
<file path=[Content_Types].xml><?xml version="1.0" encoding="utf-8"?>
<Types xmlns="http://schemas.openxmlformats.org/package/2006/content-types">
  <Default Extension="jpeg" ContentType="image/jpeg"/>
  <Default Extension="vml" ContentType="application/vnd.openxmlformats-officedocument.vmlDrawing"/>
  <Default Extension="xls" ContentType="application/vnd.ms-excel"/>
  <Default Extension="wmf" ContentType="image/x-wmf"/>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8"/>
  </p:notesMasterIdLst>
  <p:sldIdLst>
    <p:sldId id="256" r:id="rId3"/>
    <p:sldId id="334" r:id="rId4"/>
    <p:sldId id="257" r:id="rId5"/>
    <p:sldId id="327" r:id="rId6"/>
    <p:sldId id="328" r:id="rId7"/>
    <p:sldId id="331" r:id="rId8"/>
    <p:sldId id="277" r:id="rId9"/>
    <p:sldId id="338" r:id="rId10"/>
    <p:sldId id="335" r:id="rId11"/>
    <p:sldId id="336" r:id="rId12"/>
    <p:sldId id="343" r:id="rId13"/>
    <p:sldId id="344" r:id="rId14"/>
    <p:sldId id="342" r:id="rId15"/>
    <p:sldId id="346" r:id="rId16"/>
    <p:sldId id="345" r:id="rId17"/>
    <p:sldId id="347" r:id="rId18"/>
    <p:sldId id="348" r:id="rId19"/>
    <p:sldId id="349" r:id="rId20"/>
    <p:sldId id="350" r:id="rId21"/>
    <p:sldId id="341" r:id="rId22"/>
    <p:sldId id="351" r:id="rId23"/>
    <p:sldId id="352" r:id="rId24"/>
    <p:sldId id="353" r:id="rId25"/>
    <p:sldId id="354" r:id="rId26"/>
    <p:sldId id="355" r:id="rId27"/>
    <p:sldId id="356" r:id="rId28"/>
    <p:sldId id="357" r:id="rId29"/>
    <p:sldId id="358" r:id="rId30"/>
    <p:sldId id="359" r:id="rId31"/>
    <p:sldId id="360" r:id="rId32"/>
    <p:sldId id="361" r:id="rId33"/>
    <p:sldId id="362" r:id="rId34"/>
    <p:sldId id="363" r:id="rId35"/>
    <p:sldId id="364" r:id="rId36"/>
    <p:sldId id="339" r:id="rId37"/>
    <p:sldId id="340" r:id="rId39"/>
    <p:sldId id="367" r:id="rId40"/>
    <p:sldId id="365" r:id="rId41"/>
    <p:sldId id="370" r:id="rId42"/>
    <p:sldId id="371" r:id="rId43"/>
    <p:sldId id="372" r:id="rId44"/>
    <p:sldId id="369" r:id="rId45"/>
    <p:sldId id="368" r:id="rId46"/>
    <p:sldId id="373" r:id="rId47"/>
    <p:sldId id="375" r:id="rId48"/>
    <p:sldId id="379" r:id="rId49"/>
    <p:sldId id="380" r:id="rId50"/>
    <p:sldId id="381" r:id="rId51"/>
    <p:sldId id="366" r:id="rId52"/>
    <p:sldId id="384" r:id="rId53"/>
    <p:sldId id="385" r:id="rId54"/>
    <p:sldId id="386" r:id="rId55"/>
    <p:sldId id="387" r:id="rId56"/>
    <p:sldId id="388" r:id="rId57"/>
    <p:sldId id="415" r:id="rId58"/>
    <p:sldId id="389" r:id="rId59"/>
    <p:sldId id="390" r:id="rId60"/>
    <p:sldId id="391" r:id="rId61"/>
    <p:sldId id="392" r:id="rId62"/>
    <p:sldId id="393" r:id="rId63"/>
    <p:sldId id="394" r:id="rId64"/>
    <p:sldId id="395" r:id="rId65"/>
    <p:sldId id="396" r:id="rId66"/>
    <p:sldId id="397" r:id="rId67"/>
    <p:sldId id="398" r:id="rId68"/>
    <p:sldId id="399" r:id="rId69"/>
    <p:sldId id="400" r:id="rId70"/>
    <p:sldId id="401" r:id="rId71"/>
    <p:sldId id="402" r:id="rId72"/>
    <p:sldId id="403" r:id="rId73"/>
    <p:sldId id="404" r:id="rId74"/>
    <p:sldId id="405" r:id="rId75"/>
    <p:sldId id="406" r:id="rId76"/>
    <p:sldId id="407" r:id="rId77"/>
    <p:sldId id="408" r:id="rId78"/>
    <p:sldId id="409" r:id="rId79"/>
    <p:sldId id="410" r:id="rId80"/>
    <p:sldId id="411" r:id="rId81"/>
    <p:sldId id="412" r:id="rId82"/>
    <p:sldId id="413" r:id="rId83"/>
    <p:sldId id="414" r:id="rId84"/>
    <p:sldId id="416" r:id="rId85"/>
    <p:sldId id="428" r:id="rId86"/>
    <p:sldId id="417" r:id="rId87"/>
    <p:sldId id="418" r:id="rId88"/>
    <p:sldId id="419" r:id="rId89"/>
    <p:sldId id="420" r:id="rId90"/>
    <p:sldId id="421" r:id="rId91"/>
    <p:sldId id="422" r:id="rId92"/>
    <p:sldId id="427" r:id="rId93"/>
    <p:sldId id="423" r:id="rId94"/>
    <p:sldId id="424" r:id="rId95"/>
    <p:sldId id="425" r:id="rId96"/>
    <p:sldId id="426" r:id="rId97"/>
    <p:sldId id="429" r:id="rId98"/>
    <p:sldId id="430" r:id="rId99"/>
    <p:sldId id="431" r:id="rId100"/>
    <p:sldId id="432" r:id="rId101"/>
    <p:sldId id="442" r:id="rId102"/>
    <p:sldId id="443" r:id="rId103"/>
    <p:sldId id="444" r:id="rId104"/>
    <p:sldId id="435" r:id="rId105"/>
    <p:sldId id="445" r:id="rId106"/>
    <p:sldId id="446" r:id="rId107"/>
    <p:sldId id="447" r:id="rId108"/>
    <p:sldId id="436" r:id="rId109"/>
    <p:sldId id="534" r:id="rId110"/>
    <p:sldId id="536" r:id="rId111"/>
    <p:sldId id="537" r:id="rId112"/>
    <p:sldId id="437" r:id="rId113"/>
    <p:sldId id="464" r:id="rId114"/>
    <p:sldId id="465" r:id="rId115"/>
    <p:sldId id="466" r:id="rId116"/>
    <p:sldId id="467" r:id="rId117"/>
    <p:sldId id="468" r:id="rId118"/>
    <p:sldId id="469" r:id="rId119"/>
    <p:sldId id="470" r:id="rId120"/>
    <p:sldId id="471" r:id="rId121"/>
    <p:sldId id="472" r:id="rId122"/>
    <p:sldId id="473" r:id="rId123"/>
    <p:sldId id="474" r:id="rId124"/>
    <p:sldId id="475" r:id="rId125"/>
    <p:sldId id="476" r:id="rId126"/>
    <p:sldId id="477" r:id="rId127"/>
    <p:sldId id="478" r:id="rId128"/>
    <p:sldId id="479" r:id="rId129"/>
    <p:sldId id="480" r:id="rId130"/>
    <p:sldId id="481" r:id="rId131"/>
    <p:sldId id="482" r:id="rId132"/>
    <p:sldId id="483" r:id="rId133"/>
    <p:sldId id="484" r:id="rId134"/>
    <p:sldId id="485" r:id="rId135"/>
    <p:sldId id="486" r:id="rId136"/>
    <p:sldId id="487" r:id="rId137"/>
    <p:sldId id="488" r:id="rId138"/>
    <p:sldId id="438" r:id="rId139"/>
    <p:sldId id="489" r:id="rId140"/>
    <p:sldId id="490" r:id="rId141"/>
    <p:sldId id="491" r:id="rId142"/>
    <p:sldId id="492" r:id="rId143"/>
    <p:sldId id="493" r:id="rId144"/>
    <p:sldId id="494" r:id="rId145"/>
    <p:sldId id="495" r:id="rId146"/>
    <p:sldId id="496" r:id="rId147"/>
    <p:sldId id="497" r:id="rId148"/>
    <p:sldId id="498" r:id="rId149"/>
    <p:sldId id="499" r:id="rId150"/>
    <p:sldId id="500" r:id="rId151"/>
    <p:sldId id="501" r:id="rId152"/>
    <p:sldId id="502" r:id="rId153"/>
    <p:sldId id="503" r:id="rId154"/>
    <p:sldId id="504" r:id="rId155"/>
    <p:sldId id="505" r:id="rId156"/>
    <p:sldId id="506" r:id="rId157"/>
    <p:sldId id="507" r:id="rId158"/>
    <p:sldId id="508" r:id="rId159"/>
    <p:sldId id="509" r:id="rId160"/>
    <p:sldId id="510" r:id="rId161"/>
    <p:sldId id="511" r:id="rId162"/>
    <p:sldId id="512" r:id="rId163"/>
    <p:sldId id="513" r:id="rId164"/>
    <p:sldId id="514" r:id="rId165"/>
    <p:sldId id="515" r:id="rId166"/>
    <p:sldId id="439" r:id="rId167"/>
    <p:sldId id="448" r:id="rId168"/>
    <p:sldId id="449" r:id="rId169"/>
    <p:sldId id="450" r:id="rId170"/>
    <p:sldId id="451" r:id="rId171"/>
    <p:sldId id="452" r:id="rId172"/>
    <p:sldId id="453" r:id="rId173"/>
    <p:sldId id="454" r:id="rId174"/>
    <p:sldId id="455" r:id="rId175"/>
    <p:sldId id="456" r:id="rId176"/>
    <p:sldId id="457" r:id="rId177"/>
    <p:sldId id="458" r:id="rId178"/>
    <p:sldId id="459" r:id="rId179"/>
    <p:sldId id="460" r:id="rId180"/>
    <p:sldId id="461" r:id="rId181"/>
    <p:sldId id="462" r:id="rId182"/>
    <p:sldId id="463" r:id="rId183"/>
    <p:sldId id="440" r:id="rId184"/>
    <p:sldId id="519" r:id="rId185"/>
    <p:sldId id="520" r:id="rId186"/>
    <p:sldId id="523" r:id="rId187"/>
    <p:sldId id="528" r:id="rId188"/>
    <p:sldId id="529" r:id="rId189"/>
    <p:sldId id="530" r:id="rId190"/>
    <p:sldId id="531" r:id="rId191"/>
    <p:sldId id="532" r:id="rId192"/>
    <p:sldId id="533" r:id="rId193"/>
    <p:sldId id="524" r:id="rId194"/>
    <p:sldId id="441" r:id="rId195"/>
    <p:sldId id="539" r:id="rId196"/>
    <p:sldId id="540" r:id="rId197"/>
    <p:sldId id="541" r:id="rId198"/>
    <p:sldId id="542" r:id="rId199"/>
    <p:sldId id="543" r:id="rId200"/>
    <p:sldId id="544" r:id="rId201"/>
    <p:sldId id="545" r:id="rId202"/>
    <p:sldId id="546" r:id="rId203"/>
    <p:sldId id="547" r:id="rId204"/>
    <p:sldId id="548" r:id="rId205"/>
    <p:sldId id="549" r:id="rId206"/>
    <p:sldId id="550" r:id="rId207"/>
    <p:sldId id="551" r:id="rId208"/>
    <p:sldId id="552" r:id="rId209"/>
    <p:sldId id="553" r:id="rId210"/>
    <p:sldId id="554" r:id="rId211"/>
    <p:sldId id="555" r:id="rId212"/>
    <p:sldId id="556" r:id="rId213"/>
    <p:sldId id="557" r:id="rId214"/>
    <p:sldId id="558" r:id="rId215"/>
    <p:sldId id="559" r:id="rId216"/>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57" autoAdjust="0"/>
    <p:restoredTop sz="94660"/>
  </p:normalViewPr>
  <p:slideViewPr>
    <p:cSldViewPr>
      <p:cViewPr>
        <p:scale>
          <a:sx n="70" d="100"/>
          <a:sy n="70" d="100"/>
        </p:scale>
        <p:origin x="-2754" y="-9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6.xml"/><Relationship Id="rId98" Type="http://schemas.openxmlformats.org/officeDocument/2006/relationships/slide" Target="slides/slide95.xml"/><Relationship Id="rId97" Type="http://schemas.openxmlformats.org/officeDocument/2006/relationships/slide" Target="slides/slide94.xml"/><Relationship Id="rId96" Type="http://schemas.openxmlformats.org/officeDocument/2006/relationships/slide" Target="slides/slide93.xml"/><Relationship Id="rId95" Type="http://schemas.openxmlformats.org/officeDocument/2006/relationships/slide" Target="slides/slide92.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7.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6.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5.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4.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notesMaster" Target="notesMasters/notesMaster1.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9" Type="http://schemas.openxmlformats.org/officeDocument/2006/relationships/tableStyles" Target="tableStyles.xml"/><Relationship Id="rId218" Type="http://schemas.openxmlformats.org/officeDocument/2006/relationships/viewProps" Target="viewProps.xml"/><Relationship Id="rId217" Type="http://schemas.openxmlformats.org/officeDocument/2006/relationships/presProps" Target="presProps.xml"/><Relationship Id="rId216" Type="http://schemas.openxmlformats.org/officeDocument/2006/relationships/slide" Target="slides/slide213.xml"/><Relationship Id="rId215" Type="http://schemas.openxmlformats.org/officeDocument/2006/relationships/slide" Target="slides/slide212.xml"/><Relationship Id="rId214" Type="http://schemas.openxmlformats.org/officeDocument/2006/relationships/slide" Target="slides/slide211.xml"/><Relationship Id="rId213" Type="http://schemas.openxmlformats.org/officeDocument/2006/relationships/slide" Target="slides/slide210.xml"/><Relationship Id="rId212" Type="http://schemas.openxmlformats.org/officeDocument/2006/relationships/slide" Target="slides/slide209.xml"/><Relationship Id="rId211" Type="http://schemas.openxmlformats.org/officeDocument/2006/relationships/slide" Target="slides/slide208.xml"/><Relationship Id="rId210" Type="http://schemas.openxmlformats.org/officeDocument/2006/relationships/slide" Target="slides/slide207.xml"/><Relationship Id="rId21" Type="http://schemas.openxmlformats.org/officeDocument/2006/relationships/slide" Target="slides/slide19.xml"/><Relationship Id="rId209" Type="http://schemas.openxmlformats.org/officeDocument/2006/relationships/slide" Target="slides/slide206.xml"/><Relationship Id="rId208" Type="http://schemas.openxmlformats.org/officeDocument/2006/relationships/slide" Target="slides/slide205.xml"/><Relationship Id="rId207" Type="http://schemas.openxmlformats.org/officeDocument/2006/relationships/slide" Target="slides/slide204.xml"/><Relationship Id="rId206" Type="http://schemas.openxmlformats.org/officeDocument/2006/relationships/slide" Target="slides/slide203.xml"/><Relationship Id="rId205" Type="http://schemas.openxmlformats.org/officeDocument/2006/relationships/slide" Target="slides/slide202.xml"/><Relationship Id="rId204" Type="http://schemas.openxmlformats.org/officeDocument/2006/relationships/slide" Target="slides/slide201.xml"/><Relationship Id="rId203" Type="http://schemas.openxmlformats.org/officeDocument/2006/relationships/slide" Target="slides/slide200.xml"/><Relationship Id="rId202" Type="http://schemas.openxmlformats.org/officeDocument/2006/relationships/slide" Target="slides/slide199.xml"/><Relationship Id="rId201" Type="http://schemas.openxmlformats.org/officeDocument/2006/relationships/slide" Target="slides/slide198.xml"/><Relationship Id="rId200" Type="http://schemas.openxmlformats.org/officeDocument/2006/relationships/slide" Target="slides/slide197.xml"/><Relationship Id="rId20" Type="http://schemas.openxmlformats.org/officeDocument/2006/relationships/slide" Target="slides/slide18.xml"/><Relationship Id="rId2" Type="http://schemas.openxmlformats.org/officeDocument/2006/relationships/theme" Target="theme/theme1.xml"/><Relationship Id="rId199" Type="http://schemas.openxmlformats.org/officeDocument/2006/relationships/slide" Target="slides/slide196.xml"/><Relationship Id="rId198" Type="http://schemas.openxmlformats.org/officeDocument/2006/relationships/slide" Target="slides/slide195.xml"/><Relationship Id="rId197" Type="http://schemas.openxmlformats.org/officeDocument/2006/relationships/slide" Target="slides/slide194.xml"/><Relationship Id="rId196" Type="http://schemas.openxmlformats.org/officeDocument/2006/relationships/slide" Target="slides/slide193.xml"/><Relationship Id="rId195" Type="http://schemas.openxmlformats.org/officeDocument/2006/relationships/slide" Target="slides/slide192.xml"/><Relationship Id="rId194" Type="http://schemas.openxmlformats.org/officeDocument/2006/relationships/slide" Target="slides/slide191.xml"/><Relationship Id="rId193" Type="http://schemas.openxmlformats.org/officeDocument/2006/relationships/slide" Target="slides/slide190.xml"/><Relationship Id="rId192" Type="http://schemas.openxmlformats.org/officeDocument/2006/relationships/slide" Target="slides/slide189.xml"/><Relationship Id="rId191" Type="http://schemas.openxmlformats.org/officeDocument/2006/relationships/slide" Target="slides/slide188.xml"/><Relationship Id="rId190" Type="http://schemas.openxmlformats.org/officeDocument/2006/relationships/slide" Target="slides/slide187.xml"/><Relationship Id="rId19" Type="http://schemas.openxmlformats.org/officeDocument/2006/relationships/slide" Target="slides/slide17.xml"/><Relationship Id="rId189" Type="http://schemas.openxmlformats.org/officeDocument/2006/relationships/slide" Target="slides/slide186.xml"/><Relationship Id="rId188" Type="http://schemas.openxmlformats.org/officeDocument/2006/relationships/slide" Target="slides/slide185.xml"/><Relationship Id="rId187" Type="http://schemas.openxmlformats.org/officeDocument/2006/relationships/slide" Target="slides/slide184.xml"/><Relationship Id="rId186" Type="http://schemas.openxmlformats.org/officeDocument/2006/relationships/slide" Target="slides/slide183.xml"/><Relationship Id="rId185" Type="http://schemas.openxmlformats.org/officeDocument/2006/relationships/slide" Target="slides/slide182.xml"/><Relationship Id="rId184" Type="http://schemas.openxmlformats.org/officeDocument/2006/relationships/slide" Target="slides/slide181.xml"/><Relationship Id="rId183" Type="http://schemas.openxmlformats.org/officeDocument/2006/relationships/slide" Target="slides/slide180.xml"/><Relationship Id="rId182" Type="http://schemas.openxmlformats.org/officeDocument/2006/relationships/slide" Target="slides/slide179.xml"/><Relationship Id="rId181" Type="http://schemas.openxmlformats.org/officeDocument/2006/relationships/slide" Target="slides/slide178.xml"/><Relationship Id="rId180" Type="http://schemas.openxmlformats.org/officeDocument/2006/relationships/slide" Target="slides/slide177.xml"/><Relationship Id="rId18" Type="http://schemas.openxmlformats.org/officeDocument/2006/relationships/slide" Target="slides/slide16.xml"/><Relationship Id="rId179" Type="http://schemas.openxmlformats.org/officeDocument/2006/relationships/slide" Target="slides/slide176.xml"/><Relationship Id="rId178" Type="http://schemas.openxmlformats.org/officeDocument/2006/relationships/slide" Target="slides/slide175.xml"/><Relationship Id="rId177" Type="http://schemas.openxmlformats.org/officeDocument/2006/relationships/slide" Target="slides/slide174.xml"/><Relationship Id="rId176" Type="http://schemas.openxmlformats.org/officeDocument/2006/relationships/slide" Target="slides/slide173.xml"/><Relationship Id="rId175" Type="http://schemas.openxmlformats.org/officeDocument/2006/relationships/slide" Target="slides/slide172.xml"/><Relationship Id="rId174" Type="http://schemas.openxmlformats.org/officeDocument/2006/relationships/slide" Target="slides/slide171.xml"/><Relationship Id="rId173" Type="http://schemas.openxmlformats.org/officeDocument/2006/relationships/slide" Target="slides/slide170.xml"/><Relationship Id="rId172" Type="http://schemas.openxmlformats.org/officeDocument/2006/relationships/slide" Target="slides/slide169.xml"/><Relationship Id="rId171" Type="http://schemas.openxmlformats.org/officeDocument/2006/relationships/slide" Target="slides/slide168.xml"/><Relationship Id="rId170" Type="http://schemas.openxmlformats.org/officeDocument/2006/relationships/slide" Target="slides/slide167.xml"/><Relationship Id="rId17" Type="http://schemas.openxmlformats.org/officeDocument/2006/relationships/slide" Target="slides/slide15.xml"/><Relationship Id="rId169" Type="http://schemas.openxmlformats.org/officeDocument/2006/relationships/slide" Target="slides/slide166.xml"/><Relationship Id="rId168" Type="http://schemas.openxmlformats.org/officeDocument/2006/relationships/slide" Target="slides/slide165.xml"/><Relationship Id="rId167" Type="http://schemas.openxmlformats.org/officeDocument/2006/relationships/slide" Target="slides/slide164.xml"/><Relationship Id="rId166" Type="http://schemas.openxmlformats.org/officeDocument/2006/relationships/slide" Target="slides/slide163.xml"/><Relationship Id="rId165" Type="http://schemas.openxmlformats.org/officeDocument/2006/relationships/slide" Target="slides/slide162.xml"/><Relationship Id="rId164" Type="http://schemas.openxmlformats.org/officeDocument/2006/relationships/slide" Target="slides/slide161.xml"/><Relationship Id="rId163" Type="http://schemas.openxmlformats.org/officeDocument/2006/relationships/slide" Target="slides/slide160.xml"/><Relationship Id="rId162" Type="http://schemas.openxmlformats.org/officeDocument/2006/relationships/slide" Target="slides/slide159.xml"/><Relationship Id="rId161" Type="http://schemas.openxmlformats.org/officeDocument/2006/relationships/slide" Target="slides/slide158.xml"/><Relationship Id="rId160" Type="http://schemas.openxmlformats.org/officeDocument/2006/relationships/slide" Target="slides/slide157.xml"/><Relationship Id="rId16" Type="http://schemas.openxmlformats.org/officeDocument/2006/relationships/slide" Target="slides/slide14.xml"/><Relationship Id="rId159" Type="http://schemas.openxmlformats.org/officeDocument/2006/relationships/slide" Target="slides/slide156.xml"/><Relationship Id="rId158" Type="http://schemas.openxmlformats.org/officeDocument/2006/relationships/slide" Target="slides/slide155.xml"/><Relationship Id="rId157" Type="http://schemas.openxmlformats.org/officeDocument/2006/relationships/slide" Target="slides/slide154.xml"/><Relationship Id="rId156" Type="http://schemas.openxmlformats.org/officeDocument/2006/relationships/slide" Target="slides/slide153.xml"/><Relationship Id="rId155" Type="http://schemas.openxmlformats.org/officeDocument/2006/relationships/slide" Target="slides/slide152.xml"/><Relationship Id="rId154" Type="http://schemas.openxmlformats.org/officeDocument/2006/relationships/slide" Target="slides/slide151.xml"/><Relationship Id="rId153" Type="http://schemas.openxmlformats.org/officeDocument/2006/relationships/slide" Target="slides/slide150.xml"/><Relationship Id="rId152" Type="http://schemas.openxmlformats.org/officeDocument/2006/relationships/slide" Target="slides/slide149.xml"/><Relationship Id="rId151" Type="http://schemas.openxmlformats.org/officeDocument/2006/relationships/slide" Target="slides/slide148.xml"/><Relationship Id="rId150" Type="http://schemas.openxmlformats.org/officeDocument/2006/relationships/slide" Target="slides/slide147.xml"/><Relationship Id="rId15" Type="http://schemas.openxmlformats.org/officeDocument/2006/relationships/slide" Target="slides/slide13.xml"/><Relationship Id="rId149" Type="http://schemas.openxmlformats.org/officeDocument/2006/relationships/slide" Target="slides/slide146.xml"/><Relationship Id="rId148" Type="http://schemas.openxmlformats.org/officeDocument/2006/relationships/slide" Target="slides/slide145.xml"/><Relationship Id="rId147" Type="http://schemas.openxmlformats.org/officeDocument/2006/relationships/slide" Target="slides/slide144.xml"/><Relationship Id="rId146" Type="http://schemas.openxmlformats.org/officeDocument/2006/relationships/slide" Target="slides/slide143.xml"/><Relationship Id="rId145" Type="http://schemas.openxmlformats.org/officeDocument/2006/relationships/slide" Target="slides/slide142.xml"/><Relationship Id="rId144" Type="http://schemas.openxmlformats.org/officeDocument/2006/relationships/slide" Target="slides/slide141.xml"/><Relationship Id="rId143" Type="http://schemas.openxmlformats.org/officeDocument/2006/relationships/slide" Target="slides/slide140.xml"/><Relationship Id="rId142" Type="http://schemas.openxmlformats.org/officeDocument/2006/relationships/slide" Target="slides/slide139.xml"/><Relationship Id="rId141" Type="http://schemas.openxmlformats.org/officeDocument/2006/relationships/slide" Target="slides/slide138.xml"/><Relationship Id="rId140" Type="http://schemas.openxmlformats.org/officeDocument/2006/relationships/slide" Target="slides/slide137.xml"/><Relationship Id="rId14" Type="http://schemas.openxmlformats.org/officeDocument/2006/relationships/slide" Target="slides/slide12.xml"/><Relationship Id="rId139" Type="http://schemas.openxmlformats.org/officeDocument/2006/relationships/slide" Target="slides/slide136.xml"/><Relationship Id="rId138" Type="http://schemas.openxmlformats.org/officeDocument/2006/relationships/slide" Target="slides/slide135.xml"/><Relationship Id="rId137" Type="http://schemas.openxmlformats.org/officeDocument/2006/relationships/slide" Target="slides/slide134.xml"/><Relationship Id="rId136" Type="http://schemas.openxmlformats.org/officeDocument/2006/relationships/slide" Target="slides/slide133.xml"/><Relationship Id="rId135" Type="http://schemas.openxmlformats.org/officeDocument/2006/relationships/slide" Target="slides/slide132.xml"/><Relationship Id="rId134" Type="http://schemas.openxmlformats.org/officeDocument/2006/relationships/slide" Target="slides/slide131.xml"/><Relationship Id="rId133" Type="http://schemas.openxmlformats.org/officeDocument/2006/relationships/slide" Target="slides/slide130.xml"/><Relationship Id="rId132" Type="http://schemas.openxmlformats.org/officeDocument/2006/relationships/slide" Target="slides/slide129.xml"/><Relationship Id="rId131" Type="http://schemas.openxmlformats.org/officeDocument/2006/relationships/slide" Target="slides/slide128.xml"/><Relationship Id="rId130" Type="http://schemas.openxmlformats.org/officeDocument/2006/relationships/slide" Target="slides/slide127.xml"/><Relationship Id="rId13" Type="http://schemas.openxmlformats.org/officeDocument/2006/relationships/slide" Target="slides/slide11.xml"/><Relationship Id="rId129" Type="http://schemas.openxmlformats.org/officeDocument/2006/relationships/slide" Target="slides/slide126.xml"/><Relationship Id="rId128" Type="http://schemas.openxmlformats.org/officeDocument/2006/relationships/slide" Target="slides/slide125.xml"/><Relationship Id="rId127" Type="http://schemas.openxmlformats.org/officeDocument/2006/relationships/slide" Target="slides/slide124.xml"/><Relationship Id="rId126" Type="http://schemas.openxmlformats.org/officeDocument/2006/relationships/slide" Target="slides/slide123.xml"/><Relationship Id="rId125" Type="http://schemas.openxmlformats.org/officeDocument/2006/relationships/slide" Target="slides/slide122.xml"/><Relationship Id="rId124" Type="http://schemas.openxmlformats.org/officeDocument/2006/relationships/slide" Target="slides/slide121.xml"/><Relationship Id="rId123" Type="http://schemas.openxmlformats.org/officeDocument/2006/relationships/slide" Target="slides/slide120.xml"/><Relationship Id="rId122" Type="http://schemas.openxmlformats.org/officeDocument/2006/relationships/slide" Target="slides/slide119.xml"/><Relationship Id="rId121" Type="http://schemas.openxmlformats.org/officeDocument/2006/relationships/slide" Target="slides/slide118.xml"/><Relationship Id="rId120" Type="http://schemas.openxmlformats.org/officeDocument/2006/relationships/slide" Target="slides/slide117.xml"/><Relationship Id="rId12" Type="http://schemas.openxmlformats.org/officeDocument/2006/relationships/slide" Target="slides/slide10.xml"/><Relationship Id="rId119" Type="http://schemas.openxmlformats.org/officeDocument/2006/relationships/slide" Target="slides/slide116.xml"/><Relationship Id="rId118" Type="http://schemas.openxmlformats.org/officeDocument/2006/relationships/slide" Target="slides/slide115.xml"/><Relationship Id="rId117" Type="http://schemas.openxmlformats.org/officeDocument/2006/relationships/slide" Target="slides/slide114.xml"/><Relationship Id="rId116" Type="http://schemas.openxmlformats.org/officeDocument/2006/relationships/slide" Target="slides/slide113.xml"/><Relationship Id="rId115" Type="http://schemas.openxmlformats.org/officeDocument/2006/relationships/slide" Target="slides/slide112.xml"/><Relationship Id="rId114" Type="http://schemas.openxmlformats.org/officeDocument/2006/relationships/slide" Target="slides/slide111.xml"/><Relationship Id="rId113" Type="http://schemas.openxmlformats.org/officeDocument/2006/relationships/slide" Target="slides/slide110.xml"/><Relationship Id="rId112" Type="http://schemas.openxmlformats.org/officeDocument/2006/relationships/slide" Target="slides/slide109.xml"/><Relationship Id="rId111" Type="http://schemas.openxmlformats.org/officeDocument/2006/relationships/slide" Target="slides/slide108.xml"/><Relationship Id="rId110" Type="http://schemas.openxmlformats.org/officeDocument/2006/relationships/slide" Target="slides/slide107.xml"/><Relationship Id="rId11" Type="http://schemas.openxmlformats.org/officeDocument/2006/relationships/slide" Target="slides/slide9.xml"/><Relationship Id="rId109" Type="http://schemas.openxmlformats.org/officeDocument/2006/relationships/slide" Target="slides/slide106.xml"/><Relationship Id="rId108" Type="http://schemas.openxmlformats.org/officeDocument/2006/relationships/slide" Target="slides/slide105.xml"/><Relationship Id="rId107" Type="http://schemas.openxmlformats.org/officeDocument/2006/relationships/slide" Target="slides/slide104.xml"/><Relationship Id="rId106" Type="http://schemas.openxmlformats.org/officeDocument/2006/relationships/slide" Target="slides/slide103.xml"/><Relationship Id="rId105" Type="http://schemas.openxmlformats.org/officeDocument/2006/relationships/slide" Target="slides/slide102.xml"/><Relationship Id="rId104" Type="http://schemas.openxmlformats.org/officeDocument/2006/relationships/slide" Target="slides/slide101.xml"/><Relationship Id="rId103" Type="http://schemas.openxmlformats.org/officeDocument/2006/relationships/slide" Target="slides/slide100.xml"/><Relationship Id="rId102" Type="http://schemas.openxmlformats.org/officeDocument/2006/relationships/slide" Target="slides/slide99.xml"/><Relationship Id="rId101" Type="http://schemas.openxmlformats.org/officeDocument/2006/relationships/slide" Target="slides/slide98.xml"/><Relationship Id="rId100" Type="http://schemas.openxmlformats.org/officeDocument/2006/relationships/slide" Target="slides/slide97.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E65B20-D564-4356-9E31-495AEF746231}"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3AB464-6BDF-4347-B9AC-76D48DFE32F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3F3AB464-6BDF-4347-B9AC-76D48DFE32FC}"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10" name="直角三角形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标题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lstStyle>
          <a:p>
            <a:r>
              <a:rPr kumimoji="0" lang="zh-CN" altLang="en-US" smtClean="0"/>
              <a:t>单击此处编辑母版标题样式</a:t>
            </a:r>
            <a:endParaRPr kumimoji="0" lang="en-US"/>
          </a:p>
        </p:txBody>
      </p:sp>
      <p:sp>
        <p:nvSpPr>
          <p:cNvPr id="17" name="副标题 16"/>
          <p:cNvSpPr>
            <a:spLocks noGrp="1"/>
          </p:cNvSpPr>
          <p:nvPr>
            <p:ph type="subTitle" idx="1"/>
          </p:nvPr>
        </p:nvSpPr>
        <p:spPr>
          <a:xfrm>
            <a:off x="685800" y="3611607"/>
            <a:ext cx="7772400" cy="1199704"/>
          </a:xfrm>
        </p:spPr>
        <p:txBody>
          <a:bodyPr lIns="45720" rIns="45720"/>
          <a:lstStyle>
            <a:lvl1pPr marL="0" marR="64135"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smtClean="0"/>
              <a:t>单击此处编辑母版副标题样式</a:t>
            </a:r>
            <a:endParaRPr kumimoji="0" lang="en-US"/>
          </a:p>
        </p:txBody>
      </p:sp>
      <p:grpSp>
        <p:nvGrpSpPr>
          <p:cNvPr id="2" name="组合 1"/>
          <p:cNvGrpSpPr/>
          <p:nvPr/>
        </p:nvGrpSpPr>
        <p:grpSpPr>
          <a:xfrm>
            <a:off x="-3765" y="4953000"/>
            <a:ext cx="9147765" cy="1912088"/>
            <a:chOff x="-3765" y="4832896"/>
            <a:chExt cx="9147765" cy="2032192"/>
          </a:xfrm>
        </p:grpSpPr>
        <p:sp>
          <p:nvSpPr>
            <p:cNvPr id="7" name="任意多边形 6"/>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任意多边形 7"/>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任意多边形 10"/>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直接连接符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日期占位符 29"/>
          <p:cNvSpPr>
            <a:spLocks noGrp="1"/>
          </p:cNvSpPr>
          <p:nvPr>
            <p:ph type="dt" sz="half" idx="10"/>
          </p:nvPr>
        </p:nvSpPr>
        <p:spPr/>
        <p:txBody>
          <a:bodyPr/>
          <a:lstStyle>
            <a:lvl1pPr>
              <a:defRPr>
                <a:solidFill>
                  <a:srgbClr val="FFFFFF"/>
                </a:solidFill>
              </a:defRPr>
            </a:lvl1pPr>
          </a:lstStyle>
          <a:p>
            <a:fld id="{530820CF-B880-4189-942D-D702A7CBA730}" type="datetimeFigureOut">
              <a:rPr lang="zh-CN" altLang="en-US" smtClean="0"/>
            </a:fld>
            <a:endParaRPr lang="zh-CN" altLang="en-US"/>
          </a:p>
        </p:txBody>
      </p:sp>
      <p:sp>
        <p:nvSpPr>
          <p:cNvPr id="19" name="页脚占位符 18"/>
          <p:cNvSpPr>
            <a:spLocks noGrp="1"/>
          </p:cNvSpPr>
          <p:nvPr>
            <p:ph type="ftr" sz="quarter" idx="11"/>
          </p:nvPr>
        </p:nvSpPr>
        <p:spPr/>
        <p:txBody>
          <a:bodyPr/>
          <a:lstStyle>
            <a:lvl1pPr>
              <a:defRPr>
                <a:solidFill>
                  <a:schemeClr val="accent1">
                    <a:tint val="20000"/>
                  </a:schemeClr>
                </a:solidFill>
              </a:defRPr>
            </a:lvl1pPr>
          </a:lstStyle>
          <a:p>
            <a:endParaRPr lang="zh-CN" altLang="en-US"/>
          </a:p>
        </p:txBody>
      </p:sp>
      <p:sp>
        <p:nvSpPr>
          <p:cNvPr id="27" name="灯片编号占位符 26"/>
          <p:cNvSpPr>
            <a:spLocks noGrp="1"/>
          </p:cNvSpPr>
          <p:nvPr>
            <p:ph type="sldNum" sz="quarter" idx="12"/>
          </p:nvPr>
        </p:nvSpPr>
        <p:spPr/>
        <p:txBody>
          <a:bodyPr/>
          <a:lstStyle>
            <a:lvl1pPr>
              <a:defRPr>
                <a:solidFill>
                  <a:srgbClr val="FFFFFF"/>
                </a:solidFill>
              </a:defRPr>
            </a:lvl1pPr>
          </a:lstStyle>
          <a:p>
            <a:fld id="{0C913308-F349-4B6D-A68A-DD1791B4A57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1481329"/>
            <a:ext cx="8229600" cy="4386071"/>
          </a:xfrm>
        </p:spPr>
        <p:txBody>
          <a:bodyPr vert="eaVert"/>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44013" y="274640"/>
            <a:ext cx="1777470" cy="5592761"/>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274641"/>
            <a:ext cx="6324600" cy="5592760"/>
          </a:xfrm>
        </p:spPr>
        <p:txBody>
          <a:bodyPr vert="eaVert"/>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标题和图表">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图表占位符 2"/>
          <p:cNvSpPr>
            <a:spLocks noGrp="1"/>
          </p:cNvSpPr>
          <p:nvPr>
            <p:ph type="chart" idx="1"/>
          </p:nvPr>
        </p:nvSpPr>
        <p:spPr>
          <a:xfrm>
            <a:off x="457200" y="1600200"/>
            <a:ext cx="8229600" cy="4525963"/>
          </a:xfrm>
        </p:spPr>
        <p:txBody>
          <a:bodyPr/>
          <a:lstStyle/>
          <a:p>
            <a:endParaRPr lang="zh-CN" altLang="en-US"/>
          </a:p>
        </p:txBody>
      </p:sp>
      <p:sp>
        <p:nvSpPr>
          <p:cNvPr id="4" name="日期占位符 3"/>
          <p:cNvSpPr>
            <a:spLocks noGrp="1"/>
          </p:cNvSpPr>
          <p:nvPr>
            <p:ph type="dt" sz="half" idx="10"/>
          </p:nvPr>
        </p:nvSpPr>
        <p:spPr>
          <a:xfrm>
            <a:off x="457200" y="6245225"/>
            <a:ext cx="2133600" cy="476250"/>
          </a:xfrm>
        </p:spPr>
        <p:txBody>
          <a:bodyPr/>
          <a:lstStyle>
            <a:lvl1pPr>
              <a:defRPr/>
            </a:lvl1pPr>
          </a:lstStyle>
          <a:p>
            <a:endParaRPr lang="en-US" altLang="zh-CN"/>
          </a:p>
        </p:txBody>
      </p:sp>
      <p:sp>
        <p:nvSpPr>
          <p:cNvPr id="5" name="页脚占位符 4"/>
          <p:cNvSpPr>
            <a:spLocks noGrp="1"/>
          </p:cNvSpPr>
          <p:nvPr>
            <p:ph type="ftr" sz="quarter" idx="11"/>
          </p:nvPr>
        </p:nvSpPr>
        <p:spPr>
          <a:xfrm>
            <a:off x="3124200" y="6245225"/>
            <a:ext cx="2895600" cy="476250"/>
          </a:xfrm>
        </p:spPr>
        <p:txBody>
          <a:bodyPr/>
          <a:lstStyle>
            <a:lvl1pPr>
              <a:defRPr/>
            </a:lvl1pPr>
          </a:lstStyle>
          <a:p>
            <a:endParaRPr lang="en-US" altLang="zh-CN"/>
          </a:p>
        </p:txBody>
      </p:sp>
      <p:sp>
        <p:nvSpPr>
          <p:cNvPr id="6" name="灯片编号占位符 5"/>
          <p:cNvSpPr>
            <a:spLocks noGrp="1"/>
          </p:cNvSpPr>
          <p:nvPr>
            <p:ph type="sldNum" sz="quarter" idx="12"/>
          </p:nvPr>
        </p:nvSpPr>
        <p:spPr>
          <a:xfrm>
            <a:off x="6553200" y="6245225"/>
            <a:ext cx="2133600" cy="476250"/>
          </a:xfrm>
        </p:spPr>
        <p:txBody>
          <a:bodyPr/>
          <a:lstStyle>
            <a:lvl1pPr>
              <a:defRPr/>
            </a:lvl1pPr>
          </a:lstStyle>
          <a:p>
            <a:fld id="{7B1A9AF6-86DC-4718-88BB-1920898F5EF9}" type="slidenum">
              <a:rPr lang="en-US" altLang="zh-CN"/>
            </a:fld>
            <a:endParaRPr lang="en-US" altLang="zh-C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0"/>
            <a:ext cx="4038600"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a:xfrm>
            <a:off x="457200" y="6245225"/>
            <a:ext cx="2133600" cy="476250"/>
          </a:xfrm>
        </p:spPr>
        <p:txBody>
          <a:bodyPr/>
          <a:lstStyle>
            <a:lvl1pPr>
              <a:defRPr/>
            </a:lvl1pPr>
          </a:lstStyle>
          <a:p>
            <a:endParaRPr lang="en-US" altLang="zh-CN"/>
          </a:p>
        </p:txBody>
      </p:sp>
      <p:sp>
        <p:nvSpPr>
          <p:cNvPr id="6" name="页脚占位符 5"/>
          <p:cNvSpPr>
            <a:spLocks noGrp="1"/>
          </p:cNvSpPr>
          <p:nvPr>
            <p:ph type="ftr" sz="quarter" idx="11"/>
          </p:nvPr>
        </p:nvSpPr>
        <p:spPr>
          <a:xfrm>
            <a:off x="3124200" y="6245225"/>
            <a:ext cx="2895600" cy="476250"/>
          </a:xfrm>
        </p:spPr>
        <p:txBody>
          <a:bodyPr/>
          <a:lstStyle>
            <a:lvl1pPr>
              <a:defRPr/>
            </a:lvl1pPr>
          </a:lstStyle>
          <a:p>
            <a:endParaRPr lang="en-US" altLang="zh-CN"/>
          </a:p>
        </p:txBody>
      </p:sp>
      <p:sp>
        <p:nvSpPr>
          <p:cNvPr id="7" name="灯片编号占位符 6"/>
          <p:cNvSpPr>
            <a:spLocks noGrp="1"/>
          </p:cNvSpPr>
          <p:nvPr>
            <p:ph type="sldNum" sz="quarter" idx="12"/>
          </p:nvPr>
        </p:nvSpPr>
        <p:spPr>
          <a:xfrm>
            <a:off x="6553200" y="6245225"/>
            <a:ext cx="2133600" cy="476250"/>
          </a:xfrm>
        </p:spPr>
        <p:txBody>
          <a:bodyPr/>
          <a:lstStyle>
            <a:lvl1pPr>
              <a:defRPr/>
            </a:lvl1pPr>
          </a:lstStyle>
          <a:p>
            <a:fld id="{64DC1953-A8DC-4C60-B89B-31B75335E975}" type="slidenum">
              <a:rPr lang="en-US" altLang="zh-CN"/>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7" name="标题 6"/>
          <p:cNvSpPr>
            <a:spLocks noGrp="1"/>
          </p:cNvSpPr>
          <p:nvPr>
            <p:ph type="title"/>
          </p:nvPr>
        </p:nvSpPr>
        <p:spPr/>
        <p:txBody>
          <a:bodyPr rtlCol="0"/>
          <a:lstStyle/>
          <a:p>
            <a:r>
              <a:rPr kumimoji="0" lang="zh-CN" altLang="en-US" smtClean="0"/>
              <a:t>单击此处编辑母版标题样式</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Ref idx="1002">
        <a:schemeClr val="bg1"/>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CN" altLang="en-US" smtClean="0"/>
              <a:t>单击此处编辑母版文本样式</a:t>
            </a:r>
            <a:endParaRPr kumimoji="0" lang="zh-CN" altLang="en-US" smtClean="0"/>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7" name="燕尾形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燕尾形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Ref idx="1002">
        <a:schemeClr val="bg1"/>
      </p:bgRef>
    </p:bg>
    <p:spTree>
      <p:nvGrpSpPr>
        <p:cNvPr id="1" name=""/>
        <p:cNvGrpSpPr/>
        <p:nvPr/>
      </p:nvGrpSpPr>
      <p:grpSpPr>
        <a:xfrm>
          <a:off x="0" y="0"/>
          <a:ext cx="0" cy="0"/>
          <a:chOff x="0" y="0"/>
          <a:chExt cx="0" cy="0"/>
        </a:xfrm>
      </p:grpSpPr>
      <p:sp>
        <p:nvSpPr>
          <p:cNvPr id="3" name="内容占位符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8" name="标题 7"/>
          <p:cNvSpPr>
            <a:spLocks noGrp="1"/>
          </p:cNvSpPr>
          <p:nvPr>
            <p:ph type="title"/>
          </p:nvPr>
        </p:nvSpPr>
        <p:spPr/>
        <p:txBody>
          <a:bodyPr rtlCol="0"/>
          <a:lstStyle/>
          <a:p>
            <a:r>
              <a:rPr kumimoji="0" lang="zh-CN" altLang="en-US" smtClean="0"/>
              <a:t>单击此处编辑母版标题样式</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Sp="0">
  <p:cSld name="比较">
    <p:bg>
      <p:bgRef idx="1003">
        <a:schemeClr val="bg1"/>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8229600" cy="1143000"/>
          </a:xfrm>
        </p:spPr>
        <p:txBody>
          <a:bodyPr anchor="ctr"/>
          <a:lstStyle>
            <a:lvl1pPr>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endParaRPr kumimoji="0" lang="zh-CN" altLang="en-US" smtClean="0"/>
          </a:p>
        </p:txBody>
      </p:sp>
      <p:sp>
        <p:nvSpPr>
          <p:cNvPr id="4" name="文本占位符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endParaRPr kumimoji="0" lang="zh-CN" altLang="en-US" smtClean="0"/>
          </a:p>
        </p:txBody>
      </p:sp>
      <p:sp>
        <p:nvSpPr>
          <p:cNvPr id="5" name="内容占位符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6" name="内容占位符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Ref idx="1002">
        <a:schemeClr val="bg1"/>
      </p:bgRef>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6" name="标题 5"/>
          <p:cNvSpPr>
            <a:spLocks noGrp="1"/>
          </p:cNvSpPr>
          <p:nvPr>
            <p:ph type="title"/>
          </p:nvPr>
        </p:nvSpPr>
        <p:spPr/>
        <p:txBody>
          <a:bodyPr rtlCol="0"/>
          <a:lstStyle/>
          <a:p>
            <a:r>
              <a:rPr kumimoji="0" lang="zh-CN" altLang="en-US" smtClean="0"/>
              <a:t>单击此处编辑母版标题样式</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内容与标题">
    <p:bg>
      <p:bgRef idx="1003">
        <a:schemeClr val="bg1"/>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lstStyle>
          <a:p>
            <a:r>
              <a:rPr kumimoji="0" lang="zh-CN" altLang="en-US" smtClean="0"/>
              <a:t>单击此处编辑母版标题样式</a:t>
            </a:r>
            <a:endParaRPr kumimoji="0" lang="en-US"/>
          </a:p>
        </p:txBody>
      </p:sp>
      <p:sp>
        <p:nvSpPr>
          <p:cNvPr id="3" name="文本占位符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eaLnBrk="1" latinLnBrk="0" hangingPunct="1"/>
            <a:r>
              <a:rPr kumimoji="0" lang="zh-CN" altLang="en-US" smtClean="0"/>
              <a:t>单击此处编辑母版文本样式</a:t>
            </a:r>
            <a:endParaRPr kumimoji="0" lang="zh-CN" altLang="en-US" smtClean="0"/>
          </a:p>
        </p:txBody>
      </p:sp>
      <p:sp>
        <p:nvSpPr>
          <p:cNvPr id="4" name="内容占位符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a:xfrm>
            <a:off x="6727032" y="6407944"/>
            <a:ext cx="1920240" cy="365760"/>
          </a:xfrm>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bg>
      <p:bgRef idx="1002">
        <a:schemeClr val="bg1"/>
      </p:bgRef>
    </p:bg>
    <p:spTree>
      <p:nvGrpSpPr>
        <p:cNvPr id="1" name=""/>
        <p:cNvGrpSpPr/>
        <p:nvPr/>
      </p:nvGrpSpPr>
      <p:grpSpPr>
        <a:xfrm>
          <a:off x="0" y="0"/>
          <a:ext cx="0" cy="0"/>
          <a:chOff x="0" y="0"/>
          <a:chExt cx="0" cy="0"/>
        </a:xfrm>
      </p:grpSpPr>
      <p:sp>
        <p:nvSpPr>
          <p:cNvPr id="4" name="文本占位符 3"/>
          <p:cNvSpPr>
            <a:spLocks noGrp="1"/>
          </p:cNvSpPr>
          <p:nvPr>
            <p:ph type="body" sz="half" idx="2"/>
          </p:nvPr>
        </p:nvSpPr>
        <p:spPr>
          <a:xfrm>
            <a:off x="1141232" y="5443402"/>
            <a:ext cx="7162800" cy="648232"/>
          </a:xfrm>
          <a:noFill/>
        </p:spPr>
        <p:txBody>
          <a:bodyPr lIns="91440" tIns="0" rIns="91440" anchor="t"/>
          <a:lstStyle>
            <a:lvl1pPr marL="0" marR="18415" indent="0" algn="r">
              <a:buNone/>
              <a:defRPr sz="1400"/>
            </a:lvl1pPr>
            <a:lvl2pPr>
              <a:defRPr sz="1200"/>
            </a:lvl2pPr>
            <a:lvl3pPr>
              <a:defRPr sz="1000"/>
            </a:lvl3pPr>
            <a:lvl4pPr>
              <a:defRPr sz="900"/>
            </a:lvl4pPr>
            <a:lvl5pPr>
              <a:defRPr sz="900"/>
            </a:lvl5pPr>
          </a:lstStyle>
          <a:p>
            <a:pPr lvl="0" eaLnBrk="1" latinLnBrk="0" hangingPunct="1"/>
            <a:r>
              <a:rPr kumimoji="0" lang="zh-CN" altLang="en-US" smtClean="0"/>
              <a:t>单击此处编辑母版文本样式</a:t>
            </a:r>
            <a:endParaRPr kumimoji="0" lang="zh-CN" altLang="en-US" smtClean="0"/>
          </a:p>
        </p:txBody>
      </p:sp>
      <p:sp>
        <p:nvSpPr>
          <p:cNvPr id="3" name="图片占位符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lstStyle>
          <a:p>
            <a:r>
              <a:rPr kumimoji="0" lang="zh-CN" altLang="en-US" smtClean="0"/>
              <a:t>单击图标添加图片</a:t>
            </a:r>
            <a:endParaRPr kumimoji="0" lang="en-US" dirty="0"/>
          </a:p>
        </p:txBody>
      </p:sp>
      <p:sp>
        <p:nvSpPr>
          <p:cNvPr id="5" name="日期占位符 4"/>
          <p:cNvSpPr>
            <a:spLocks noGrp="1"/>
          </p:cNvSpPr>
          <p:nvPr>
            <p:ph type="dt" sz="half" idx="10"/>
          </p:nvPr>
        </p:nvSpPr>
        <p:spPr/>
        <p:txBody>
          <a:bodyPr/>
          <a:lstStyle>
            <a:lvl1pPr>
              <a:defRPr>
                <a:solidFill>
                  <a:schemeClr val="tx1"/>
                </a:solidFill>
              </a:defRPr>
            </a:lvl1p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a:xfrm>
            <a:off x="4380072" y="6407944"/>
            <a:ext cx="2350681" cy="365125"/>
          </a:xfrm>
        </p:spPr>
        <p:txBody>
          <a:bodyPr/>
          <a:lstStyle>
            <a:lvl1pPr>
              <a:defRPr>
                <a:solidFill>
                  <a:schemeClr val="tx1"/>
                </a:solidFill>
              </a:defRPr>
            </a:lvl1pPr>
          </a:lstStyle>
          <a:p>
            <a:endParaRPr lang="zh-CN" altLang="en-US"/>
          </a:p>
        </p:txBody>
      </p:sp>
      <p:sp>
        <p:nvSpPr>
          <p:cNvPr id="7" name="灯片编号占位符 6"/>
          <p:cNvSpPr>
            <a:spLocks noGrp="1"/>
          </p:cNvSpPr>
          <p:nvPr>
            <p:ph type="sldNum" sz="quarter" idx="12"/>
          </p:nvPr>
        </p:nvSpPr>
        <p:spPr/>
        <p:txBody>
          <a:bodyPr/>
          <a:lstStyle>
            <a:lvl1pPr>
              <a:defRPr>
                <a:solidFill>
                  <a:schemeClr val="tx1"/>
                </a:solidFill>
              </a:defRPr>
            </a:lvl1pPr>
          </a:lstStyle>
          <a:p>
            <a:fld id="{0C913308-F349-4B6D-A68A-DD1791B4A57B}" type="slidenum">
              <a:rPr lang="zh-CN" altLang="en-US" smtClean="0"/>
            </a:fld>
            <a:endParaRPr lang="zh-CN" altLang="en-US"/>
          </a:p>
        </p:txBody>
      </p:sp>
      <p:sp>
        <p:nvSpPr>
          <p:cNvPr id="2" name="标题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lstStyle>
          <a:p>
            <a:r>
              <a:rPr kumimoji="0" lang="zh-CN" altLang="en-US" smtClean="0"/>
              <a:t>单击此处编辑母版标题样式</a:t>
            </a:r>
            <a:endParaRPr kumimoji="0" lang="en-US"/>
          </a:p>
        </p:txBody>
      </p:sp>
      <p:sp>
        <p:nvSpPr>
          <p:cNvPr id="8" name="任意多边形 7"/>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任意多边形 8"/>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直角三角形 9"/>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直接连接符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燕尾形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燕尾形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1.jpe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任意多边形 12"/>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任意多边形 11"/>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直角三角形 13"/>
          <p:cNvSpPr/>
          <p:nvPr/>
        </p:nvSpPr>
        <p:spPr bwMode="auto">
          <a:xfrm>
            <a:off x="-6042" y="5791253"/>
            <a:ext cx="3402314"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直接连接符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标题占位符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zh-CN" altLang="en-US" smtClean="0"/>
              <a:t>单击此处编辑母版标题样式</a:t>
            </a:r>
            <a:endParaRPr kumimoji="0" lang="en-US"/>
          </a:p>
        </p:txBody>
      </p:sp>
      <p:sp>
        <p:nvSpPr>
          <p:cNvPr id="30" name="文本占位符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zh-CN" altLang="en-US" smtClean="0"/>
              <a:t>单击此处编辑母版文本样式</a:t>
            </a:r>
            <a:endParaRPr kumimoji="0" lang="zh-CN" altLang="en-US" smtClean="0"/>
          </a:p>
          <a:p>
            <a:pPr lvl="1" eaLnBrk="1" latinLnBrk="0" hangingPunct="1"/>
            <a:r>
              <a:rPr kumimoji="0" lang="zh-CN" altLang="en-US" smtClean="0"/>
              <a:t>第二级</a:t>
            </a:r>
            <a:endParaRPr kumimoji="0" lang="zh-CN" altLang="en-US" smtClean="0"/>
          </a:p>
          <a:p>
            <a:pPr lvl="2" eaLnBrk="1" latinLnBrk="0" hangingPunct="1"/>
            <a:r>
              <a:rPr kumimoji="0" lang="zh-CN" altLang="en-US" smtClean="0"/>
              <a:t>第三级</a:t>
            </a:r>
            <a:endParaRPr kumimoji="0" lang="zh-CN" altLang="en-US" smtClean="0"/>
          </a:p>
          <a:p>
            <a:pPr lvl="3" eaLnBrk="1" latinLnBrk="0" hangingPunct="1"/>
            <a:r>
              <a:rPr kumimoji="0" lang="zh-CN" altLang="en-US" smtClean="0"/>
              <a:t>第四级</a:t>
            </a:r>
            <a:endParaRPr kumimoji="0" lang="zh-CN" altLang="en-US" smtClean="0"/>
          </a:p>
          <a:p>
            <a:pPr lvl="4" eaLnBrk="1" latinLnBrk="0" hangingPunct="1"/>
            <a:r>
              <a:rPr kumimoji="0" lang="zh-CN" altLang="en-US" smtClean="0"/>
              <a:t>第五级</a:t>
            </a:r>
            <a:endParaRPr kumimoji="0" lang="en-US"/>
          </a:p>
        </p:txBody>
      </p:sp>
      <p:sp>
        <p:nvSpPr>
          <p:cNvPr id="10" name="日期占位符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lstStyle>
          <a:p>
            <a:fld id="{530820CF-B880-4189-942D-D702A7CBA730}" type="datetimeFigureOut">
              <a:rPr lang="zh-CN" altLang="en-US" smtClean="0"/>
            </a:fld>
            <a:endParaRPr lang="zh-CN" altLang="en-US"/>
          </a:p>
        </p:txBody>
      </p:sp>
      <p:sp>
        <p:nvSpPr>
          <p:cNvPr id="22" name="页脚占位符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lstStyle>
          <a:p>
            <a:endParaRPr lang="zh-CN" altLang="en-US"/>
          </a:p>
        </p:txBody>
      </p:sp>
      <p:sp>
        <p:nvSpPr>
          <p:cNvPr id="18" name="灯片编号占位符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lstStyle>
          <a:p>
            <a:fld id="{0C913308-F349-4B6D-A68A-DD1791B4A5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p:titleStyle>
    <p:bodyStyle>
      <a:lvl1pPr marL="365760" indent="-255905" algn="l" rtl="0" eaLnBrk="1" latinLnBrk="0" hangingPunct="1">
        <a:spcBef>
          <a:spcPts val="400"/>
        </a:spcBef>
        <a:spcAft>
          <a:spcPts val="0"/>
        </a:spcAft>
        <a:buClr>
          <a:schemeClr val="accent1"/>
        </a:buClr>
        <a:buSzPct val="68000"/>
        <a:buFont typeface="Wingdings 3" panose="05040102010807070707"/>
        <a:buChar char=""/>
        <a:defRPr kumimoji="0" sz="2700" kern="1200">
          <a:solidFill>
            <a:schemeClr val="tx1"/>
          </a:solidFill>
          <a:latin typeface="+mn-lt"/>
          <a:ea typeface="+mn-ea"/>
          <a:cs typeface="+mn-cs"/>
        </a:defRPr>
      </a:lvl1pPr>
      <a:lvl2pPr marL="621665" indent="-228600" algn="l" rtl="0" eaLnBrk="1" latinLnBrk="0" hangingPunct="1">
        <a:spcBef>
          <a:spcPts val="325"/>
        </a:spcBef>
        <a:buClr>
          <a:schemeClr val="accent1"/>
        </a:buClr>
        <a:buFont typeface="Verdana" panose="020B0604030504040204"/>
        <a:buChar char="◦"/>
        <a:defRPr kumimoji="0" sz="2300" kern="1200">
          <a:solidFill>
            <a:schemeClr val="tx1"/>
          </a:solidFill>
          <a:latin typeface="+mn-lt"/>
          <a:ea typeface="+mn-ea"/>
          <a:cs typeface="+mn-cs"/>
        </a:defRPr>
      </a:lvl2pPr>
      <a:lvl3pPr marL="859790" indent="-228600" algn="l" rtl="0" eaLnBrk="1" latinLnBrk="0" hangingPunct="1">
        <a:spcBef>
          <a:spcPts val="350"/>
        </a:spcBef>
        <a:buClr>
          <a:schemeClr val="accent2"/>
        </a:buClr>
        <a:buSzPct val="100000"/>
        <a:buFont typeface="Wingdings 2" panose="05020102010507070707"/>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panose="05020102010507070707"/>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panose="05020102010507070707"/>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panose="05020102010507070707"/>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panose="05020102010507070707"/>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panose="05020102010507070707"/>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panose="05020102010507070707"/>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jpeg"/></Relationships>
</file>

<file path=ppt/slides/_rels/slide10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jpeg"/></Relationships>
</file>

<file path=ppt/slides/_rels/slide10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jpe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www.yaolan.com/zhishi/ertongyiwaishanghai/" TargetMode="Externa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www.yaolan.com/zhishi/chifan/" TargetMode="Externa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6.png"/></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slide" Target="slide7.xml"/><Relationship Id="rId2" Type="http://schemas.openxmlformats.org/officeDocument/2006/relationships/slide" Target="slide6.xml"/><Relationship Id="rId1" Type="http://schemas.openxmlformats.org/officeDocument/2006/relationships/slide" Target="slide5.xml"/></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slide" Target="slide10.xml"/><Relationship Id="rId2" Type="http://schemas.openxmlformats.org/officeDocument/2006/relationships/slide" Target="slide9.xml"/><Relationship Id="rId1" Type="http://schemas.openxmlformats.org/officeDocument/2006/relationships/hyperlink" Target="&#32974;&#20799;&#27599;&#21608;&#21457;&#32946;3D&#22270;Microsoft%20Word%20&#25991;&#26723;.doc" TargetMode="Externa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wmf"/><Relationship Id="rId1" Type="http://schemas.openxmlformats.org/officeDocument/2006/relationships/slide" Target="slide8.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wmf"/><Relationship Id="rId1" Type="http://schemas.openxmlformats.org/officeDocument/2006/relationships/slide" Target="slide8.xml"/></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slide" Target="slide2.xml"/><Relationship Id="rId2" Type="http://schemas.openxmlformats.org/officeDocument/2006/relationships/image" Target="../media/image10.wmf"/><Relationship Id="rId1" Type="http://schemas.openxmlformats.org/officeDocument/2006/relationships/slide" Target="slide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slide" Target="slide23.xml"/><Relationship Id="rId3" Type="http://schemas.openxmlformats.org/officeDocument/2006/relationships/slide" Target="slide4.xml"/><Relationship Id="rId2" Type="http://schemas.openxmlformats.org/officeDocument/2006/relationships/slide" Target="slide30.xml"/><Relationship Id="rId1" Type="http://schemas.openxmlformats.org/officeDocument/2006/relationships/slide" Target="slide2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hyperlink" Target="http://baike.baidu.com/view/540003.htm" TargetMode="External"/><Relationship Id="rId5" Type="http://schemas.openxmlformats.org/officeDocument/2006/relationships/hyperlink" Target="http://baike.baidu.com/view/1933581.htm" TargetMode="External"/><Relationship Id="rId4" Type="http://schemas.openxmlformats.org/officeDocument/2006/relationships/hyperlink" Target="http://baike.baidu.com/view/1707800.htm" TargetMode="External"/><Relationship Id="rId3" Type="http://schemas.openxmlformats.org/officeDocument/2006/relationships/hyperlink" Target="http://baike.baidu.com/view/295578.htm" TargetMode="External"/><Relationship Id="rId2" Type="http://schemas.openxmlformats.org/officeDocument/2006/relationships/hyperlink" Target="http://baike.baidu.com/view/107542.htm" TargetMode="External"/><Relationship Id="rId1" Type="http://schemas.openxmlformats.org/officeDocument/2006/relationships/hyperlink" Target="http://baike.baidu.com/view/1150354.htm"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hyperlink" Target="http://baike.baidu.com/view/882654.htm" TargetMode="External"/><Relationship Id="rId1" Type="http://schemas.openxmlformats.org/officeDocument/2006/relationships/hyperlink" Target="http://baike.baidu.com/view/136162.htm"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1.jpeg"/></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slide" Target="slide7.xml"/><Relationship Id="rId1" Type="http://schemas.openxmlformats.org/officeDocument/2006/relationships/image" Target="../media/image12.jpeg"/></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4.jpeg"/></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5.jpeg"/></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6.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7.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3.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9.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0.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1.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jpeg"/><Relationship Id="rId1" Type="http://schemas.openxmlformats.org/officeDocument/2006/relationships/image" Target="../media/image5.jpe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3.jpe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2.xml"/><Relationship Id="rId2" Type="http://schemas.openxmlformats.org/officeDocument/2006/relationships/image" Target="../media/image7.emf"/><Relationship Id="rId1" Type="http://schemas.openxmlformats.org/officeDocument/2006/relationships/oleObject" Target="../embeddings/Workbook1.xls"/></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4.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pPr algn="ctr"/>
            <a:r>
              <a:rPr lang="zh-CN" altLang="en-US" dirty="0" smtClean="0"/>
              <a:t>第一章 </a:t>
            </a:r>
            <a:r>
              <a:rPr lang="en-US" altLang="zh-CN" dirty="0" smtClean="0"/>
              <a:t>0-3</a:t>
            </a:r>
            <a:r>
              <a:rPr lang="zh-CN" altLang="en-US" dirty="0" smtClean="0"/>
              <a:t>岁儿童保育的基本观念</a:t>
            </a:r>
            <a:endParaRPr lang="zh-CN" altLang="en-US" dirty="0"/>
          </a:p>
        </p:txBody>
      </p:sp>
      <p:sp>
        <p:nvSpPr>
          <p:cNvPr id="3" name="副标题 2"/>
          <p:cNvSpPr>
            <a:spLocks noGrp="1"/>
          </p:cNvSpPr>
          <p:nvPr>
            <p:ph type="subTitle" idx="1"/>
          </p:nvPr>
        </p:nvSpPr>
        <p:spPr/>
        <p:txBody>
          <a:bodyPr/>
          <a:lstStyle/>
          <a:p>
            <a:endParaRPr lang="en-US" altLang="zh-CN" dirty="0" smtClean="0"/>
          </a:p>
          <a:p>
            <a:endParaRPr lang="zh-CN"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059832" y="2996952"/>
            <a:ext cx="2880320" cy="1224136"/>
          </a:xfrm>
        </p:spPr>
        <p:txBody>
          <a:bodyPr/>
          <a:lstStyle/>
          <a:p>
            <a:endParaRPr lang="zh-CN" altLang="en-US" dirty="0"/>
          </a:p>
        </p:txBody>
      </p:sp>
      <p:pic>
        <p:nvPicPr>
          <p:cNvPr id="2050" name="Picture 2" descr="C:\Users\mengping\Desktop\t01340244d82b38e13f.jpg"/>
          <p:cNvPicPr>
            <a:picLocks noGrp="1" noChangeAspect="1" noChangeArrowheads="1"/>
          </p:cNvPicPr>
          <p:nvPr>
            <p:ph idx="1"/>
          </p:nvPr>
        </p:nvPicPr>
        <p:blipFill>
          <a:blip r:embed="rId1" cstate="print"/>
          <a:srcRect/>
          <a:stretch>
            <a:fillRect/>
          </a:stretch>
        </p:blipFill>
        <p:spPr bwMode="auto">
          <a:xfrm>
            <a:off x="1331640" y="836712"/>
            <a:ext cx="6934633" cy="4594194"/>
          </a:xfrm>
          <a:prstGeom prst="rect">
            <a:avLst/>
          </a:prstGeom>
          <a:noFill/>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zh-CN" altLang="en-US">
                <a:ea typeface="宋体" panose="02010600030101010101" pitchFamily="2" charset="-122"/>
              </a:rPr>
              <a:t>哪些因素影响生长发育？</a:t>
            </a:r>
            <a:endParaRPr lang="zh-CN" altLang="en-US">
              <a:ea typeface="宋体" panose="02010600030101010101" pitchFamily="2" charset="-122"/>
            </a:endParaRPr>
          </a:p>
        </p:txBody>
      </p:sp>
      <p:sp>
        <p:nvSpPr>
          <p:cNvPr id="82947" name="Rectangle 3"/>
          <p:cNvSpPr>
            <a:spLocks noGrp="1" noChangeArrowheads="1"/>
          </p:cNvSpPr>
          <p:nvPr>
            <p:ph type="body" idx="1"/>
          </p:nvPr>
        </p:nvSpPr>
        <p:spPr/>
        <p:txBody>
          <a:bodyPr/>
          <a:lstStyle/>
          <a:p>
            <a:pPr>
              <a:lnSpc>
                <a:spcPct val="80000"/>
              </a:lnSpc>
            </a:pPr>
            <a:r>
              <a:rPr lang="zh-CN" altLang="en-US" sz="1800" b="0">
                <a:latin typeface="楷体_GB2312" pitchFamily="49" charset="-122"/>
                <a:ea typeface="楷体_GB2312" pitchFamily="49" charset="-122"/>
              </a:rPr>
              <a:t>案</a:t>
            </a:r>
            <a:r>
              <a:rPr lang="en-US" altLang="zh-CN" sz="1800" b="0">
                <a:latin typeface="楷体_GB2312" pitchFamily="49" charset="-122"/>
                <a:ea typeface="楷体_GB2312" pitchFamily="49" charset="-122"/>
              </a:rPr>
              <a:t>:1</a:t>
            </a:r>
            <a:r>
              <a:rPr lang="zh-CN" altLang="en-US" sz="1800" b="0">
                <a:latin typeface="楷体_GB2312" pitchFamily="49" charset="-122"/>
                <a:ea typeface="楷体_GB2312" pitchFamily="49" charset="-122"/>
              </a:rPr>
              <a:t>：</a:t>
            </a:r>
            <a:endParaRPr lang="zh-CN" altLang="en-US" sz="1800" b="0">
              <a:latin typeface="楷体_GB2312" pitchFamily="49" charset="-122"/>
              <a:ea typeface="楷体_GB2312" pitchFamily="49" charset="-122"/>
            </a:endParaRPr>
          </a:p>
          <a:p>
            <a:pPr>
              <a:lnSpc>
                <a:spcPct val="80000"/>
              </a:lnSpc>
            </a:pPr>
            <a:r>
              <a:rPr lang="zh-CN" altLang="en-US" sz="1800" b="0">
                <a:latin typeface="楷体_GB2312" pitchFamily="49" charset="-122"/>
                <a:ea typeface="楷体_GB2312" pitchFamily="49" charset="-122"/>
              </a:rPr>
              <a:t>华华，</a:t>
            </a:r>
            <a:r>
              <a:rPr lang="en-US" altLang="zh-CN" sz="1800" b="0">
                <a:latin typeface="楷体_GB2312" pitchFamily="49" charset="-122"/>
                <a:ea typeface="楷体_GB2312" pitchFamily="49" charset="-122"/>
              </a:rPr>
              <a:t>12</a:t>
            </a:r>
            <a:r>
              <a:rPr lang="zh-CN" altLang="en-US" sz="1800" b="0">
                <a:latin typeface="楷体_GB2312" pitchFamily="49" charset="-122"/>
                <a:ea typeface="楷体_GB2312" pitchFamily="49" charset="-122"/>
              </a:rPr>
              <a:t>岁，</a:t>
            </a:r>
            <a:r>
              <a:rPr lang="en-US" altLang="zh-CN" sz="1800" b="0">
                <a:latin typeface="楷体_GB2312" pitchFamily="49" charset="-122"/>
                <a:ea typeface="楷体_GB2312" pitchFamily="49" charset="-122"/>
              </a:rPr>
              <a:t>1,26</a:t>
            </a:r>
            <a:r>
              <a:rPr lang="zh-CN" altLang="en-US" sz="1800" b="0">
                <a:latin typeface="楷体_GB2312" pitchFamily="49" charset="-122"/>
                <a:ea typeface="楷体_GB2312" pitchFamily="49" charset="-122"/>
              </a:rPr>
              <a:t>米，体重</a:t>
            </a:r>
            <a:r>
              <a:rPr lang="en-US" altLang="zh-CN" sz="1800" b="0">
                <a:latin typeface="楷体_GB2312" pitchFamily="49" charset="-122"/>
                <a:ea typeface="楷体_GB2312" pitchFamily="49" charset="-122"/>
              </a:rPr>
              <a:t>71</a:t>
            </a:r>
            <a:r>
              <a:rPr lang="zh-CN" altLang="en-US" sz="1800" b="0">
                <a:latin typeface="楷体_GB2312" pitchFamily="49" charset="-122"/>
                <a:ea typeface="楷体_GB2312" pitchFamily="49" charset="-122"/>
              </a:rPr>
              <a:t>斤，吃饭正常，在县医院微量元素化验正常，爸爸</a:t>
            </a:r>
            <a:r>
              <a:rPr lang="en-US" altLang="zh-CN" sz="1800" b="0">
                <a:latin typeface="楷体_GB2312" pitchFamily="49" charset="-122"/>
                <a:ea typeface="楷体_GB2312" pitchFamily="49" charset="-122"/>
              </a:rPr>
              <a:t>1,76</a:t>
            </a:r>
            <a:r>
              <a:rPr lang="zh-CN" altLang="en-US" sz="1800" b="0">
                <a:latin typeface="楷体_GB2312" pitchFamily="49" charset="-122"/>
                <a:ea typeface="楷体_GB2312" pitchFamily="49" charset="-122"/>
              </a:rPr>
              <a:t>，妈妈</a:t>
            </a:r>
            <a:r>
              <a:rPr lang="en-US" altLang="zh-CN" sz="1800" b="0">
                <a:latin typeface="楷体_GB2312" pitchFamily="49" charset="-122"/>
                <a:ea typeface="楷体_GB2312" pitchFamily="49" charset="-122"/>
              </a:rPr>
              <a:t>1,58</a:t>
            </a:r>
            <a:r>
              <a:rPr lang="zh-CN" altLang="en-US" sz="1800" b="0">
                <a:latin typeface="楷体_GB2312" pitchFamily="49" charset="-122"/>
                <a:ea typeface="楷体_GB2312" pitchFamily="49" charset="-122"/>
              </a:rPr>
              <a:t>（矮小症）</a:t>
            </a:r>
            <a:endParaRPr lang="zh-CN" altLang="en-US" sz="1800" b="0">
              <a:latin typeface="楷体_GB2312" pitchFamily="49" charset="-122"/>
              <a:ea typeface="楷体_GB2312" pitchFamily="49" charset="-122"/>
            </a:endParaRPr>
          </a:p>
          <a:p>
            <a:pPr>
              <a:lnSpc>
                <a:spcPct val="80000"/>
              </a:lnSpc>
            </a:pPr>
            <a:r>
              <a:rPr lang="zh-CN" altLang="en-US" sz="1800" b="0">
                <a:latin typeface="楷体_GB2312" pitchFamily="49" charset="-122"/>
                <a:ea typeface="楷体_GB2312" pitchFamily="49" charset="-122"/>
              </a:rPr>
              <a:t>案例</a:t>
            </a:r>
            <a:r>
              <a:rPr lang="en-US" altLang="zh-CN" sz="1800" b="0">
                <a:latin typeface="楷体_GB2312" pitchFamily="49" charset="-122"/>
                <a:ea typeface="楷体_GB2312" pitchFamily="49" charset="-122"/>
              </a:rPr>
              <a:t>2</a:t>
            </a:r>
            <a:r>
              <a:rPr lang="zh-CN" altLang="en-US" sz="1800" b="0">
                <a:latin typeface="楷体_GB2312" pitchFamily="49" charset="-122"/>
                <a:ea typeface="楷体_GB2312" pitchFamily="49" charset="-122"/>
              </a:rPr>
              <a:t>：</a:t>
            </a:r>
            <a:endParaRPr lang="zh-CN" altLang="en-US" sz="1800" b="0">
              <a:latin typeface="楷体_GB2312" pitchFamily="49" charset="-122"/>
              <a:ea typeface="楷体_GB2312" pitchFamily="49" charset="-122"/>
            </a:endParaRPr>
          </a:p>
          <a:p>
            <a:pPr>
              <a:lnSpc>
                <a:spcPct val="80000"/>
              </a:lnSpc>
            </a:pPr>
            <a:r>
              <a:rPr lang="zh-CN" altLang="en-US" sz="1800" b="0">
                <a:latin typeface="楷体_GB2312" pitchFamily="49" charset="-122"/>
                <a:ea typeface="楷体_GB2312" pitchFamily="49" charset="-122"/>
              </a:rPr>
              <a:t>　　小佩佩出生</a:t>
            </a:r>
            <a:r>
              <a:rPr lang="en-US" altLang="zh-CN" sz="1800" b="0">
                <a:latin typeface="楷体_GB2312" pitchFamily="49" charset="-122"/>
                <a:ea typeface="楷体_GB2312" pitchFamily="49" charset="-122"/>
              </a:rPr>
              <a:t>8</a:t>
            </a:r>
            <a:r>
              <a:rPr lang="zh-CN" altLang="en-US" sz="1800" b="0">
                <a:latin typeface="楷体_GB2312" pitchFamily="49" charset="-122"/>
                <a:ea typeface="楷体_GB2312" pitchFamily="49" charset="-122"/>
              </a:rPr>
              <a:t>个多月了，刚生下来时他可真是个让妈咪省心的乖宝宝，每天吃饱后就安安静静地睡觉，一点也不闹人，无论是饿了、拉了、尿了，还是家里或外面有多嘈杂。不像别家宝宝那样，稍不顺心便没完没了地哭个不停。几乎所有来探望的人都说妈咪好福气，能生出这么听话的乖宝宝，日后一定会省心，妈咪听了心里别提有多得意。</a:t>
            </a:r>
            <a:endParaRPr lang="zh-CN" altLang="en-US" sz="1800" b="0">
              <a:latin typeface="楷体_GB2312" pitchFamily="49" charset="-122"/>
              <a:ea typeface="楷体_GB2312" pitchFamily="49" charset="-122"/>
            </a:endParaRPr>
          </a:p>
          <a:p>
            <a:pPr>
              <a:lnSpc>
                <a:spcPct val="80000"/>
              </a:lnSpc>
            </a:pPr>
            <a:r>
              <a:rPr lang="zh-CN" altLang="en-US" sz="1800" b="0">
                <a:latin typeface="楷体_GB2312" pitchFamily="49" charset="-122"/>
                <a:ea typeface="楷体_GB2312" pitchFamily="49" charset="-122"/>
              </a:rPr>
              <a:t>　　然而，妈咪逐渐发现，小佩佩与周围同龄的宝宝相比，应该会得都不大会，比如说抬头、坐等动作</a:t>
            </a:r>
            <a:r>
              <a:rPr lang="en-US" altLang="zh-CN" sz="1800" b="0">
                <a:latin typeface="楷体_GB2312" pitchFamily="49" charset="-122"/>
                <a:ea typeface="楷体_GB2312" pitchFamily="49" charset="-122"/>
              </a:rPr>
              <a:t>;</a:t>
            </a:r>
            <a:r>
              <a:rPr lang="zh-CN" altLang="en-US" sz="1800" b="0">
                <a:latin typeface="楷体_GB2312" pitchFamily="49" charset="-122"/>
                <a:ea typeface="楷体_GB2312" pitchFamily="49" charset="-122"/>
              </a:rPr>
              <a:t>见了人，即使是妈咪，脸上也不会露出微笑，不像别的宝宝那样依恋妈咪或害怕生人，不会叫妈妈或爸爸。妈咪觉得有点不对劲，可有的人说每个宝宝的发育情况都不一样，不用太着急，难道真的这样吗</a:t>
            </a:r>
            <a:r>
              <a:rPr lang="en-US" altLang="zh-CN" sz="1800" b="0">
                <a:latin typeface="楷体_GB2312" pitchFamily="49" charset="-122"/>
                <a:ea typeface="楷体_GB2312" pitchFamily="49" charset="-122"/>
              </a:rPr>
              <a:t>? </a:t>
            </a:r>
            <a:endParaRPr lang="zh-CN" altLang="en-US" sz="1800" b="0">
              <a:latin typeface="楷体_GB2312" pitchFamily="49" charset="-122"/>
              <a:ea typeface="楷体_GB2312" pitchFamily="49" charset="-122"/>
            </a:endParaRPr>
          </a:p>
        </p:txBody>
      </p:sp>
    </p:spTree>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zh-CN" altLang="en-US">
                <a:ea typeface="宋体" panose="02010600030101010101" pitchFamily="2" charset="-122"/>
              </a:rPr>
              <a:t>影响生长发育的因素</a:t>
            </a:r>
            <a:endParaRPr lang="zh-CN" altLang="en-US">
              <a:ea typeface="宋体" panose="02010600030101010101" pitchFamily="2" charset="-122"/>
            </a:endParaRPr>
          </a:p>
        </p:txBody>
      </p:sp>
      <p:sp>
        <p:nvSpPr>
          <p:cNvPr id="83971" name="Rectangle 3"/>
          <p:cNvSpPr>
            <a:spLocks noGrp="1" noChangeArrowheads="1"/>
          </p:cNvSpPr>
          <p:nvPr>
            <p:ph type="body" idx="1"/>
          </p:nvPr>
        </p:nvSpPr>
        <p:spPr/>
        <p:txBody>
          <a:bodyPr/>
          <a:lstStyle/>
          <a:p>
            <a:pPr marL="1168400" lvl="1" indent="-711200"/>
            <a:r>
              <a:rPr lang="zh-CN" altLang="en-US" b="0">
                <a:ea typeface="楷体_GB2312" pitchFamily="49" charset="-122"/>
              </a:rPr>
              <a:t>生理遗传因素的影响</a:t>
            </a:r>
            <a:endParaRPr lang="zh-CN" altLang="en-US" b="0">
              <a:ea typeface="楷体_GB2312" pitchFamily="49" charset="-122"/>
            </a:endParaRPr>
          </a:p>
          <a:p>
            <a:pPr marL="1168400" lvl="1" indent="-711200"/>
            <a:r>
              <a:rPr lang="zh-CN" altLang="en-US" b="0">
                <a:ea typeface="楷体_GB2312" pitchFamily="49" charset="-122"/>
              </a:rPr>
              <a:t>营养的影响</a:t>
            </a:r>
            <a:endParaRPr lang="zh-CN" altLang="en-US" b="0">
              <a:ea typeface="楷体_GB2312" pitchFamily="49" charset="-122"/>
            </a:endParaRPr>
          </a:p>
          <a:p>
            <a:pPr marL="1168400" lvl="1" indent="-711200"/>
            <a:r>
              <a:rPr lang="zh-CN" altLang="en-US" b="0">
                <a:ea typeface="楷体_GB2312" pitchFamily="49" charset="-122"/>
              </a:rPr>
              <a:t>疾病的影响</a:t>
            </a:r>
            <a:endParaRPr lang="zh-CN" altLang="en-US" b="0">
              <a:ea typeface="楷体_GB2312" pitchFamily="49" charset="-122"/>
            </a:endParaRPr>
          </a:p>
          <a:p>
            <a:pPr marL="1168400" lvl="1" indent="-711200"/>
            <a:r>
              <a:rPr lang="zh-CN" altLang="en-US" b="0">
                <a:ea typeface="楷体_GB2312" pitchFamily="49" charset="-122"/>
              </a:rPr>
              <a:t>体育锻炼的影响</a:t>
            </a:r>
            <a:endParaRPr lang="zh-CN" altLang="en-US" b="0">
              <a:ea typeface="楷体_GB2312" pitchFamily="49" charset="-122"/>
            </a:endParaRPr>
          </a:p>
          <a:p>
            <a:pPr marL="1168400" lvl="1" indent="-711200"/>
            <a:r>
              <a:rPr lang="zh-CN" altLang="en-US" b="0">
                <a:ea typeface="楷体_GB2312" pitchFamily="49" charset="-122"/>
              </a:rPr>
              <a:t>生活制度的影响</a:t>
            </a:r>
            <a:endParaRPr lang="zh-CN" altLang="en-US" b="0">
              <a:ea typeface="楷体_GB2312" pitchFamily="49" charset="-122"/>
            </a:endParaRPr>
          </a:p>
        </p:txBody>
      </p:sp>
    </p:spTree>
  </p:cSld>
  <p:clrMapOvr>
    <a:masterClrMapping/>
  </p:clrMapOv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a:bodyPr>
          <a:lstStyle/>
          <a:p>
            <a:endParaRPr lang="zh-CN" altLang="en-US" dirty="0" smtClean="0"/>
          </a:p>
          <a:p>
            <a:r>
              <a:rPr lang="en-US" dirty="0" smtClean="0"/>
              <a:t> </a:t>
            </a:r>
            <a:endParaRPr lang="zh-CN" altLang="en-US" dirty="0" smtClean="0"/>
          </a:p>
          <a:p>
            <a:pPr>
              <a:buNone/>
            </a:pPr>
            <a:endParaRPr lang="zh-CN" altLang="en-US" dirty="0"/>
          </a:p>
        </p:txBody>
      </p:sp>
      <p:sp>
        <p:nvSpPr>
          <p:cNvPr id="3" name="标题 2"/>
          <p:cNvSpPr>
            <a:spLocks noGrp="1"/>
          </p:cNvSpPr>
          <p:nvPr>
            <p:ph type="title"/>
          </p:nvPr>
        </p:nvSpPr>
        <p:spPr>
          <a:xfrm>
            <a:off x="0" y="2636912"/>
            <a:ext cx="8913168" cy="1359024"/>
          </a:xfrm>
        </p:spPr>
        <p:txBody>
          <a:bodyPr>
            <a:normAutofit fontScale="90000"/>
          </a:bodyPr>
          <a:lstStyle/>
          <a:p>
            <a:r>
              <a:rPr lang="zh-CN" altLang="en-US" dirty="0" smtClean="0"/>
              <a:t>第六节  </a:t>
            </a:r>
            <a:r>
              <a:rPr lang="en-US" altLang="zh-CN" dirty="0" smtClean="0"/>
              <a:t>0-3</a:t>
            </a:r>
            <a:r>
              <a:rPr lang="zh-CN" altLang="en-US" dirty="0" smtClean="0"/>
              <a:t>岁儿童发育和行为的测量和评价</a:t>
            </a:r>
            <a:br>
              <a:rPr lang="zh-CN" altLang="en-US" dirty="0" smtClean="0"/>
            </a:b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dissolve">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descr="u=162754028,3664309317&amp;fm=52&amp;gp=0"/>
          <p:cNvPicPr>
            <a:picLocks noChangeAspect="1" noChangeArrowheads="1"/>
          </p:cNvPicPr>
          <p:nvPr/>
        </p:nvPicPr>
        <p:blipFill>
          <a:blip r:embed="rId1" cstate="print"/>
          <a:srcRect/>
          <a:stretch>
            <a:fillRect/>
          </a:stretch>
        </p:blipFill>
        <p:spPr bwMode="auto">
          <a:xfrm>
            <a:off x="0" y="0"/>
            <a:ext cx="9144000" cy="6858000"/>
          </a:xfrm>
          <a:prstGeom prst="rect">
            <a:avLst/>
          </a:prstGeom>
          <a:noFill/>
        </p:spPr>
      </p:pic>
      <p:sp>
        <p:nvSpPr>
          <p:cNvPr id="101379" name="Rectangle 3"/>
          <p:cNvSpPr>
            <a:spLocks noGrp="1" noChangeArrowheads="1"/>
          </p:cNvSpPr>
          <p:nvPr>
            <p:ph type="title"/>
          </p:nvPr>
        </p:nvSpPr>
        <p:spPr/>
        <p:txBody>
          <a:bodyPr/>
          <a:lstStyle/>
          <a:p>
            <a:r>
              <a:rPr lang="zh-CN" altLang="en-US">
                <a:ea typeface="宋体" panose="02010600030101010101" pitchFamily="2" charset="-122"/>
              </a:rPr>
              <a:t>发育水平评价</a:t>
            </a:r>
            <a:endParaRPr lang="zh-CN" altLang="en-US">
              <a:ea typeface="宋体" panose="02010600030101010101" pitchFamily="2" charset="-122"/>
            </a:endParaRPr>
          </a:p>
        </p:txBody>
      </p:sp>
      <p:sp>
        <p:nvSpPr>
          <p:cNvPr id="101380" name="Rectangle 4"/>
          <p:cNvSpPr>
            <a:spLocks noGrp="1" noChangeArrowheads="1"/>
          </p:cNvSpPr>
          <p:nvPr>
            <p:ph type="body" idx="1"/>
          </p:nvPr>
        </p:nvSpPr>
        <p:spPr>
          <a:xfrm>
            <a:off x="468313" y="1557338"/>
            <a:ext cx="7859712" cy="3975100"/>
          </a:xfrm>
        </p:spPr>
        <p:txBody>
          <a:bodyPr/>
          <a:lstStyle/>
          <a:p>
            <a:r>
              <a:rPr lang="zh-CN" altLang="en-US">
                <a:ea typeface="宋体" panose="02010600030101010101" pitchFamily="2" charset="-122"/>
              </a:rPr>
              <a:t>将特定时间、某一个体单项体格生长指标与同性别、同年龄人群相应参数进行横向比较来评价个体的体格生长状况。所用方法主要有百分位数法和均值标准差法。</a:t>
            </a:r>
            <a:endParaRPr lang="zh-CN" altLang="en-US">
              <a:ea typeface="宋体" panose="02010600030101010101" pitchFamily="2" charset="-122"/>
            </a:endParaRPr>
          </a:p>
          <a:p>
            <a:r>
              <a:rPr lang="zh-CN" altLang="en-US">
                <a:ea typeface="宋体" panose="02010600030101010101" pitchFamily="2" charset="-122"/>
              </a:rPr>
              <a:t>这两种方法均以离差的概念为基础，评价爱结果以发育等级的方式表示。</a:t>
            </a:r>
            <a:endParaRPr lang="zh-CN" altLang="en-US">
              <a:ea typeface="宋体" panose="02010600030101010101" pitchFamily="2" charset="-122"/>
            </a:endParaRPr>
          </a:p>
          <a:p>
            <a:r>
              <a:rPr lang="zh-CN" altLang="en-US">
                <a:ea typeface="宋体" panose="02010600030101010101" pitchFamily="2" charset="-122"/>
              </a:rPr>
              <a:t>常用指标是身高和体重，判定标准均值加减</a:t>
            </a:r>
            <a:r>
              <a:rPr lang="en-US" altLang="zh-CN">
                <a:ea typeface="宋体" panose="02010600030101010101" pitchFamily="2" charset="-122"/>
              </a:rPr>
              <a:t>2</a:t>
            </a:r>
            <a:r>
              <a:rPr lang="zh-CN" altLang="en-US">
                <a:ea typeface="宋体" panose="02010600030101010101" pitchFamily="2" charset="-122"/>
              </a:rPr>
              <a:t>个标准差范围以内，均视为正常。</a:t>
            </a:r>
            <a:endParaRPr lang="zh-CN" altLang="en-US">
              <a:ea typeface="宋体" panose="02010600030101010101" pitchFamily="2" charset="-122"/>
            </a:endParaRPr>
          </a:p>
        </p:txBody>
      </p:sp>
    </p:spTree>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descr="u=162754028,3664309317&amp;fm=52&amp;gp=0"/>
          <p:cNvPicPr>
            <a:picLocks noChangeAspect="1" noChangeArrowheads="1"/>
          </p:cNvPicPr>
          <p:nvPr/>
        </p:nvPicPr>
        <p:blipFill>
          <a:blip r:embed="rId1" cstate="print"/>
          <a:srcRect/>
          <a:stretch>
            <a:fillRect/>
          </a:stretch>
        </p:blipFill>
        <p:spPr bwMode="auto">
          <a:xfrm>
            <a:off x="0" y="0"/>
            <a:ext cx="9144000" cy="6858000"/>
          </a:xfrm>
          <a:prstGeom prst="rect">
            <a:avLst/>
          </a:prstGeom>
          <a:noFill/>
        </p:spPr>
      </p:pic>
      <p:sp>
        <p:nvSpPr>
          <p:cNvPr id="102403" name="Rectangle 3"/>
          <p:cNvSpPr>
            <a:spLocks noGrp="1" noChangeArrowheads="1"/>
          </p:cNvSpPr>
          <p:nvPr>
            <p:ph type="title"/>
          </p:nvPr>
        </p:nvSpPr>
        <p:spPr/>
        <p:txBody>
          <a:bodyPr/>
          <a:lstStyle/>
          <a:p>
            <a:r>
              <a:rPr lang="zh-CN" altLang="en-US">
                <a:ea typeface="宋体" panose="02010600030101010101" pitchFamily="2" charset="-122"/>
              </a:rPr>
              <a:t>生长速度评价</a:t>
            </a:r>
            <a:endParaRPr lang="zh-CN" altLang="en-US">
              <a:ea typeface="宋体" panose="02010600030101010101" pitchFamily="2" charset="-122"/>
            </a:endParaRPr>
          </a:p>
        </p:txBody>
      </p:sp>
      <p:sp>
        <p:nvSpPr>
          <p:cNvPr id="102404" name="Rectangle 4"/>
          <p:cNvSpPr>
            <a:spLocks noGrp="1" noChangeArrowheads="1"/>
          </p:cNvSpPr>
          <p:nvPr>
            <p:ph type="body" idx="1"/>
          </p:nvPr>
        </p:nvSpPr>
        <p:spPr>
          <a:xfrm>
            <a:off x="684213" y="1628775"/>
            <a:ext cx="7848600" cy="3962400"/>
          </a:xfrm>
        </p:spPr>
        <p:txBody>
          <a:bodyPr/>
          <a:lstStyle/>
          <a:p>
            <a:r>
              <a:rPr lang="zh-CN" altLang="en-US">
                <a:ea typeface="宋体" panose="02010600030101010101" pitchFamily="2" charset="-122"/>
              </a:rPr>
              <a:t>对某一个体的各单项体格生长指标定期连续测量，纵向观察各指标的增长值，并与人群生长参数增长值对照。</a:t>
            </a:r>
            <a:endParaRPr lang="zh-CN" altLang="en-US">
              <a:ea typeface="宋体" panose="02010600030101010101" pitchFamily="2" charset="-122"/>
            </a:endParaRPr>
          </a:p>
          <a:p>
            <a:r>
              <a:rPr lang="zh-CN" altLang="en-US">
                <a:ea typeface="宋体" panose="02010600030101010101" pitchFamily="2" charset="-122"/>
              </a:rPr>
              <a:t>常用身高、体重和头围形态指标测量。</a:t>
            </a:r>
            <a:endParaRPr lang="zh-CN" altLang="en-US">
              <a:ea typeface="宋体" panose="02010600030101010101" pitchFamily="2" charset="-122"/>
            </a:endParaRPr>
          </a:p>
          <a:p>
            <a:r>
              <a:rPr lang="zh-CN" altLang="en-US">
                <a:ea typeface="宋体" panose="02010600030101010101" pitchFamily="2" charset="-122"/>
              </a:rPr>
              <a:t>可以敏感地反映婴幼儿的动态生长变化，筛查生长障碍。</a:t>
            </a:r>
            <a:endParaRPr lang="zh-CN" altLang="en-US">
              <a:ea typeface="宋体" panose="02010600030101010101" pitchFamily="2" charset="-122"/>
            </a:endParaRPr>
          </a:p>
        </p:txBody>
      </p:sp>
    </p:spTree>
  </p:cSld>
  <p:clrMapOvr>
    <a:masterClrMapping/>
  </p:clrMapOvr>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descr="u=162754028,3664309317&amp;fm=52&amp;gp=0"/>
          <p:cNvPicPr>
            <a:picLocks noChangeAspect="1" noChangeArrowheads="1"/>
          </p:cNvPicPr>
          <p:nvPr/>
        </p:nvPicPr>
        <p:blipFill>
          <a:blip r:embed="rId1" cstate="print"/>
          <a:srcRect/>
          <a:stretch>
            <a:fillRect/>
          </a:stretch>
        </p:blipFill>
        <p:spPr bwMode="auto">
          <a:xfrm>
            <a:off x="0" y="0"/>
            <a:ext cx="9144000" cy="6858000"/>
          </a:xfrm>
          <a:prstGeom prst="rect">
            <a:avLst/>
          </a:prstGeom>
          <a:noFill/>
        </p:spPr>
      </p:pic>
      <p:sp>
        <p:nvSpPr>
          <p:cNvPr id="103427" name="Rectangle 3"/>
          <p:cNvSpPr>
            <a:spLocks noGrp="1" noChangeArrowheads="1"/>
          </p:cNvSpPr>
          <p:nvPr>
            <p:ph type="title"/>
          </p:nvPr>
        </p:nvSpPr>
        <p:spPr/>
        <p:txBody>
          <a:bodyPr/>
          <a:lstStyle/>
          <a:p>
            <a:r>
              <a:rPr lang="zh-CN" altLang="en-US">
                <a:ea typeface="宋体" panose="02010600030101010101" pitchFamily="2" charset="-122"/>
              </a:rPr>
              <a:t>匀称度评价</a:t>
            </a:r>
            <a:endParaRPr lang="zh-CN" altLang="en-US">
              <a:ea typeface="宋体" panose="02010600030101010101" pitchFamily="2" charset="-122"/>
            </a:endParaRPr>
          </a:p>
        </p:txBody>
      </p:sp>
      <p:sp>
        <p:nvSpPr>
          <p:cNvPr id="103428" name="Rectangle 4"/>
          <p:cNvSpPr>
            <a:spLocks noGrp="1" noChangeArrowheads="1"/>
          </p:cNvSpPr>
          <p:nvPr>
            <p:ph type="body" idx="1"/>
          </p:nvPr>
        </p:nvSpPr>
        <p:spPr>
          <a:xfrm>
            <a:off x="755650" y="1484313"/>
            <a:ext cx="7848600" cy="3962400"/>
          </a:xfrm>
        </p:spPr>
        <p:txBody>
          <a:bodyPr/>
          <a:lstStyle/>
          <a:p>
            <a:r>
              <a:rPr lang="zh-CN" altLang="en-US">
                <a:ea typeface="宋体" panose="02010600030101010101" pitchFamily="2" charset="-122"/>
              </a:rPr>
              <a:t>依靠指数法。根据人体各个部分之间的比例关系，借助数学公式编成指数，用于评价发育水平、体型、体质和营养状况。</a:t>
            </a:r>
            <a:endParaRPr lang="zh-CN" altLang="en-US">
              <a:ea typeface="宋体" panose="02010600030101010101" pitchFamily="2" charset="-122"/>
            </a:endParaRPr>
          </a:p>
          <a:p>
            <a:r>
              <a:rPr lang="zh-CN" altLang="en-US">
                <a:ea typeface="宋体" panose="02010600030101010101" pitchFamily="2" charset="-122"/>
              </a:rPr>
              <a:t>常用指数为身高、体重、胸围组成的体型指数和营养指数。</a:t>
            </a:r>
            <a:endParaRPr lang="zh-CN" altLang="en-US">
              <a:ea typeface="宋体" panose="02010600030101010101" pitchFamily="2" charset="-122"/>
            </a:endParaRPr>
          </a:p>
          <a:p>
            <a:r>
              <a:rPr lang="zh-CN" altLang="en-US">
                <a:ea typeface="宋体" panose="02010600030101010101" pitchFamily="2" charset="-122"/>
              </a:rPr>
              <a:t>身高体重指数</a:t>
            </a:r>
            <a:endParaRPr lang="zh-CN" altLang="en-US">
              <a:ea typeface="宋体" panose="02010600030101010101" pitchFamily="2" charset="-122"/>
            </a:endParaRPr>
          </a:p>
          <a:p>
            <a:r>
              <a:rPr lang="zh-CN" altLang="en-US">
                <a:ea typeface="宋体" panose="02010600030101010101" pitchFamily="2" charset="-122"/>
              </a:rPr>
              <a:t>体质指数</a:t>
            </a:r>
            <a:endParaRPr lang="zh-CN" altLang="en-US">
              <a:ea typeface="宋体" panose="02010600030101010101" pitchFamily="2" charset="-122"/>
            </a:endParaRPr>
          </a:p>
        </p:txBody>
      </p:sp>
    </p:spTree>
  </p:cSld>
  <p:clrMapOvr>
    <a:masterClrMapping/>
  </p:clrMapOvr>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pPr algn="ctr"/>
            <a:r>
              <a:rPr lang="zh-CN" altLang="en-US" dirty="0" smtClean="0"/>
              <a:t>第三章 </a:t>
            </a:r>
            <a:r>
              <a:rPr lang="en-US" altLang="zh-CN" dirty="0" smtClean="0"/>
              <a:t>0-3</a:t>
            </a:r>
            <a:r>
              <a:rPr lang="zh-CN" altLang="en-US" dirty="0" smtClean="0"/>
              <a:t>岁儿童营养保育</a:t>
            </a:r>
            <a:endParaRPr lang="zh-CN" altLang="en-US" dirty="0"/>
          </a:p>
        </p:txBody>
      </p:sp>
      <p:sp>
        <p:nvSpPr>
          <p:cNvPr id="3" name="副标题 2"/>
          <p:cNvSpPr>
            <a:spLocks noGrp="1"/>
          </p:cNvSpPr>
          <p:nvPr>
            <p:ph type="subTitle" idx="1"/>
          </p:nvPr>
        </p:nvSpPr>
        <p:spPr/>
        <p:txBody>
          <a:bodyPr/>
          <a:lstStyle/>
          <a:p>
            <a:endParaRPr lang="zh-CN" altLang="en-US" dirty="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23528" y="2348880"/>
            <a:ext cx="8363272" cy="3658411"/>
          </a:xfrm>
        </p:spPr>
        <p:txBody>
          <a:bodyPr/>
          <a:lstStyle/>
          <a:p>
            <a:r>
              <a:rPr lang="zh-CN" altLang="en-US" dirty="0" smtClean="0"/>
              <a:t>一、营养需求</a:t>
            </a:r>
            <a:endParaRPr lang="en-US" altLang="zh-CN" dirty="0" smtClean="0"/>
          </a:p>
          <a:p>
            <a:r>
              <a:rPr lang="zh-CN" altLang="en-US" dirty="0" smtClean="0"/>
              <a:t>二、影响</a:t>
            </a:r>
            <a:r>
              <a:rPr lang="en-US" altLang="zh-CN" dirty="0" smtClean="0"/>
              <a:t>0-3</a:t>
            </a:r>
            <a:r>
              <a:rPr lang="zh-CN" altLang="en-US" dirty="0" smtClean="0"/>
              <a:t>岁儿童进食行为的因素</a:t>
            </a:r>
            <a:endParaRPr lang="en-US" altLang="zh-CN" dirty="0" smtClean="0"/>
          </a:p>
          <a:p>
            <a:r>
              <a:rPr lang="zh-CN" altLang="en-US" dirty="0" smtClean="0"/>
              <a:t>三、营养评价</a:t>
            </a:r>
            <a:endParaRPr lang="en-US" altLang="zh-CN" dirty="0" smtClean="0"/>
          </a:p>
        </p:txBody>
      </p:sp>
      <p:sp>
        <p:nvSpPr>
          <p:cNvPr id="3" name="标题 2"/>
          <p:cNvSpPr>
            <a:spLocks noGrp="1"/>
          </p:cNvSpPr>
          <p:nvPr>
            <p:ph type="title"/>
          </p:nvPr>
        </p:nvSpPr>
        <p:spPr>
          <a:xfrm>
            <a:off x="0" y="260648"/>
            <a:ext cx="9144000" cy="1296144"/>
          </a:xfrm>
        </p:spPr>
        <p:txBody>
          <a:bodyPr>
            <a:normAutofit/>
          </a:bodyPr>
          <a:lstStyle/>
          <a:p>
            <a:r>
              <a:rPr lang="zh-CN" altLang="en-US" dirty="0" smtClean="0"/>
              <a:t>第一节 </a:t>
            </a:r>
            <a:r>
              <a:rPr lang="en-US" altLang="zh-CN" dirty="0" smtClean="0"/>
              <a:t>0-3</a:t>
            </a:r>
            <a:r>
              <a:rPr lang="zh-CN" altLang="en-US" dirty="0" smtClean="0"/>
              <a:t>岁儿童营养学概论</a:t>
            </a:r>
            <a:endParaRPr lang="zh-CN" altLang="en-US"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23528" y="2348880"/>
            <a:ext cx="8363272" cy="3658411"/>
          </a:xfrm>
        </p:spPr>
        <p:txBody>
          <a:bodyPr/>
          <a:lstStyle/>
          <a:p>
            <a:r>
              <a:rPr lang="zh-CN" altLang="en-US" dirty="0" smtClean="0"/>
              <a:t>一、</a:t>
            </a:r>
            <a:r>
              <a:rPr lang="en-US" altLang="zh-CN" dirty="0" smtClean="0"/>
              <a:t>0-3</a:t>
            </a:r>
            <a:r>
              <a:rPr lang="zh-CN" altLang="en-US" dirty="0" smtClean="0"/>
              <a:t>岁儿童的饮食安排</a:t>
            </a:r>
            <a:endParaRPr lang="en-US" altLang="zh-CN" dirty="0" smtClean="0"/>
          </a:p>
          <a:p>
            <a:r>
              <a:rPr lang="zh-CN" altLang="en-US" dirty="0" smtClean="0"/>
              <a:t>二、</a:t>
            </a:r>
            <a:r>
              <a:rPr lang="en-US" altLang="zh-CN" dirty="0" smtClean="0"/>
              <a:t>0-3</a:t>
            </a:r>
            <a:r>
              <a:rPr lang="zh-CN" altLang="en-US" dirty="0" smtClean="0"/>
              <a:t>岁儿童喂养中的常见问题及对策</a:t>
            </a:r>
            <a:endParaRPr lang="en-US" altLang="zh-CN" dirty="0" smtClean="0"/>
          </a:p>
        </p:txBody>
      </p:sp>
      <p:sp>
        <p:nvSpPr>
          <p:cNvPr id="3" name="标题 2"/>
          <p:cNvSpPr>
            <a:spLocks noGrp="1"/>
          </p:cNvSpPr>
          <p:nvPr>
            <p:ph type="title"/>
          </p:nvPr>
        </p:nvSpPr>
        <p:spPr>
          <a:xfrm>
            <a:off x="0" y="260648"/>
            <a:ext cx="9144000" cy="1296144"/>
          </a:xfrm>
        </p:spPr>
        <p:txBody>
          <a:bodyPr>
            <a:normAutofit/>
          </a:bodyPr>
          <a:lstStyle/>
          <a:p>
            <a:r>
              <a:rPr lang="zh-CN" altLang="en-US" dirty="0" smtClean="0"/>
              <a:t>第二节 </a:t>
            </a:r>
            <a:r>
              <a:rPr lang="en-US" altLang="zh-CN" dirty="0" smtClean="0"/>
              <a:t>0-3</a:t>
            </a:r>
            <a:r>
              <a:rPr lang="zh-CN" altLang="en-US" dirty="0" smtClean="0"/>
              <a:t>岁儿童饮食</a:t>
            </a:r>
            <a:endParaRPr lang="zh-CN" altLang="en-US" dirty="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23528" y="2348880"/>
            <a:ext cx="8363272" cy="3658411"/>
          </a:xfrm>
        </p:spPr>
        <p:txBody>
          <a:bodyPr/>
          <a:lstStyle/>
          <a:p>
            <a:r>
              <a:rPr lang="zh-CN" altLang="en-US" dirty="0" smtClean="0"/>
              <a:t>一、挑食</a:t>
            </a:r>
            <a:endParaRPr lang="en-US" altLang="zh-CN" dirty="0" smtClean="0"/>
          </a:p>
          <a:p>
            <a:r>
              <a:rPr lang="zh-CN" altLang="en-US" dirty="0" smtClean="0"/>
              <a:t>二、异食癖</a:t>
            </a:r>
            <a:endParaRPr lang="en-US" altLang="zh-CN" dirty="0" smtClean="0"/>
          </a:p>
          <a:p>
            <a:r>
              <a:rPr lang="zh-CN" altLang="en-US" dirty="0" smtClean="0"/>
              <a:t>三、肥胖</a:t>
            </a:r>
            <a:endParaRPr lang="en-US" altLang="zh-CN" dirty="0" smtClean="0"/>
          </a:p>
        </p:txBody>
      </p:sp>
      <p:sp>
        <p:nvSpPr>
          <p:cNvPr id="3" name="标题 2"/>
          <p:cNvSpPr>
            <a:spLocks noGrp="1"/>
          </p:cNvSpPr>
          <p:nvPr>
            <p:ph type="title"/>
          </p:nvPr>
        </p:nvSpPr>
        <p:spPr>
          <a:xfrm>
            <a:off x="0" y="260648"/>
            <a:ext cx="9144000" cy="1296144"/>
          </a:xfrm>
        </p:spPr>
        <p:txBody>
          <a:bodyPr>
            <a:normAutofit/>
          </a:bodyPr>
          <a:lstStyle/>
          <a:p>
            <a:r>
              <a:rPr lang="zh-CN" altLang="en-US" dirty="0" smtClean="0"/>
              <a:t>第三节 </a:t>
            </a:r>
            <a:r>
              <a:rPr lang="en-US" altLang="zh-CN" dirty="0" smtClean="0"/>
              <a:t>0-3</a:t>
            </a:r>
            <a:r>
              <a:rPr lang="zh-CN" altLang="en-US" dirty="0" smtClean="0"/>
              <a:t>岁儿童常见的营养性疾病</a:t>
            </a:r>
            <a:endParaRPr lang="zh-CN"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539552" y="1772816"/>
            <a:ext cx="8147248" cy="4234475"/>
          </a:xfrm>
        </p:spPr>
        <p:txBody>
          <a:bodyPr>
            <a:normAutofit/>
          </a:bodyPr>
          <a:lstStyle/>
          <a:p>
            <a:r>
              <a:rPr lang="zh-CN" altLang="en-US" b="1" dirty="0" smtClean="0"/>
              <a:t>一、文化和</a:t>
            </a:r>
            <a:r>
              <a:rPr lang="en-US" altLang="zh-CN" b="1" dirty="0" smtClean="0"/>
              <a:t>0-3</a:t>
            </a:r>
            <a:r>
              <a:rPr lang="zh-CN" altLang="en-US" b="1" dirty="0" smtClean="0"/>
              <a:t>岁的儿童保育</a:t>
            </a:r>
            <a:endParaRPr lang="en-US" altLang="zh-CN" b="1" dirty="0" smtClean="0"/>
          </a:p>
          <a:p>
            <a:endParaRPr lang="en-US" altLang="zh-CN" b="1" dirty="0" smtClean="0"/>
          </a:p>
          <a:p>
            <a:pPr>
              <a:buNone/>
            </a:pPr>
            <a:r>
              <a:rPr lang="en-US" altLang="zh-CN" b="1" dirty="0" smtClean="0"/>
              <a:t>  </a:t>
            </a:r>
            <a:r>
              <a:rPr lang="zh-CN" altLang="en-US" dirty="0" smtClean="0"/>
              <a:t>（一）生存观和保育的文化策略</a:t>
            </a:r>
            <a:endParaRPr lang="zh-CN" altLang="en-US" dirty="0" smtClean="0"/>
          </a:p>
          <a:p>
            <a:r>
              <a:rPr lang="zh-CN" altLang="en-US" dirty="0" smtClean="0"/>
              <a:t>（二）</a:t>
            </a:r>
            <a:r>
              <a:rPr lang="en-US" altLang="zh-CN" dirty="0" smtClean="0"/>
              <a:t>0-3</a:t>
            </a:r>
            <a:r>
              <a:rPr lang="zh-CN" altLang="en-US" dirty="0" smtClean="0"/>
              <a:t>岁儿童和保育者的依恋关系</a:t>
            </a:r>
            <a:endParaRPr lang="en-US" altLang="zh-CN" dirty="0" smtClean="0"/>
          </a:p>
          <a:p>
            <a:endParaRPr lang="zh-CN" altLang="en-US" dirty="0" smtClean="0"/>
          </a:p>
          <a:p>
            <a:r>
              <a:rPr lang="en-US" dirty="0" smtClean="0"/>
              <a:t> </a:t>
            </a:r>
            <a:endParaRPr lang="zh-CN" altLang="en-US" dirty="0" smtClean="0"/>
          </a:p>
          <a:p>
            <a:pPr>
              <a:buNone/>
            </a:pPr>
            <a:endParaRPr lang="zh-CN" altLang="en-US" dirty="0"/>
          </a:p>
        </p:txBody>
      </p:sp>
      <p:sp>
        <p:nvSpPr>
          <p:cNvPr id="3" name="标题 2"/>
          <p:cNvSpPr>
            <a:spLocks noGrp="1"/>
          </p:cNvSpPr>
          <p:nvPr>
            <p:ph type="title"/>
          </p:nvPr>
        </p:nvSpPr>
        <p:spPr/>
        <p:txBody>
          <a:bodyPr>
            <a:normAutofit fontScale="90000"/>
          </a:bodyPr>
          <a:lstStyle/>
          <a:p>
            <a:r>
              <a:rPr lang="zh-CN" altLang="en-US" dirty="0" smtClean="0"/>
              <a:t>第三节  文化观和</a:t>
            </a:r>
            <a:r>
              <a:rPr lang="en-US" altLang="zh-CN" dirty="0" smtClean="0"/>
              <a:t>0-3</a:t>
            </a:r>
            <a:r>
              <a:rPr lang="zh-CN" altLang="en-US" dirty="0" smtClean="0"/>
              <a:t>岁儿童保育</a:t>
            </a:r>
            <a:br>
              <a:rPr lang="zh-CN" altLang="en-US" dirty="0" smtClean="0"/>
            </a:b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dissolve">
                                      <p:cBhvr>
                                        <p:cTn id="7" dur="500"/>
                                        <p:tgtEl>
                                          <p:spTgt spid="2">
                                            <p:txEl>
                                              <p:pRg st="3" end="3"/>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2">
                                            <p:txEl>
                                              <p:pRg st="5" end="5"/>
                                            </p:txEl>
                                          </p:spTgt>
                                        </p:tgtEl>
                                        <p:attrNameLst>
                                          <p:attrName>style.visibility</p:attrName>
                                        </p:attrNameLst>
                                      </p:cBhvr>
                                      <p:to>
                                        <p:strVal val="visible"/>
                                      </p:to>
                                    </p:set>
                                    <p:animEffect transition="in" filter="dissolve">
                                      <p:cBhvr>
                                        <p:cTn id="10"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pPr algn="ctr"/>
            <a:r>
              <a:rPr lang="zh-CN" altLang="en-US" dirty="0" smtClean="0"/>
              <a:t>第四章 </a:t>
            </a:r>
            <a:r>
              <a:rPr lang="en-US" altLang="zh-CN" dirty="0" smtClean="0"/>
              <a:t>0-3</a:t>
            </a:r>
            <a:r>
              <a:rPr lang="zh-CN" altLang="en-US" dirty="0" smtClean="0"/>
              <a:t>岁儿童日常起居和活动的保育</a:t>
            </a:r>
            <a:endParaRPr lang="zh-CN" altLang="en-US" dirty="0"/>
          </a:p>
        </p:txBody>
      </p:sp>
      <p:sp>
        <p:nvSpPr>
          <p:cNvPr id="3" name="副标题 2"/>
          <p:cNvSpPr>
            <a:spLocks noGrp="1"/>
          </p:cNvSpPr>
          <p:nvPr>
            <p:ph type="subTitle" idx="1"/>
          </p:nvPr>
        </p:nvSpPr>
        <p:spPr/>
        <p:txBody>
          <a:bodyPr/>
          <a:lstStyle/>
          <a:p>
            <a:endParaRPr lang="zh-CN" altLang="en-US" dirty="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r>
              <a:rPr lang="zh-CN" altLang="en-US" sz="3200">
                <a:ea typeface="宋体" panose="02010600030101010101" pitchFamily="2" charset="-122"/>
              </a:rPr>
              <a:t>第一节 </a:t>
            </a:r>
            <a:r>
              <a:rPr lang="en-US" altLang="zh-CN" sz="3200">
                <a:ea typeface="宋体" panose="02010600030101010101" pitchFamily="2" charset="-122"/>
              </a:rPr>
              <a:t>0-3</a:t>
            </a:r>
            <a:r>
              <a:rPr lang="zh-CN" altLang="en-US" sz="3200">
                <a:ea typeface="宋体" panose="02010600030101010101" pitchFamily="2" charset="-122"/>
              </a:rPr>
              <a:t>岁婴幼儿日常作息制度</a:t>
            </a:r>
            <a:endParaRPr lang="zh-CN" altLang="en-US" sz="3200">
              <a:ea typeface="宋体" panose="02010600030101010101" pitchFamily="2" charset="-122"/>
            </a:endParaRPr>
          </a:p>
        </p:txBody>
      </p:sp>
      <p:sp>
        <p:nvSpPr>
          <p:cNvPr id="166915" name="Rectangle 3"/>
          <p:cNvSpPr>
            <a:spLocks noGrp="1" noChangeArrowheads="1"/>
          </p:cNvSpPr>
          <p:nvPr>
            <p:ph type="body" idx="1"/>
          </p:nvPr>
        </p:nvSpPr>
        <p:spPr/>
        <p:txBody>
          <a:bodyPr/>
          <a:lstStyle/>
          <a:p>
            <a:r>
              <a:rPr lang="zh-CN" altLang="en-US">
                <a:ea typeface="宋体" panose="02010600030101010101" pitchFamily="2" charset="-122"/>
              </a:rPr>
              <a:t>婴幼儿作息制度安排的意义是什么？</a:t>
            </a:r>
            <a:endParaRPr lang="zh-CN" altLang="en-US">
              <a:ea typeface="宋体" panose="02010600030101010101" pitchFamily="2" charset="-122"/>
            </a:endParaRPr>
          </a:p>
          <a:p>
            <a:r>
              <a:rPr lang="zh-CN" altLang="en-US">
                <a:ea typeface="宋体" panose="02010600030101010101" pitchFamily="2" charset="-122"/>
              </a:rPr>
              <a:t>形成良好的生理规律；</a:t>
            </a:r>
            <a:endParaRPr lang="zh-CN" altLang="en-US">
              <a:ea typeface="宋体" panose="02010600030101010101" pitchFamily="2" charset="-122"/>
            </a:endParaRPr>
          </a:p>
          <a:p>
            <a:r>
              <a:rPr lang="zh-CN" altLang="en-US">
                <a:ea typeface="宋体" panose="02010600030101010101" pitchFamily="2" charset="-122"/>
              </a:rPr>
              <a:t>满足婴幼儿多种活动的需要；</a:t>
            </a:r>
            <a:endParaRPr lang="zh-CN" altLang="en-US">
              <a:ea typeface="宋体" panose="02010600030101010101" pitchFamily="2" charset="-122"/>
            </a:endParaRPr>
          </a:p>
          <a:p>
            <a:r>
              <a:rPr lang="zh-CN" altLang="en-US">
                <a:ea typeface="宋体" panose="02010600030101010101" pitchFamily="2" charset="-122"/>
              </a:rPr>
              <a:t>便于保育教师进行全日工作的安排。</a:t>
            </a:r>
            <a:endParaRPr lang="zh-CN" altLang="en-US">
              <a:ea typeface="宋体" panose="02010600030101010101" pitchFamily="2" charset="-122"/>
            </a:endParaRPr>
          </a:p>
        </p:txBody>
      </p:sp>
    </p:spTree>
  </p:cSld>
  <p:clrMapOvr>
    <a:masterClrMapping/>
  </p:clrMapOvr>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lstStyle/>
          <a:p>
            <a:r>
              <a:rPr lang="zh-CN" altLang="en-US">
                <a:ea typeface="宋体" panose="02010600030101010101" pitchFamily="2" charset="-122"/>
              </a:rPr>
              <a:t>编制婴幼儿作息制度的原则</a:t>
            </a:r>
            <a:endParaRPr lang="zh-CN" altLang="en-US">
              <a:ea typeface="宋体" panose="02010600030101010101" pitchFamily="2" charset="-122"/>
            </a:endParaRPr>
          </a:p>
        </p:txBody>
      </p:sp>
      <p:sp>
        <p:nvSpPr>
          <p:cNvPr id="168963" name="Rectangle 3"/>
          <p:cNvSpPr>
            <a:spLocks noGrp="1" noChangeArrowheads="1"/>
          </p:cNvSpPr>
          <p:nvPr>
            <p:ph type="body" idx="1"/>
          </p:nvPr>
        </p:nvSpPr>
        <p:spPr/>
        <p:txBody>
          <a:bodyPr/>
          <a:lstStyle/>
          <a:p>
            <a:r>
              <a:rPr lang="zh-CN" altLang="en-US">
                <a:ea typeface="宋体" panose="02010600030101010101" pitchFamily="2" charset="-122"/>
              </a:rPr>
              <a:t>必须以婴幼儿的生理需要为基础；</a:t>
            </a:r>
            <a:endParaRPr lang="zh-CN" altLang="en-US">
              <a:ea typeface="宋体" panose="02010600030101010101" pitchFamily="2" charset="-122"/>
            </a:endParaRPr>
          </a:p>
          <a:p>
            <a:r>
              <a:rPr lang="zh-CN" altLang="en-US">
                <a:ea typeface="宋体" panose="02010600030101010101" pitchFamily="2" charset="-122"/>
              </a:rPr>
              <a:t>根据年月龄进行调整；</a:t>
            </a:r>
            <a:endParaRPr lang="zh-CN" altLang="en-US">
              <a:ea typeface="宋体" panose="02010600030101010101" pitchFamily="2" charset="-122"/>
            </a:endParaRPr>
          </a:p>
          <a:p>
            <a:r>
              <a:rPr lang="zh-CN" altLang="en-US">
                <a:ea typeface="宋体" panose="02010600030101010101" pitchFamily="2" charset="-122"/>
              </a:rPr>
              <a:t>活动安排动静结合；</a:t>
            </a:r>
            <a:endParaRPr lang="zh-CN" altLang="en-US">
              <a:ea typeface="宋体" panose="02010600030101010101" pitchFamily="2" charset="-122"/>
            </a:endParaRPr>
          </a:p>
          <a:p>
            <a:r>
              <a:rPr lang="zh-CN" altLang="en-US">
                <a:ea typeface="宋体" panose="02010600030101010101" pitchFamily="2" charset="-122"/>
              </a:rPr>
              <a:t>根据生理需要保育教师要灵活变通的经验；</a:t>
            </a:r>
            <a:endParaRPr lang="zh-CN" altLang="en-US">
              <a:ea typeface="宋体" panose="02010600030101010101" pitchFamily="2" charset="-122"/>
            </a:endParaRPr>
          </a:p>
          <a:p>
            <a:r>
              <a:rPr lang="zh-CN" altLang="en-US">
                <a:ea typeface="宋体" panose="02010600030101010101" pitchFamily="2" charset="-122"/>
              </a:rPr>
              <a:t>根据季节变化和家庭环境的实际进行调整。</a:t>
            </a:r>
            <a:endParaRPr lang="zh-CN" altLang="en-US">
              <a:ea typeface="宋体" panose="02010600030101010101" pitchFamily="2" charset="-122"/>
            </a:endParaRPr>
          </a:p>
        </p:txBody>
      </p:sp>
    </p:spTree>
  </p:cSld>
  <p:clrMapOvr>
    <a:masterClrMapping/>
  </p:clrMapOvr>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r>
              <a:rPr lang="zh-CN" altLang="en-US">
                <a:ea typeface="宋体" panose="02010600030101010101" pitchFamily="2" charset="-122"/>
              </a:rPr>
              <a:t>婴幼儿作息制度的具体安排</a:t>
            </a:r>
            <a:endParaRPr lang="zh-CN" altLang="en-US">
              <a:ea typeface="宋体" panose="02010600030101010101" pitchFamily="2" charset="-122"/>
            </a:endParaRPr>
          </a:p>
        </p:txBody>
      </p:sp>
      <p:sp>
        <p:nvSpPr>
          <p:cNvPr id="169987" name="Rectangle 3"/>
          <p:cNvSpPr>
            <a:spLocks noGrp="1" noChangeArrowheads="1"/>
          </p:cNvSpPr>
          <p:nvPr>
            <p:ph type="body" idx="1"/>
          </p:nvPr>
        </p:nvSpPr>
        <p:spPr/>
        <p:txBody>
          <a:bodyPr/>
          <a:lstStyle/>
          <a:p>
            <a:r>
              <a:rPr lang="zh-CN" altLang="en-US">
                <a:ea typeface="宋体" panose="02010600030101010101" pitchFamily="2" charset="-122"/>
              </a:rPr>
              <a:t>兼顾日常保育和学习活动；</a:t>
            </a:r>
            <a:endParaRPr lang="zh-CN" altLang="en-US">
              <a:ea typeface="宋体" panose="02010600030101010101" pitchFamily="2" charset="-122"/>
            </a:endParaRPr>
          </a:p>
          <a:p>
            <a:r>
              <a:rPr lang="zh-CN" altLang="en-US">
                <a:ea typeface="宋体" panose="02010600030101010101" pitchFamily="2" charset="-122"/>
              </a:rPr>
              <a:t>具有一定的弹性；</a:t>
            </a:r>
            <a:endParaRPr lang="zh-CN" altLang="en-US">
              <a:ea typeface="宋体" panose="02010600030101010101" pitchFamily="2" charset="-122"/>
            </a:endParaRPr>
          </a:p>
          <a:p>
            <a:r>
              <a:rPr lang="zh-CN" altLang="en-US">
                <a:ea typeface="宋体" panose="02010600030101010101" pitchFamily="2" charset="-122"/>
              </a:rPr>
              <a:t>保育责任落实到个人。</a:t>
            </a:r>
            <a:endParaRPr lang="zh-CN" altLang="en-US">
              <a:ea typeface="宋体" panose="02010600030101010101" pitchFamily="2" charset="-122"/>
            </a:endParaRPr>
          </a:p>
          <a:p>
            <a:r>
              <a:rPr lang="zh-CN" altLang="en-US">
                <a:ea typeface="宋体" panose="02010600030101010101" pitchFamily="2" charset="-122"/>
              </a:rPr>
              <a:t>平时作业三：请你设计一份婴幼儿的作息时间表。</a:t>
            </a:r>
            <a:endParaRPr lang="zh-CN" altLang="en-US">
              <a:ea typeface="宋体" panose="02010600030101010101" pitchFamily="2" charset="-122"/>
            </a:endParaRPr>
          </a:p>
          <a:p>
            <a:r>
              <a:rPr lang="zh-CN" altLang="en-US">
                <a:ea typeface="宋体" panose="02010600030101010101" pitchFamily="2" charset="-122"/>
              </a:rPr>
              <a:t>要求：个人独立完成，婴幼儿的月龄、年龄自定。作息科学合理。</a:t>
            </a:r>
            <a:endParaRPr lang="zh-CN" altLang="en-US">
              <a:ea typeface="宋体" panose="02010600030101010101" pitchFamily="2" charset="-122"/>
            </a:endParaRPr>
          </a:p>
        </p:txBody>
      </p:sp>
    </p:spTree>
  </p:cSld>
  <p:clrMapOvr>
    <a:masterClrMapping/>
  </p:clrMapOvr>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lstStyle/>
          <a:p>
            <a:r>
              <a:rPr lang="zh-CN" altLang="en-US" sz="3200">
                <a:ea typeface="宋体" panose="02010600030101010101" pitchFamily="2" charset="-122"/>
              </a:rPr>
              <a:t>第二节 婴幼儿的日常生活保健与习惯培养</a:t>
            </a:r>
            <a:endParaRPr lang="zh-CN" altLang="en-US" sz="3200">
              <a:ea typeface="宋体" panose="02010600030101010101" pitchFamily="2" charset="-122"/>
            </a:endParaRPr>
          </a:p>
        </p:txBody>
      </p:sp>
      <p:sp>
        <p:nvSpPr>
          <p:cNvPr id="171011" name="Rectangle 3"/>
          <p:cNvSpPr>
            <a:spLocks noGrp="1" noChangeArrowheads="1"/>
          </p:cNvSpPr>
          <p:nvPr>
            <p:ph type="body" idx="1"/>
          </p:nvPr>
        </p:nvSpPr>
        <p:spPr/>
        <p:txBody>
          <a:bodyPr/>
          <a:lstStyle/>
          <a:p>
            <a:r>
              <a:rPr lang="zh-CN" altLang="en-US">
                <a:ea typeface="宋体" panose="02010600030101010101" pitchFamily="2" charset="-122"/>
              </a:rPr>
              <a:t>饮食保健  </a:t>
            </a:r>
            <a:r>
              <a:rPr lang="zh-CN" altLang="en-US" u="sng">
                <a:solidFill>
                  <a:schemeClr val="accent2"/>
                </a:solidFill>
                <a:ea typeface="宋体" panose="02010600030101010101" pitchFamily="2" charset="-122"/>
              </a:rPr>
              <a:t>图书介绍</a:t>
            </a:r>
            <a:r>
              <a:rPr lang="en-US" altLang="zh-CN" u="sng">
                <a:solidFill>
                  <a:schemeClr val="accent2"/>
                </a:solidFill>
                <a:ea typeface="宋体" panose="02010600030101010101" pitchFamily="2" charset="-122"/>
              </a:rPr>
              <a:t>《</a:t>
            </a:r>
            <a:r>
              <a:rPr lang="zh-CN" altLang="en-US" u="sng">
                <a:solidFill>
                  <a:schemeClr val="accent2"/>
                </a:solidFill>
                <a:ea typeface="宋体" panose="02010600030101010101" pitchFamily="2" charset="-122"/>
              </a:rPr>
              <a:t>婴语的秘密</a:t>
            </a:r>
            <a:r>
              <a:rPr lang="en-US" altLang="zh-CN" u="sng">
                <a:solidFill>
                  <a:schemeClr val="accent2"/>
                </a:solidFill>
                <a:ea typeface="宋体" panose="02010600030101010101" pitchFamily="2" charset="-122"/>
              </a:rPr>
              <a:t>》</a:t>
            </a:r>
            <a:r>
              <a:rPr lang="zh-CN" altLang="en-US" u="sng">
                <a:solidFill>
                  <a:schemeClr val="accent2"/>
                </a:solidFill>
                <a:ea typeface="宋体" panose="02010600030101010101" pitchFamily="2" charset="-122"/>
              </a:rPr>
              <a:t>之</a:t>
            </a:r>
            <a:r>
              <a:rPr lang="en-US" altLang="zh-CN" u="sng">
                <a:solidFill>
                  <a:schemeClr val="accent2"/>
                </a:solidFill>
                <a:ea typeface="宋体" panose="02010600030101010101" pitchFamily="2" charset="-122"/>
              </a:rPr>
              <a:t>E.A.S.Y</a:t>
            </a:r>
            <a:r>
              <a:rPr lang="zh-CN" altLang="en-US" u="sng">
                <a:solidFill>
                  <a:schemeClr val="accent2"/>
                </a:solidFill>
                <a:ea typeface="宋体" panose="02010600030101010101" pitchFamily="2" charset="-122"/>
              </a:rPr>
              <a:t>模式</a:t>
            </a:r>
            <a:endParaRPr lang="zh-CN" altLang="en-US" u="sng">
              <a:solidFill>
                <a:schemeClr val="accent2"/>
              </a:solidFill>
              <a:ea typeface="宋体" panose="02010600030101010101" pitchFamily="2" charset="-122"/>
            </a:endParaRPr>
          </a:p>
          <a:p>
            <a:r>
              <a:rPr lang="zh-CN" altLang="en-US">
                <a:ea typeface="宋体" panose="02010600030101010101" pitchFamily="2" charset="-122"/>
              </a:rPr>
              <a:t>睡眠保健</a:t>
            </a:r>
            <a:endParaRPr lang="zh-CN" altLang="en-US">
              <a:ea typeface="宋体" panose="02010600030101010101" pitchFamily="2" charset="-122"/>
            </a:endParaRPr>
          </a:p>
          <a:p>
            <a:r>
              <a:rPr lang="zh-CN" altLang="en-US">
                <a:ea typeface="宋体" panose="02010600030101010101" pitchFamily="2" charset="-122"/>
              </a:rPr>
              <a:t>饮水保健</a:t>
            </a:r>
            <a:endParaRPr lang="zh-CN" altLang="en-US">
              <a:ea typeface="宋体" panose="02010600030101010101" pitchFamily="2" charset="-122"/>
            </a:endParaRPr>
          </a:p>
          <a:p>
            <a:r>
              <a:rPr lang="zh-CN" altLang="en-US">
                <a:ea typeface="宋体" panose="02010600030101010101" pitchFamily="2" charset="-122"/>
              </a:rPr>
              <a:t>大小便排泄训练</a:t>
            </a:r>
            <a:endParaRPr lang="zh-CN" altLang="en-US">
              <a:ea typeface="宋体" panose="02010600030101010101" pitchFamily="2" charset="-122"/>
            </a:endParaRPr>
          </a:p>
          <a:p>
            <a:r>
              <a:rPr lang="zh-CN" altLang="en-US">
                <a:ea typeface="宋体" panose="02010600030101010101" pitchFamily="2" charset="-122"/>
              </a:rPr>
              <a:t>洗浴保健</a:t>
            </a:r>
            <a:endParaRPr lang="zh-CN" altLang="en-US">
              <a:ea typeface="宋体" panose="02010600030101010101" pitchFamily="2" charset="-122"/>
            </a:endParaRPr>
          </a:p>
          <a:p>
            <a:r>
              <a:rPr lang="zh-CN" altLang="en-US">
                <a:ea typeface="宋体" panose="02010600030101010101" pitchFamily="2" charset="-122"/>
              </a:rPr>
              <a:t>着装保健</a:t>
            </a:r>
            <a:endParaRPr lang="zh-CN" altLang="en-US">
              <a:ea typeface="宋体" panose="02010600030101010101" pitchFamily="2" charset="-122"/>
            </a:endParaRPr>
          </a:p>
          <a:p>
            <a:endParaRPr lang="zh-CN" altLang="en-US">
              <a:ea typeface="宋体" panose="02010600030101010101" pitchFamily="2" charset="-122"/>
            </a:endParaRPr>
          </a:p>
          <a:p>
            <a:endParaRPr lang="zh-CN" altLang="en-US">
              <a:ea typeface="宋体" panose="02010600030101010101" pitchFamily="2" charset="-122"/>
            </a:endParaRPr>
          </a:p>
        </p:txBody>
      </p:sp>
    </p:spTree>
  </p:cSld>
  <p:clrMapOvr>
    <a:masterClrMapping/>
  </p:clrMapOvr>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p:txBody>
          <a:bodyPr/>
          <a:lstStyle/>
          <a:p>
            <a:r>
              <a:rPr lang="zh-CN" altLang="en-US">
                <a:ea typeface="宋体" panose="02010600030101010101" pitchFamily="2" charset="-122"/>
              </a:rPr>
              <a:t>饮食保健至辅食添加的原则</a:t>
            </a:r>
            <a:endParaRPr lang="zh-CN" altLang="en-US">
              <a:ea typeface="宋体" panose="02010600030101010101" pitchFamily="2" charset="-122"/>
            </a:endParaRPr>
          </a:p>
        </p:txBody>
      </p:sp>
      <p:sp>
        <p:nvSpPr>
          <p:cNvPr id="223235" name="Rectangle 3"/>
          <p:cNvSpPr>
            <a:spLocks noGrp="1" noChangeArrowheads="1"/>
          </p:cNvSpPr>
          <p:nvPr>
            <p:ph type="body" idx="1"/>
          </p:nvPr>
        </p:nvSpPr>
        <p:spPr/>
        <p:txBody>
          <a:bodyPr/>
          <a:lstStyle/>
          <a:p>
            <a:r>
              <a:rPr lang="en-US" altLang="zh-CN">
                <a:ea typeface="宋体" panose="02010600030101010101" pitchFamily="2" charset="-122"/>
              </a:rPr>
              <a:t>1.</a:t>
            </a:r>
            <a:r>
              <a:rPr lang="zh-CN" altLang="en-US">
                <a:ea typeface="宋体" panose="02010600030101010101" pitchFamily="2" charset="-122"/>
              </a:rPr>
              <a:t>循序渐进，逐步适应；</a:t>
            </a:r>
            <a:endParaRPr lang="zh-CN" altLang="en-US">
              <a:ea typeface="宋体" panose="02010600030101010101" pitchFamily="2" charset="-122"/>
            </a:endParaRPr>
          </a:p>
          <a:p>
            <a:r>
              <a:rPr lang="en-US" altLang="zh-CN">
                <a:ea typeface="宋体" panose="02010600030101010101" pitchFamily="2" charset="-122"/>
              </a:rPr>
              <a:t>2.</a:t>
            </a:r>
            <a:r>
              <a:rPr lang="zh-CN" altLang="en-US">
                <a:ea typeface="宋体" panose="02010600030101010101" pitchFamily="2" charset="-122"/>
              </a:rPr>
              <a:t>辅食应在喂奶前添加，防止婴儿吃饱后不吃辅食；</a:t>
            </a:r>
            <a:endParaRPr lang="zh-CN" altLang="en-US">
              <a:ea typeface="宋体" panose="02010600030101010101" pitchFamily="2" charset="-122"/>
            </a:endParaRPr>
          </a:p>
          <a:p>
            <a:r>
              <a:rPr lang="en-US" altLang="zh-CN">
                <a:ea typeface="宋体" panose="02010600030101010101" pitchFamily="2" charset="-122"/>
              </a:rPr>
              <a:t>3.</a:t>
            </a:r>
            <a:r>
              <a:rPr lang="zh-CN" altLang="en-US">
                <a:ea typeface="宋体" panose="02010600030101010101" pitchFamily="2" charset="-122"/>
              </a:rPr>
              <a:t>炎热的夏季或婴儿生病时，应暂时延缓添加新的辅食；</a:t>
            </a:r>
            <a:endParaRPr lang="zh-CN" altLang="en-US">
              <a:ea typeface="宋体" panose="02010600030101010101" pitchFamily="2" charset="-122"/>
            </a:endParaRPr>
          </a:p>
          <a:p>
            <a:r>
              <a:rPr lang="en-US" altLang="zh-CN">
                <a:ea typeface="宋体" panose="02010600030101010101" pitchFamily="2" charset="-122"/>
              </a:rPr>
              <a:t>4.</a:t>
            </a:r>
            <a:r>
              <a:rPr lang="zh-CN" altLang="en-US">
                <a:ea typeface="宋体" panose="02010600030101010101" pitchFamily="2" charset="-122"/>
              </a:rPr>
              <a:t>辅食的种类以及添加量应结合婴幼儿的月龄、健康状况及营养需要。</a:t>
            </a:r>
            <a:endParaRPr lang="zh-CN" altLang="en-US">
              <a:ea typeface="宋体" panose="02010600030101010101" pitchFamily="2" charset="-122"/>
            </a:endParaRPr>
          </a:p>
        </p:txBody>
      </p:sp>
    </p:spTree>
  </p:cSld>
  <p:clrMapOvr>
    <a:masterClrMapping/>
  </p:clrMapOvr>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zh-CN" altLang="en-US">
                <a:ea typeface="宋体" panose="02010600030101010101" pitchFamily="2" charset="-122"/>
              </a:rPr>
              <a:t>辅食添加的顺序</a:t>
            </a:r>
            <a:endParaRPr lang="zh-CN" altLang="en-US">
              <a:ea typeface="宋体" panose="02010600030101010101" pitchFamily="2" charset="-122"/>
            </a:endParaRPr>
          </a:p>
        </p:txBody>
      </p:sp>
      <p:sp>
        <p:nvSpPr>
          <p:cNvPr id="224259" name="Rectangle 3"/>
          <p:cNvSpPr>
            <a:spLocks noGrp="1" noChangeArrowheads="1"/>
          </p:cNvSpPr>
          <p:nvPr>
            <p:ph type="body" idx="1"/>
          </p:nvPr>
        </p:nvSpPr>
        <p:spPr/>
        <p:txBody>
          <a:bodyPr/>
          <a:lstStyle/>
          <a:p>
            <a:pPr>
              <a:lnSpc>
                <a:spcPct val="90000"/>
              </a:lnSpc>
            </a:pPr>
            <a:r>
              <a:rPr lang="en-US" altLang="zh-CN">
                <a:ea typeface="宋体" panose="02010600030101010101" pitchFamily="2" charset="-122"/>
              </a:rPr>
              <a:t>4</a:t>
            </a:r>
            <a:r>
              <a:rPr lang="zh-CN" altLang="en-US">
                <a:ea typeface="宋体" panose="02010600030101010101" pitchFamily="2" charset="-122"/>
              </a:rPr>
              <a:t>个月，添加蛋黄、米粉、奶糊、水果汁、蔬菜汁等等；</a:t>
            </a:r>
            <a:endParaRPr lang="zh-CN" altLang="en-US">
              <a:ea typeface="宋体" panose="02010600030101010101" pitchFamily="2" charset="-122"/>
            </a:endParaRPr>
          </a:p>
          <a:p>
            <a:pPr>
              <a:lnSpc>
                <a:spcPct val="90000"/>
              </a:lnSpc>
            </a:pPr>
            <a:r>
              <a:rPr lang="en-US" altLang="zh-CN">
                <a:ea typeface="宋体" panose="02010600030101010101" pitchFamily="2" charset="-122"/>
              </a:rPr>
              <a:t>6</a:t>
            </a:r>
            <a:r>
              <a:rPr lang="zh-CN" altLang="en-US">
                <a:ea typeface="宋体" panose="02010600030101010101" pitchFamily="2" charset="-122"/>
              </a:rPr>
              <a:t>个月，添加稀粥、烂面条、饼干、菜泥、土豆泥、水果泥；</a:t>
            </a:r>
            <a:endParaRPr lang="zh-CN" altLang="en-US">
              <a:ea typeface="宋体" panose="02010600030101010101" pitchFamily="2" charset="-122"/>
            </a:endParaRPr>
          </a:p>
          <a:p>
            <a:pPr>
              <a:lnSpc>
                <a:spcPct val="90000"/>
              </a:lnSpc>
            </a:pPr>
            <a:r>
              <a:rPr lang="en-US" altLang="zh-CN">
                <a:ea typeface="宋体" panose="02010600030101010101" pitchFamily="2" charset="-122"/>
              </a:rPr>
              <a:t>8</a:t>
            </a:r>
            <a:r>
              <a:rPr lang="zh-CN" altLang="en-US">
                <a:ea typeface="宋体" panose="02010600030101010101" pitchFamily="2" charset="-122"/>
              </a:rPr>
              <a:t>个月，添加碎菜、瘦肉末、鸡蛋羹、动物血、肝泥、鱼末、软饭、粥或者压碎的花生、核桃。</a:t>
            </a:r>
            <a:endParaRPr lang="zh-CN" altLang="en-US">
              <a:ea typeface="宋体" panose="02010600030101010101" pitchFamily="2" charset="-122"/>
            </a:endParaRPr>
          </a:p>
          <a:p>
            <a:pPr>
              <a:lnSpc>
                <a:spcPct val="90000"/>
              </a:lnSpc>
            </a:pPr>
            <a:r>
              <a:rPr lang="en-US" altLang="zh-CN">
                <a:ea typeface="宋体" panose="02010600030101010101" pitchFamily="2" charset="-122"/>
              </a:rPr>
              <a:t>1</a:t>
            </a:r>
            <a:r>
              <a:rPr lang="zh-CN" altLang="en-US">
                <a:ea typeface="宋体" panose="02010600030101010101" pitchFamily="2" charset="-122"/>
              </a:rPr>
              <a:t>岁以后，软饭、包子、面条、饺子、混沌等食物及奶类。</a:t>
            </a:r>
            <a:endParaRPr lang="zh-CN" altLang="en-US">
              <a:ea typeface="宋体" panose="02010600030101010101" pitchFamily="2" charset="-122"/>
            </a:endParaRPr>
          </a:p>
          <a:p>
            <a:pPr>
              <a:lnSpc>
                <a:spcPct val="90000"/>
              </a:lnSpc>
            </a:pPr>
            <a:r>
              <a:rPr lang="en-US" altLang="zh-CN">
                <a:ea typeface="宋体" panose="02010600030101010101" pitchFamily="2" charset="-122"/>
              </a:rPr>
              <a:t>1-3</a:t>
            </a:r>
            <a:r>
              <a:rPr lang="zh-CN" altLang="en-US">
                <a:ea typeface="宋体" panose="02010600030101010101" pitchFamily="2" charset="-122"/>
              </a:rPr>
              <a:t>岁婴幼儿膳食准备：碎、软、烂、嫩。</a:t>
            </a:r>
            <a:endParaRPr lang="zh-CN" altLang="en-US">
              <a:ea typeface="宋体" panose="02010600030101010101" pitchFamily="2" charset="-122"/>
            </a:endParaRPr>
          </a:p>
        </p:txBody>
      </p:sp>
    </p:spTree>
  </p:cSld>
  <p:clrMapOvr>
    <a:masterClrMapping/>
  </p:clrMapOvr>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p:txBody>
          <a:bodyPr/>
          <a:lstStyle/>
          <a:p>
            <a:r>
              <a:rPr lang="zh-CN" altLang="en-US">
                <a:ea typeface="宋体" panose="02010600030101010101" pitchFamily="2" charset="-122"/>
              </a:rPr>
              <a:t>婴幼儿的进餐</a:t>
            </a:r>
            <a:endParaRPr lang="zh-CN" altLang="en-US">
              <a:ea typeface="宋体" panose="02010600030101010101" pitchFamily="2" charset="-122"/>
            </a:endParaRPr>
          </a:p>
        </p:txBody>
      </p:sp>
      <p:sp>
        <p:nvSpPr>
          <p:cNvPr id="225283" name="Rectangle 3"/>
          <p:cNvSpPr>
            <a:spLocks noGrp="1" noChangeArrowheads="1"/>
          </p:cNvSpPr>
          <p:nvPr>
            <p:ph type="body" idx="1"/>
          </p:nvPr>
        </p:nvSpPr>
        <p:spPr/>
        <p:txBody>
          <a:bodyPr/>
          <a:lstStyle/>
          <a:p>
            <a:r>
              <a:rPr lang="en-US" altLang="zh-CN" sz="2400">
                <a:ea typeface="宋体" panose="02010600030101010101" pitchFamily="2" charset="-122"/>
              </a:rPr>
              <a:t>1.</a:t>
            </a:r>
            <a:r>
              <a:rPr lang="zh-CN" altLang="en-US" sz="2400">
                <a:ea typeface="宋体" panose="02010600030101010101" pitchFamily="2" charset="-122"/>
              </a:rPr>
              <a:t>激发幼儿的良好的食欲</a:t>
            </a:r>
            <a:endParaRPr lang="zh-CN" altLang="en-US" sz="2400">
              <a:ea typeface="宋体" panose="02010600030101010101" pitchFamily="2" charset="-122"/>
            </a:endParaRPr>
          </a:p>
          <a:p>
            <a:r>
              <a:rPr lang="zh-CN" altLang="en-US" sz="2400">
                <a:ea typeface="宋体" panose="02010600030101010101" pitchFamily="2" charset="-122"/>
              </a:rPr>
              <a:t>饮食多样化，注意色香味形，吸引婴幼儿进食；</a:t>
            </a:r>
            <a:endParaRPr lang="zh-CN" altLang="en-US" sz="2400">
              <a:ea typeface="宋体" panose="02010600030101010101" pitchFamily="2" charset="-122"/>
            </a:endParaRPr>
          </a:p>
          <a:p>
            <a:r>
              <a:rPr lang="zh-CN" altLang="en-US" sz="2400">
                <a:ea typeface="宋体" panose="02010600030101010101" pitchFamily="2" charset="-122"/>
              </a:rPr>
              <a:t>不要在进餐过程中批评婴幼儿；</a:t>
            </a:r>
            <a:endParaRPr lang="zh-CN" altLang="en-US" sz="2400">
              <a:ea typeface="宋体" panose="02010600030101010101" pitchFamily="2" charset="-122"/>
            </a:endParaRPr>
          </a:p>
          <a:p>
            <a:r>
              <a:rPr lang="zh-CN" altLang="en-US" sz="2400">
                <a:ea typeface="宋体" panose="02010600030101010101" pitchFamily="2" charset="-122"/>
              </a:rPr>
              <a:t>尽早教会婴幼儿自己动手吃东西，提高进食兴趣；</a:t>
            </a:r>
            <a:endParaRPr lang="zh-CN" altLang="en-US" sz="2400">
              <a:ea typeface="宋体" panose="02010600030101010101" pitchFamily="2" charset="-122"/>
            </a:endParaRPr>
          </a:p>
          <a:p>
            <a:r>
              <a:rPr lang="zh-CN" altLang="en-US" sz="2400">
                <a:ea typeface="宋体" panose="02010600030101010101" pitchFamily="2" charset="-122"/>
              </a:rPr>
              <a:t>适当参加体育活动，可使婴幼儿保持较好的食欲。</a:t>
            </a:r>
            <a:endParaRPr lang="zh-CN" altLang="en-US" sz="2400">
              <a:ea typeface="宋体" panose="02010600030101010101" pitchFamily="2" charset="-122"/>
            </a:endParaRPr>
          </a:p>
          <a:p>
            <a:r>
              <a:rPr lang="en-US" altLang="zh-CN" sz="2400">
                <a:ea typeface="宋体" panose="02010600030101010101" pitchFamily="2" charset="-122"/>
              </a:rPr>
              <a:t>2.</a:t>
            </a:r>
            <a:r>
              <a:rPr lang="zh-CN" altLang="en-US" sz="2400">
                <a:ea typeface="宋体" panose="02010600030101010101" pitchFamily="2" charset="-122"/>
              </a:rPr>
              <a:t>培养婴幼儿良好的饮食习惯和文明的进餐行为；</a:t>
            </a:r>
            <a:endParaRPr lang="zh-CN" altLang="en-US" sz="2400">
              <a:ea typeface="宋体" panose="02010600030101010101" pitchFamily="2" charset="-122"/>
            </a:endParaRPr>
          </a:p>
          <a:p>
            <a:r>
              <a:rPr lang="zh-CN" altLang="en-US" sz="2400">
                <a:ea typeface="宋体" panose="02010600030101010101" pitchFamily="2" charset="-122"/>
              </a:rPr>
              <a:t>进餐时候教师应仔细观察，精心照顾幼儿。</a:t>
            </a:r>
            <a:endParaRPr lang="zh-CN" altLang="en-US" sz="2400">
              <a:ea typeface="宋体" panose="02010600030101010101" pitchFamily="2" charset="-122"/>
            </a:endParaRPr>
          </a:p>
          <a:p>
            <a:r>
              <a:rPr lang="en-US" altLang="zh-CN" sz="2400">
                <a:ea typeface="宋体" panose="02010600030101010101" pitchFamily="2" charset="-122"/>
              </a:rPr>
              <a:t>4.</a:t>
            </a:r>
            <a:r>
              <a:rPr lang="zh-CN" altLang="en-US" sz="2400">
                <a:ea typeface="宋体" panose="02010600030101010101" pitchFamily="2" charset="-122"/>
              </a:rPr>
              <a:t>饭前或者饭后不做激烈运动。</a:t>
            </a:r>
            <a:endParaRPr lang="zh-CN" altLang="en-US" sz="2400">
              <a:ea typeface="宋体" panose="02010600030101010101" pitchFamily="2" charset="-122"/>
            </a:endParaRPr>
          </a:p>
        </p:txBody>
      </p:sp>
    </p:spTree>
  </p:cSld>
  <p:clrMapOvr>
    <a:masterClrMapping/>
  </p:clrMapOvr>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p:txBody>
          <a:bodyPr/>
          <a:lstStyle/>
          <a:p>
            <a:r>
              <a:rPr lang="zh-CN" altLang="en-US">
                <a:ea typeface="宋体" panose="02010600030101010101" pitchFamily="2" charset="-122"/>
              </a:rPr>
              <a:t>二、睡眠保健相关知识</a:t>
            </a:r>
            <a:endParaRPr lang="zh-CN" altLang="en-US">
              <a:ea typeface="宋体" panose="02010600030101010101" pitchFamily="2" charset="-122"/>
            </a:endParaRPr>
          </a:p>
        </p:txBody>
      </p:sp>
      <p:sp>
        <p:nvSpPr>
          <p:cNvPr id="226307" name="Rectangle 3"/>
          <p:cNvSpPr>
            <a:spLocks noGrp="1" noChangeArrowheads="1"/>
          </p:cNvSpPr>
          <p:nvPr>
            <p:ph type="body" idx="1"/>
          </p:nvPr>
        </p:nvSpPr>
        <p:spPr>
          <a:xfrm>
            <a:off x="838200" y="1700213"/>
            <a:ext cx="7848600" cy="4624387"/>
          </a:xfrm>
        </p:spPr>
        <p:txBody>
          <a:bodyPr/>
          <a:lstStyle/>
          <a:p>
            <a:pPr>
              <a:lnSpc>
                <a:spcPct val="90000"/>
              </a:lnSpc>
            </a:pPr>
            <a:r>
              <a:rPr lang="en-US" altLang="zh-CN" sz="2400">
                <a:ea typeface="宋体" panose="02010600030101010101" pitchFamily="2" charset="-122"/>
              </a:rPr>
              <a:t>1.</a:t>
            </a:r>
            <a:r>
              <a:rPr lang="zh-CN" altLang="en-US" sz="2400">
                <a:ea typeface="宋体" panose="02010600030101010101" pitchFamily="2" charset="-122"/>
              </a:rPr>
              <a:t>睡眠是大脑处于抑制过程的一种生理状态，能够使婴幼儿的神经系统得到最好的休息；</a:t>
            </a:r>
            <a:endParaRPr lang="zh-CN" altLang="en-US" sz="2400">
              <a:ea typeface="宋体" panose="02010600030101010101" pitchFamily="2" charset="-122"/>
            </a:endParaRPr>
          </a:p>
          <a:p>
            <a:pPr>
              <a:lnSpc>
                <a:spcPct val="90000"/>
              </a:lnSpc>
            </a:pPr>
            <a:r>
              <a:rPr lang="en-US" altLang="zh-CN" sz="2400">
                <a:ea typeface="宋体" panose="02010600030101010101" pitchFamily="2" charset="-122"/>
              </a:rPr>
              <a:t>2.</a:t>
            </a:r>
            <a:r>
              <a:rPr lang="zh-CN" altLang="en-US" sz="2400">
                <a:ea typeface="宋体" panose="02010600030101010101" pitchFamily="2" charset="-122"/>
              </a:rPr>
              <a:t>减少机体能量的消耗；</a:t>
            </a:r>
            <a:endParaRPr lang="zh-CN" altLang="en-US" sz="2400">
              <a:ea typeface="宋体" panose="02010600030101010101" pitchFamily="2" charset="-122"/>
            </a:endParaRPr>
          </a:p>
          <a:p>
            <a:pPr>
              <a:lnSpc>
                <a:spcPct val="90000"/>
              </a:lnSpc>
            </a:pPr>
            <a:r>
              <a:rPr lang="en-US" altLang="zh-CN" sz="2400">
                <a:ea typeface="宋体" panose="02010600030101010101" pitchFamily="2" charset="-122"/>
              </a:rPr>
              <a:t>3.</a:t>
            </a:r>
            <a:r>
              <a:rPr lang="zh-CN" altLang="en-US" sz="2400">
                <a:ea typeface="宋体" panose="02010600030101010101" pitchFamily="2" charset="-122"/>
              </a:rPr>
              <a:t>为生长发育储备足够的能量和原料；</a:t>
            </a:r>
            <a:endParaRPr lang="zh-CN" altLang="en-US" sz="2400">
              <a:ea typeface="宋体" panose="02010600030101010101" pitchFamily="2" charset="-122"/>
            </a:endParaRPr>
          </a:p>
          <a:p>
            <a:pPr>
              <a:lnSpc>
                <a:spcPct val="90000"/>
              </a:lnSpc>
            </a:pPr>
            <a:r>
              <a:rPr lang="en-US" altLang="zh-CN" sz="2400">
                <a:ea typeface="宋体" panose="02010600030101010101" pitchFamily="2" charset="-122"/>
              </a:rPr>
              <a:t>4.</a:t>
            </a:r>
            <a:r>
              <a:rPr lang="zh-CN" altLang="en-US" sz="2400">
                <a:ea typeface="宋体" panose="02010600030101010101" pitchFamily="2" charset="-122"/>
              </a:rPr>
              <a:t>婴幼儿的生长速度在睡眠状态下是清醒状态下的</a:t>
            </a:r>
            <a:r>
              <a:rPr lang="en-US" altLang="zh-CN" sz="2400">
                <a:ea typeface="宋体" panose="02010600030101010101" pitchFamily="2" charset="-122"/>
              </a:rPr>
              <a:t>3</a:t>
            </a:r>
            <a:r>
              <a:rPr lang="zh-CN" altLang="en-US" sz="2400">
                <a:ea typeface="宋体" panose="02010600030101010101" pitchFamily="2" charset="-122"/>
              </a:rPr>
              <a:t>倍；</a:t>
            </a:r>
            <a:endParaRPr lang="zh-CN" altLang="en-US" sz="2400">
              <a:ea typeface="宋体" panose="02010600030101010101" pitchFamily="2" charset="-122"/>
            </a:endParaRPr>
          </a:p>
          <a:p>
            <a:pPr>
              <a:lnSpc>
                <a:spcPct val="90000"/>
              </a:lnSpc>
            </a:pPr>
            <a:r>
              <a:rPr lang="en-US" altLang="zh-CN" sz="2400">
                <a:ea typeface="宋体" panose="02010600030101010101" pitchFamily="2" charset="-122"/>
              </a:rPr>
              <a:t>5.</a:t>
            </a:r>
            <a:r>
              <a:rPr lang="zh-CN" altLang="en-US" sz="2400">
                <a:ea typeface="宋体" panose="02010600030101010101" pitchFamily="2" charset="-122"/>
              </a:rPr>
              <a:t>婴幼儿的睡眠有个体差异；</a:t>
            </a:r>
            <a:endParaRPr lang="zh-CN" altLang="en-US" sz="2400">
              <a:ea typeface="宋体" panose="02010600030101010101" pitchFamily="2" charset="-122"/>
            </a:endParaRPr>
          </a:p>
          <a:p>
            <a:pPr>
              <a:lnSpc>
                <a:spcPct val="90000"/>
              </a:lnSpc>
            </a:pPr>
            <a:r>
              <a:rPr lang="en-US" altLang="zh-CN" sz="2400">
                <a:ea typeface="宋体" panose="02010600030101010101" pitchFamily="2" charset="-122"/>
              </a:rPr>
              <a:t>6.</a:t>
            </a:r>
            <a:r>
              <a:rPr lang="zh-CN" altLang="en-US" sz="2400">
                <a:ea typeface="宋体" panose="02010600030101010101" pitchFamily="2" charset="-122"/>
              </a:rPr>
              <a:t>新生儿的睡眠时间可达</a:t>
            </a:r>
            <a:r>
              <a:rPr lang="en-US" altLang="zh-CN" sz="2400">
                <a:ea typeface="宋体" panose="02010600030101010101" pitchFamily="2" charset="-122"/>
              </a:rPr>
              <a:t>16-20</a:t>
            </a:r>
            <a:r>
              <a:rPr lang="zh-CN" altLang="en-US" sz="2400">
                <a:ea typeface="宋体" panose="02010600030101010101" pitchFamily="2" charset="-122"/>
              </a:rPr>
              <a:t>小时；</a:t>
            </a:r>
            <a:endParaRPr lang="zh-CN" altLang="en-US" sz="2400">
              <a:ea typeface="宋体" panose="02010600030101010101" pitchFamily="2" charset="-122"/>
            </a:endParaRPr>
          </a:p>
          <a:p>
            <a:pPr>
              <a:lnSpc>
                <a:spcPct val="90000"/>
              </a:lnSpc>
            </a:pPr>
            <a:r>
              <a:rPr lang="en-US" altLang="zh-CN" sz="2400">
                <a:ea typeface="宋体" panose="02010600030101010101" pitchFamily="2" charset="-122"/>
              </a:rPr>
              <a:t>7.3</a:t>
            </a:r>
            <a:r>
              <a:rPr lang="zh-CN" altLang="en-US" sz="2400">
                <a:ea typeface="宋体" panose="02010600030101010101" pitchFamily="2" charset="-122"/>
              </a:rPr>
              <a:t>岁左右婴幼儿午睡时间不宜超过</a:t>
            </a:r>
            <a:r>
              <a:rPr lang="en-US" altLang="zh-CN" sz="2400">
                <a:ea typeface="宋体" panose="02010600030101010101" pitchFamily="2" charset="-122"/>
              </a:rPr>
              <a:t>2</a:t>
            </a:r>
            <a:r>
              <a:rPr lang="zh-CN" altLang="en-US" sz="2400">
                <a:ea typeface="宋体" panose="02010600030101010101" pitchFamily="2" charset="-122"/>
              </a:rPr>
              <a:t>小时，否则容易影响夜间睡眠；</a:t>
            </a:r>
            <a:endParaRPr lang="zh-CN" altLang="en-US" sz="2400">
              <a:ea typeface="宋体" panose="02010600030101010101" pitchFamily="2" charset="-122"/>
            </a:endParaRPr>
          </a:p>
          <a:p>
            <a:pPr>
              <a:lnSpc>
                <a:spcPct val="90000"/>
              </a:lnSpc>
            </a:pPr>
            <a:r>
              <a:rPr lang="en-US" altLang="zh-CN" sz="2400">
                <a:ea typeface="宋体" panose="02010600030101010101" pitchFamily="2" charset="-122"/>
              </a:rPr>
              <a:t>8</a:t>
            </a:r>
            <a:r>
              <a:rPr lang="zh-CN" altLang="en-US" sz="2400">
                <a:ea typeface="宋体" panose="02010600030101010101" pitchFamily="2" charset="-122"/>
              </a:rPr>
              <a:t>随着月龄增长，婴幼儿的大脑皮质逐步发育，睡眠时间逐步缩短。</a:t>
            </a:r>
            <a:endParaRPr lang="zh-CN" altLang="en-US" sz="2400">
              <a:ea typeface="宋体" panose="02010600030101010101" pitchFamily="2" charset="-122"/>
            </a:endParaRPr>
          </a:p>
          <a:p>
            <a:pPr>
              <a:lnSpc>
                <a:spcPct val="90000"/>
              </a:lnSpc>
            </a:pPr>
            <a:r>
              <a:rPr lang="en-US" altLang="zh-CN" sz="2400">
                <a:ea typeface="宋体" panose="02010600030101010101" pitchFamily="2" charset="-122"/>
              </a:rPr>
              <a:t>9.</a:t>
            </a:r>
            <a:r>
              <a:rPr lang="zh-CN" altLang="en-US" sz="2400">
                <a:ea typeface="宋体" panose="02010600030101010101" pitchFamily="2" charset="-122"/>
              </a:rPr>
              <a:t>睡眠时间和睡眠质量同样重要。</a:t>
            </a:r>
            <a:endParaRPr lang="zh-CN" altLang="en-US" sz="2400">
              <a:ea typeface="宋体" panose="02010600030101010101" pitchFamily="2" charset="-122"/>
            </a:endParaRPr>
          </a:p>
        </p:txBody>
      </p:sp>
    </p:spTree>
  </p:cSld>
  <p:clrMapOvr>
    <a:masterClrMapping/>
  </p:clrMapOvr>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p:txBody>
          <a:bodyPr/>
          <a:lstStyle/>
          <a:p>
            <a:r>
              <a:rPr lang="zh-CN" altLang="en-US">
                <a:ea typeface="宋体" panose="02010600030101010101" pitchFamily="2" charset="-122"/>
              </a:rPr>
              <a:t>睡眠保健知识</a:t>
            </a:r>
            <a:endParaRPr lang="en-US" altLang="zh-CN">
              <a:ea typeface="宋体" panose="02010600030101010101" pitchFamily="2" charset="-122"/>
            </a:endParaRPr>
          </a:p>
        </p:txBody>
      </p:sp>
      <p:sp>
        <p:nvSpPr>
          <p:cNvPr id="227331" name="Rectangle 3"/>
          <p:cNvSpPr>
            <a:spLocks noGrp="1" noChangeArrowheads="1"/>
          </p:cNvSpPr>
          <p:nvPr>
            <p:ph type="body" idx="1"/>
          </p:nvPr>
        </p:nvSpPr>
        <p:spPr/>
        <p:txBody>
          <a:bodyPr/>
          <a:lstStyle/>
          <a:p>
            <a:pPr>
              <a:lnSpc>
                <a:spcPct val="90000"/>
              </a:lnSpc>
            </a:pPr>
            <a:r>
              <a:rPr lang="en-US" altLang="zh-CN" sz="2000">
                <a:ea typeface="宋体" panose="02010600030101010101" pitchFamily="2" charset="-122"/>
              </a:rPr>
              <a:t>11.</a:t>
            </a:r>
            <a:r>
              <a:rPr lang="zh-CN" altLang="en-US" sz="2000">
                <a:ea typeface="宋体" panose="02010600030101010101" pitchFamily="2" charset="-122"/>
              </a:rPr>
              <a:t>营造适应婴幼儿睡眠的条件</a:t>
            </a:r>
            <a:endParaRPr lang="zh-CN" altLang="en-US" sz="2000">
              <a:ea typeface="宋体" panose="02010600030101010101" pitchFamily="2" charset="-122"/>
            </a:endParaRPr>
          </a:p>
          <a:p>
            <a:pPr>
              <a:lnSpc>
                <a:spcPct val="90000"/>
              </a:lnSpc>
            </a:pPr>
            <a:r>
              <a:rPr lang="zh-CN" altLang="en-US" sz="2000">
                <a:ea typeface="宋体" panose="02010600030101010101" pitchFamily="2" charset="-122"/>
              </a:rPr>
              <a:t>睡前开窗通气，室内禁止吸烟；</a:t>
            </a:r>
            <a:endParaRPr lang="zh-CN" altLang="en-US" sz="2000">
              <a:ea typeface="宋体" panose="02010600030101010101" pitchFamily="2" charset="-122"/>
            </a:endParaRPr>
          </a:p>
          <a:p>
            <a:pPr>
              <a:lnSpc>
                <a:spcPct val="90000"/>
              </a:lnSpc>
            </a:pPr>
            <a:r>
              <a:rPr lang="zh-CN" altLang="en-US" sz="2000">
                <a:ea typeface="宋体" panose="02010600030101010101" pitchFamily="2" charset="-122"/>
              </a:rPr>
              <a:t>卧室安静，调暗灯光，室温</a:t>
            </a:r>
            <a:r>
              <a:rPr lang="en-US" altLang="zh-CN" sz="2000">
                <a:ea typeface="宋体" panose="02010600030101010101" pitchFamily="2" charset="-122"/>
              </a:rPr>
              <a:t>18-25</a:t>
            </a:r>
            <a:r>
              <a:rPr lang="zh-CN" altLang="en-US" sz="2000">
                <a:ea typeface="宋体" panose="02010600030101010101" pitchFamily="2" charset="-122"/>
              </a:rPr>
              <a:t>度；</a:t>
            </a:r>
            <a:endParaRPr lang="zh-CN" altLang="en-US" sz="2000">
              <a:ea typeface="宋体" panose="02010600030101010101" pitchFamily="2" charset="-122"/>
            </a:endParaRPr>
          </a:p>
          <a:p>
            <a:pPr>
              <a:lnSpc>
                <a:spcPct val="90000"/>
              </a:lnSpc>
            </a:pPr>
            <a:r>
              <a:rPr lang="zh-CN" altLang="en-US" sz="2000">
                <a:ea typeface="宋体" panose="02010600030101010101" pitchFamily="2" charset="-122"/>
              </a:rPr>
              <a:t>拉上深色窗帘；</a:t>
            </a:r>
            <a:endParaRPr lang="zh-CN" altLang="en-US" sz="2000">
              <a:ea typeface="宋体" panose="02010600030101010101" pitchFamily="2" charset="-122"/>
            </a:endParaRPr>
          </a:p>
          <a:p>
            <a:pPr>
              <a:lnSpc>
                <a:spcPct val="90000"/>
              </a:lnSpc>
            </a:pPr>
            <a:r>
              <a:rPr lang="zh-CN" altLang="en-US" sz="2000">
                <a:ea typeface="宋体" panose="02010600030101010101" pitchFamily="2" charset="-122"/>
              </a:rPr>
              <a:t>软硬适中的木板床与季节相符合的被褥；</a:t>
            </a:r>
            <a:endParaRPr lang="zh-CN" altLang="en-US" sz="2000">
              <a:ea typeface="宋体" panose="02010600030101010101" pitchFamily="2" charset="-122"/>
            </a:endParaRPr>
          </a:p>
          <a:p>
            <a:pPr>
              <a:lnSpc>
                <a:spcPct val="90000"/>
              </a:lnSpc>
            </a:pPr>
            <a:r>
              <a:rPr lang="en-US" altLang="zh-CN" sz="2000">
                <a:ea typeface="宋体" panose="02010600030101010101" pitchFamily="2" charset="-122"/>
              </a:rPr>
              <a:t>1</a:t>
            </a:r>
            <a:r>
              <a:rPr lang="zh-CN" altLang="en-US" sz="2000">
                <a:ea typeface="宋体" panose="02010600030101010101" pitchFamily="2" charset="-122"/>
              </a:rPr>
              <a:t>岁前的婴儿可用清水或者淡茶水漱口；</a:t>
            </a:r>
            <a:endParaRPr lang="zh-CN" altLang="en-US" sz="2000">
              <a:ea typeface="宋体" panose="02010600030101010101" pitchFamily="2" charset="-122"/>
            </a:endParaRPr>
          </a:p>
          <a:p>
            <a:pPr>
              <a:lnSpc>
                <a:spcPct val="90000"/>
              </a:lnSpc>
            </a:pPr>
            <a:r>
              <a:rPr lang="zh-CN" altLang="en-US" sz="2000">
                <a:ea typeface="宋体" panose="02010600030101010101" pitchFamily="2" charset="-122"/>
              </a:rPr>
              <a:t>睡前不做激烈运动和逗玩；</a:t>
            </a:r>
            <a:endParaRPr lang="zh-CN" altLang="en-US" sz="2000">
              <a:ea typeface="宋体" panose="02010600030101010101" pitchFamily="2" charset="-122"/>
            </a:endParaRPr>
          </a:p>
          <a:p>
            <a:pPr>
              <a:lnSpc>
                <a:spcPct val="90000"/>
              </a:lnSpc>
            </a:pPr>
            <a:r>
              <a:rPr lang="zh-CN" altLang="en-US" sz="2000">
                <a:ea typeface="宋体" panose="02010600030101010101" pitchFamily="2" charset="-122"/>
              </a:rPr>
              <a:t>睡前洗脸、洗脚、洗臀部；</a:t>
            </a:r>
            <a:endParaRPr lang="zh-CN" altLang="en-US" sz="2000">
              <a:ea typeface="宋体" panose="02010600030101010101" pitchFamily="2" charset="-122"/>
            </a:endParaRPr>
          </a:p>
          <a:p>
            <a:pPr>
              <a:lnSpc>
                <a:spcPct val="90000"/>
              </a:lnSpc>
            </a:pPr>
            <a:r>
              <a:rPr lang="zh-CN" altLang="en-US" sz="2000">
                <a:ea typeface="宋体" panose="02010600030101010101" pitchFamily="2" charset="-122"/>
              </a:rPr>
              <a:t>睡前排尿；</a:t>
            </a:r>
            <a:endParaRPr lang="zh-CN" altLang="en-US" sz="2000">
              <a:ea typeface="宋体" panose="02010600030101010101" pitchFamily="2" charset="-122"/>
            </a:endParaRPr>
          </a:p>
          <a:p>
            <a:pPr>
              <a:lnSpc>
                <a:spcPct val="90000"/>
              </a:lnSpc>
            </a:pPr>
            <a:r>
              <a:rPr lang="zh-CN" altLang="en-US" sz="2000">
                <a:ea typeface="宋体" panose="02010600030101010101" pitchFamily="2" charset="-122"/>
              </a:rPr>
              <a:t>穿宽松的、柔软的睡衣，不要穿过多；</a:t>
            </a:r>
            <a:endParaRPr lang="zh-CN" altLang="en-US" sz="2000">
              <a:ea typeface="宋体" panose="02010600030101010101" pitchFamily="2" charset="-122"/>
            </a:endParaRPr>
          </a:p>
          <a:p>
            <a:pPr>
              <a:lnSpc>
                <a:spcPct val="90000"/>
              </a:lnSpc>
            </a:pPr>
            <a:r>
              <a:rPr lang="zh-CN" altLang="en-US" sz="2000">
                <a:ea typeface="宋体" panose="02010600030101010101" pitchFamily="2" charset="-122"/>
              </a:rPr>
              <a:t>让婴儿单独睡一张小床。</a:t>
            </a:r>
            <a:endParaRPr lang="zh-CN" altLang="en-US" sz="2000">
              <a:ea typeface="宋体" panose="02010600030101010101" pitchFamily="2" charset="-122"/>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539552" y="1844824"/>
            <a:ext cx="8147248" cy="4162467"/>
          </a:xfrm>
        </p:spPr>
        <p:txBody>
          <a:bodyPr/>
          <a:lstStyle/>
          <a:p>
            <a:r>
              <a:rPr lang="zh-CN" altLang="en-US" dirty="0" smtClean="0"/>
              <a:t>（一）文化因素影响着家庭保育的观念和行为</a:t>
            </a:r>
            <a:endParaRPr lang="en-US" altLang="zh-CN" dirty="0" smtClean="0"/>
          </a:p>
          <a:p>
            <a:r>
              <a:rPr lang="zh-CN" altLang="en-US" dirty="0" smtClean="0"/>
              <a:t>（二）家庭在保育机构群中的地位变化</a:t>
            </a:r>
            <a:endParaRPr lang="en-US" altLang="zh-CN" dirty="0" smtClean="0"/>
          </a:p>
          <a:p>
            <a:r>
              <a:rPr lang="zh-CN" altLang="en-US" dirty="0" smtClean="0"/>
              <a:t>（三）家庭保育和机构保育的作用互补</a:t>
            </a:r>
            <a:endParaRPr lang="en-US" altLang="zh-CN" dirty="0" smtClean="0"/>
          </a:p>
          <a:p>
            <a:endParaRPr lang="zh-CN" altLang="en-US" dirty="0">
              <a:latin typeface="华文楷体" panose="02010600040101010101" pitchFamily="2" charset="-122"/>
              <a:ea typeface="华文楷体" panose="02010600040101010101" pitchFamily="2" charset="-122"/>
            </a:endParaRPr>
          </a:p>
        </p:txBody>
      </p:sp>
      <p:sp>
        <p:nvSpPr>
          <p:cNvPr id="3" name="标题 2"/>
          <p:cNvSpPr>
            <a:spLocks noGrp="1"/>
          </p:cNvSpPr>
          <p:nvPr>
            <p:ph type="title"/>
          </p:nvPr>
        </p:nvSpPr>
        <p:spPr/>
        <p:txBody>
          <a:bodyPr>
            <a:normAutofit/>
          </a:bodyPr>
          <a:lstStyle/>
          <a:p>
            <a:r>
              <a:rPr lang="zh-CN" altLang="en-US" sz="3500" dirty="0" smtClean="0"/>
              <a:t>二、文化观在</a:t>
            </a:r>
            <a:r>
              <a:rPr lang="en-US" altLang="zh-CN" sz="3500" dirty="0" smtClean="0"/>
              <a:t>0-3</a:t>
            </a:r>
            <a:r>
              <a:rPr lang="zh-CN" altLang="en-US" sz="3500" dirty="0" smtClean="0"/>
              <a:t>岁儿童保育中的运用</a:t>
            </a:r>
            <a:endParaRPr lang="zh-CN" altLang="en-US" sz="3500" dirty="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p:txBody>
          <a:bodyPr/>
          <a:lstStyle/>
          <a:p>
            <a:r>
              <a:rPr lang="zh-CN" altLang="en-US">
                <a:ea typeface="宋体" panose="02010600030101010101" pitchFamily="2" charset="-122"/>
              </a:rPr>
              <a:t>睡眠保健常识</a:t>
            </a:r>
            <a:endParaRPr lang="zh-CN" altLang="en-US">
              <a:ea typeface="宋体" panose="02010600030101010101" pitchFamily="2" charset="-122"/>
            </a:endParaRPr>
          </a:p>
        </p:txBody>
      </p:sp>
      <p:sp>
        <p:nvSpPr>
          <p:cNvPr id="228355" name="Rectangle 3"/>
          <p:cNvSpPr>
            <a:spLocks noGrp="1" noChangeArrowheads="1"/>
          </p:cNvSpPr>
          <p:nvPr>
            <p:ph type="body" idx="1"/>
          </p:nvPr>
        </p:nvSpPr>
        <p:spPr/>
        <p:txBody>
          <a:bodyPr/>
          <a:lstStyle/>
          <a:p>
            <a:r>
              <a:rPr lang="en-US" altLang="zh-CN">
                <a:ea typeface="宋体" panose="02010600030101010101" pitchFamily="2" charset="-122"/>
              </a:rPr>
              <a:t>12.</a:t>
            </a:r>
            <a:r>
              <a:rPr lang="zh-CN" altLang="en-US">
                <a:ea typeface="宋体" panose="02010600030101010101" pitchFamily="2" charset="-122"/>
              </a:rPr>
              <a:t>培养婴幼儿睡眠好习惯</a:t>
            </a:r>
            <a:endParaRPr lang="zh-CN" altLang="en-US">
              <a:ea typeface="宋体" panose="02010600030101010101" pitchFamily="2" charset="-122"/>
            </a:endParaRPr>
          </a:p>
          <a:p>
            <a:r>
              <a:rPr lang="zh-CN" altLang="en-US">
                <a:ea typeface="宋体" panose="02010600030101010101" pitchFamily="2" charset="-122"/>
              </a:rPr>
              <a:t>按时上床和起床；</a:t>
            </a:r>
            <a:endParaRPr lang="zh-CN" altLang="en-US">
              <a:ea typeface="宋体" panose="02010600030101010101" pitchFamily="2" charset="-122"/>
            </a:endParaRPr>
          </a:p>
          <a:p>
            <a:r>
              <a:rPr lang="zh-CN" altLang="en-US">
                <a:ea typeface="宋体" panose="02010600030101010101" pitchFamily="2" charset="-122"/>
              </a:rPr>
              <a:t>睡前不看刺激性强的电视节目、不讲可怕的故事、不玩新的玩具、不打骂孩子；</a:t>
            </a:r>
            <a:endParaRPr lang="zh-CN" altLang="en-US">
              <a:ea typeface="宋体" panose="02010600030101010101" pitchFamily="2" charset="-122"/>
            </a:endParaRPr>
          </a:p>
          <a:p>
            <a:r>
              <a:rPr lang="zh-CN" altLang="en-US">
                <a:ea typeface="宋体" panose="02010600030101010101" pitchFamily="2" charset="-122"/>
              </a:rPr>
              <a:t>保持良好的睡眠姿势：不蒙头、不含奶头、不咬被角、不吮吸手指；</a:t>
            </a:r>
            <a:endParaRPr lang="zh-CN" altLang="en-US">
              <a:ea typeface="宋体" panose="02010600030101010101" pitchFamily="2" charset="-122"/>
            </a:endParaRPr>
          </a:p>
          <a:p>
            <a:r>
              <a:rPr lang="zh-CN" altLang="en-US">
                <a:ea typeface="宋体" panose="02010600030101010101" pitchFamily="2" charset="-122"/>
              </a:rPr>
              <a:t>按照婴幼儿的年龄合理保障睡眠的时间和次数；</a:t>
            </a:r>
            <a:endParaRPr lang="zh-CN" altLang="en-US">
              <a:ea typeface="宋体" panose="02010600030101010101" pitchFamily="2" charset="-122"/>
            </a:endParaRPr>
          </a:p>
          <a:p>
            <a:endParaRPr lang="en-US" altLang="zh-CN">
              <a:ea typeface="宋体" panose="02010600030101010101" pitchFamily="2" charset="-122"/>
            </a:endParaRPr>
          </a:p>
        </p:txBody>
      </p:sp>
    </p:spTree>
  </p:cSld>
  <p:clrMapOvr>
    <a:masterClrMapping/>
  </p:clrMapOvr>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p:txBody>
          <a:bodyPr/>
          <a:lstStyle/>
          <a:p>
            <a:r>
              <a:rPr lang="zh-CN" altLang="en-US">
                <a:ea typeface="宋体" panose="02010600030101010101" pitchFamily="2" charset="-122"/>
              </a:rPr>
              <a:t>睡眠保健常识</a:t>
            </a:r>
            <a:endParaRPr lang="zh-CN" altLang="en-US">
              <a:ea typeface="宋体" panose="02010600030101010101" pitchFamily="2" charset="-122"/>
            </a:endParaRPr>
          </a:p>
        </p:txBody>
      </p:sp>
      <p:sp>
        <p:nvSpPr>
          <p:cNvPr id="229379" name="Rectangle 3"/>
          <p:cNvSpPr>
            <a:spLocks noGrp="1" noChangeArrowheads="1"/>
          </p:cNvSpPr>
          <p:nvPr>
            <p:ph type="body" idx="1"/>
          </p:nvPr>
        </p:nvSpPr>
        <p:spPr/>
        <p:txBody>
          <a:bodyPr/>
          <a:lstStyle/>
          <a:p>
            <a:r>
              <a:rPr lang="en-US" altLang="zh-CN" sz="2400">
                <a:ea typeface="宋体" panose="02010600030101010101" pitchFamily="2" charset="-122"/>
              </a:rPr>
              <a:t>13.</a:t>
            </a:r>
            <a:r>
              <a:rPr lang="zh-CN" altLang="en-US" sz="2400">
                <a:ea typeface="宋体" panose="02010600030101010101" pitchFamily="2" charset="-122"/>
              </a:rPr>
              <a:t>观察婴幼儿的睡眠</a:t>
            </a:r>
            <a:endParaRPr lang="zh-CN" altLang="en-US" sz="2400">
              <a:ea typeface="宋体" panose="02010600030101010101" pitchFamily="2" charset="-122"/>
            </a:endParaRPr>
          </a:p>
          <a:p>
            <a:r>
              <a:rPr lang="zh-CN" altLang="en-US" sz="2400">
                <a:ea typeface="宋体" panose="02010600030101010101" pitchFamily="2" charset="-122"/>
              </a:rPr>
              <a:t>健康婴幼儿入睡后安静，呼吸均匀，头部略有微汗；</a:t>
            </a:r>
            <a:endParaRPr lang="zh-CN" altLang="en-US" sz="2400">
              <a:ea typeface="宋体" panose="02010600030101010101" pitchFamily="2" charset="-122"/>
            </a:endParaRPr>
          </a:p>
          <a:p>
            <a:r>
              <a:rPr lang="zh-CN" altLang="en-US" sz="2400">
                <a:ea typeface="宋体" panose="02010600030101010101" pitchFamily="2" charset="-122"/>
              </a:rPr>
              <a:t>睡眠不安、哭闹乱动、睡后易醒、发热、呼吸急促、脉搏加快、抽搐等，尽快就医；</a:t>
            </a:r>
            <a:endParaRPr lang="zh-CN" altLang="en-US" sz="2400">
              <a:ea typeface="宋体" panose="02010600030101010101" pitchFamily="2" charset="-122"/>
            </a:endParaRPr>
          </a:p>
          <a:p>
            <a:r>
              <a:rPr lang="en-US" altLang="zh-CN" sz="2400">
                <a:ea typeface="宋体" panose="02010600030101010101" pitchFamily="2" charset="-122"/>
              </a:rPr>
              <a:t>14.</a:t>
            </a:r>
            <a:r>
              <a:rPr lang="zh-CN" altLang="en-US" sz="2400">
                <a:ea typeface="宋体" panose="02010600030101010101" pitchFamily="2" charset="-122"/>
              </a:rPr>
              <a:t>婴幼儿睡眠充足的标准</a:t>
            </a:r>
            <a:endParaRPr lang="zh-CN" altLang="en-US" sz="2400">
              <a:ea typeface="宋体" panose="02010600030101010101" pitchFamily="2" charset="-122"/>
            </a:endParaRPr>
          </a:p>
          <a:p>
            <a:r>
              <a:rPr lang="zh-CN" altLang="en-US" sz="2400">
                <a:ea typeface="宋体" panose="02010600030101010101" pitchFamily="2" charset="-122"/>
              </a:rPr>
              <a:t>清晨自动醒来；精神状态良好；</a:t>
            </a:r>
            <a:endParaRPr lang="zh-CN" altLang="en-US" sz="2400">
              <a:ea typeface="宋体" panose="02010600030101010101" pitchFamily="2" charset="-122"/>
            </a:endParaRPr>
          </a:p>
          <a:p>
            <a:r>
              <a:rPr lang="zh-CN" altLang="en-US" sz="2400">
                <a:ea typeface="宋体" panose="02010600030101010101" pitchFamily="2" charset="-122"/>
              </a:rPr>
              <a:t>精力充沛、活泼好动；</a:t>
            </a:r>
            <a:endParaRPr lang="zh-CN" altLang="en-US" sz="2400">
              <a:ea typeface="宋体" panose="02010600030101010101" pitchFamily="2" charset="-122"/>
            </a:endParaRPr>
          </a:p>
          <a:p>
            <a:r>
              <a:rPr lang="zh-CN" altLang="en-US" sz="2400">
                <a:ea typeface="宋体" panose="02010600030101010101" pitchFamily="2" charset="-122"/>
              </a:rPr>
              <a:t>食欲正常；</a:t>
            </a:r>
            <a:endParaRPr lang="zh-CN" altLang="en-US" sz="2400">
              <a:ea typeface="宋体" panose="02010600030101010101" pitchFamily="2" charset="-122"/>
            </a:endParaRPr>
          </a:p>
          <a:p>
            <a:r>
              <a:rPr lang="zh-CN" altLang="en-US" sz="2400">
                <a:ea typeface="宋体" panose="02010600030101010101" pitchFamily="2" charset="-122"/>
              </a:rPr>
              <a:t>体重按照正常生长速率增长；</a:t>
            </a:r>
            <a:endParaRPr lang="zh-CN" altLang="en-US" sz="2400">
              <a:ea typeface="宋体" panose="02010600030101010101" pitchFamily="2" charset="-122"/>
            </a:endParaRPr>
          </a:p>
        </p:txBody>
      </p:sp>
    </p:spTree>
  </p:cSld>
  <p:clrMapOvr>
    <a:masterClrMapping/>
  </p:clrMapOvr>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p:txBody>
          <a:bodyPr/>
          <a:lstStyle/>
          <a:p>
            <a:r>
              <a:rPr lang="zh-CN" altLang="en-US">
                <a:ea typeface="宋体" panose="02010600030101010101" pitchFamily="2" charset="-122"/>
              </a:rPr>
              <a:t>睡眠保健</a:t>
            </a:r>
            <a:endParaRPr lang="zh-CN" altLang="en-US">
              <a:ea typeface="宋体" panose="02010600030101010101" pitchFamily="2" charset="-122"/>
            </a:endParaRPr>
          </a:p>
        </p:txBody>
      </p:sp>
      <p:sp>
        <p:nvSpPr>
          <p:cNvPr id="230403" name="Rectangle 3"/>
          <p:cNvSpPr>
            <a:spLocks noGrp="1" noChangeArrowheads="1"/>
          </p:cNvSpPr>
          <p:nvPr>
            <p:ph type="body" idx="1"/>
          </p:nvPr>
        </p:nvSpPr>
        <p:spPr/>
        <p:txBody>
          <a:bodyPr/>
          <a:lstStyle/>
          <a:p>
            <a:r>
              <a:rPr lang="en-US" altLang="zh-CN" sz="2400">
                <a:ea typeface="宋体" panose="02010600030101010101" pitchFamily="2" charset="-122"/>
              </a:rPr>
              <a:t>15.</a:t>
            </a:r>
            <a:r>
              <a:rPr lang="zh-CN" altLang="en-US" sz="2400">
                <a:ea typeface="宋体" panose="02010600030101010101" pitchFamily="2" charset="-122"/>
              </a:rPr>
              <a:t>影响婴幼儿睡眠的原因</a:t>
            </a:r>
            <a:endParaRPr lang="zh-CN" altLang="en-US" sz="2400">
              <a:ea typeface="宋体" panose="02010600030101010101" pitchFamily="2" charset="-122"/>
            </a:endParaRPr>
          </a:p>
          <a:p>
            <a:r>
              <a:rPr lang="zh-CN" altLang="en-US" sz="2400">
                <a:ea typeface="宋体" panose="02010600030101010101" pitchFamily="2" charset="-122"/>
              </a:rPr>
              <a:t>饮食不当；</a:t>
            </a:r>
            <a:endParaRPr lang="zh-CN" altLang="en-US" sz="2400">
              <a:ea typeface="宋体" panose="02010600030101010101" pitchFamily="2" charset="-122"/>
            </a:endParaRPr>
          </a:p>
          <a:p>
            <a:r>
              <a:rPr lang="zh-CN" altLang="en-US" sz="2400">
                <a:ea typeface="宋体" panose="02010600030101010101" pitchFamily="2" charset="-122"/>
              </a:rPr>
              <a:t>卧室环境不适宜；</a:t>
            </a:r>
            <a:endParaRPr lang="zh-CN" altLang="en-US" sz="2400">
              <a:ea typeface="宋体" panose="02010600030101010101" pitchFamily="2" charset="-122"/>
            </a:endParaRPr>
          </a:p>
          <a:p>
            <a:r>
              <a:rPr lang="zh-CN" altLang="en-US" sz="2400">
                <a:ea typeface="宋体" panose="02010600030101010101" pitchFamily="2" charset="-122"/>
              </a:rPr>
              <a:t>睡前玩耍时间太长；</a:t>
            </a:r>
            <a:endParaRPr lang="zh-CN" altLang="en-US" sz="2400">
              <a:ea typeface="宋体" panose="02010600030101010101" pitchFamily="2" charset="-122"/>
            </a:endParaRPr>
          </a:p>
          <a:p>
            <a:r>
              <a:rPr lang="zh-CN" altLang="en-US" sz="2400">
                <a:ea typeface="宋体" panose="02010600030101010101" pitchFamily="2" charset="-122"/>
              </a:rPr>
              <a:t>睡眠姿势不舒服或呼吸不畅；</a:t>
            </a:r>
            <a:endParaRPr lang="zh-CN" altLang="en-US" sz="2400">
              <a:ea typeface="宋体" panose="02010600030101010101" pitchFamily="2" charset="-122"/>
            </a:endParaRPr>
          </a:p>
          <a:p>
            <a:r>
              <a:rPr lang="zh-CN" altLang="en-US" sz="2400">
                <a:ea typeface="宋体" panose="02010600030101010101" pitchFamily="2" charset="-122"/>
              </a:rPr>
              <a:t>尿湿或者大便，没有及时清洗；</a:t>
            </a:r>
            <a:endParaRPr lang="zh-CN" altLang="en-US" sz="2400">
              <a:ea typeface="宋体" panose="02010600030101010101" pitchFamily="2" charset="-122"/>
            </a:endParaRPr>
          </a:p>
          <a:p>
            <a:r>
              <a:rPr lang="zh-CN" altLang="en-US" sz="2400">
                <a:ea typeface="宋体" panose="02010600030101010101" pitchFamily="2" charset="-122"/>
              </a:rPr>
              <a:t>婴幼儿患病；</a:t>
            </a:r>
            <a:endParaRPr lang="zh-CN" altLang="en-US" sz="2400">
              <a:ea typeface="宋体" panose="02010600030101010101" pitchFamily="2" charset="-122"/>
            </a:endParaRPr>
          </a:p>
          <a:p>
            <a:r>
              <a:rPr lang="zh-CN" altLang="en-US" sz="2400">
                <a:ea typeface="宋体" panose="02010600030101010101" pitchFamily="2" charset="-122"/>
              </a:rPr>
              <a:t>日常生活变化；</a:t>
            </a:r>
            <a:endParaRPr lang="zh-CN" altLang="en-US" sz="2400">
              <a:ea typeface="宋体" panose="02010600030101010101" pitchFamily="2" charset="-122"/>
            </a:endParaRPr>
          </a:p>
          <a:p>
            <a:r>
              <a:rPr lang="zh-CN" altLang="en-US" sz="2400">
                <a:ea typeface="宋体" panose="02010600030101010101" pitchFamily="2" charset="-122"/>
              </a:rPr>
              <a:t>与亲人分离。</a:t>
            </a:r>
            <a:endParaRPr lang="zh-CN" altLang="en-US" sz="2400">
              <a:ea typeface="宋体" panose="02010600030101010101" pitchFamily="2" charset="-122"/>
            </a:endParaRPr>
          </a:p>
        </p:txBody>
      </p:sp>
    </p:spTree>
  </p:cSld>
  <p:clrMapOvr>
    <a:masterClrMapping/>
  </p:clrMapOvr>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p:txBody>
          <a:bodyPr/>
          <a:lstStyle/>
          <a:p>
            <a:r>
              <a:rPr lang="zh-CN" altLang="en-US">
                <a:ea typeface="宋体" panose="02010600030101010101" pitchFamily="2" charset="-122"/>
              </a:rPr>
              <a:t>三、饮水保健</a:t>
            </a:r>
            <a:endParaRPr lang="zh-CN" altLang="en-US">
              <a:ea typeface="宋体" panose="02010600030101010101" pitchFamily="2" charset="-122"/>
            </a:endParaRPr>
          </a:p>
        </p:txBody>
      </p:sp>
      <p:sp>
        <p:nvSpPr>
          <p:cNvPr id="231427" name="Rectangle 3"/>
          <p:cNvSpPr>
            <a:spLocks noGrp="1" noChangeArrowheads="1"/>
          </p:cNvSpPr>
          <p:nvPr>
            <p:ph type="body" idx="1"/>
          </p:nvPr>
        </p:nvSpPr>
        <p:spPr/>
        <p:txBody>
          <a:bodyPr/>
          <a:lstStyle/>
          <a:p>
            <a:r>
              <a:rPr lang="en-US" altLang="zh-CN">
                <a:ea typeface="宋体" panose="02010600030101010101" pitchFamily="2" charset="-122"/>
              </a:rPr>
              <a:t>1</a:t>
            </a:r>
            <a:r>
              <a:rPr lang="zh-CN" altLang="en-US">
                <a:ea typeface="宋体" panose="02010600030101010101" pitchFamily="2" charset="-122"/>
              </a:rPr>
              <a:t>岁以内，婴儿每天每千克体重应该摄取</a:t>
            </a:r>
            <a:r>
              <a:rPr lang="en-US" altLang="zh-CN">
                <a:ea typeface="宋体" panose="02010600030101010101" pitchFamily="2" charset="-122"/>
              </a:rPr>
              <a:t>120-160ml</a:t>
            </a:r>
            <a:r>
              <a:rPr lang="zh-CN" altLang="en-US">
                <a:ea typeface="宋体" panose="02010600030101010101" pitchFamily="2" charset="-122"/>
              </a:rPr>
              <a:t>的水；</a:t>
            </a:r>
            <a:endParaRPr lang="zh-CN" altLang="en-US">
              <a:ea typeface="宋体" panose="02010600030101010101" pitchFamily="2" charset="-122"/>
            </a:endParaRPr>
          </a:p>
          <a:p>
            <a:r>
              <a:rPr lang="en-US" altLang="zh-CN">
                <a:ea typeface="宋体" panose="02010600030101010101" pitchFamily="2" charset="-122"/>
              </a:rPr>
              <a:t>2-3</a:t>
            </a:r>
            <a:r>
              <a:rPr lang="zh-CN" altLang="en-US">
                <a:ea typeface="宋体" panose="02010600030101010101" pitchFamily="2" charset="-122"/>
              </a:rPr>
              <a:t>岁，婴幼儿每天每千克体重应该摄取</a:t>
            </a:r>
            <a:r>
              <a:rPr lang="en-US" altLang="zh-CN">
                <a:ea typeface="宋体" panose="02010600030101010101" pitchFamily="2" charset="-122"/>
              </a:rPr>
              <a:t>100-140ml</a:t>
            </a:r>
            <a:r>
              <a:rPr lang="zh-CN" altLang="en-US">
                <a:ea typeface="宋体" panose="02010600030101010101" pitchFamily="2" charset="-122"/>
              </a:rPr>
              <a:t>的水；</a:t>
            </a:r>
            <a:endParaRPr lang="zh-CN" altLang="en-US">
              <a:ea typeface="宋体" panose="02010600030101010101" pitchFamily="2" charset="-122"/>
            </a:endParaRPr>
          </a:p>
          <a:p>
            <a:r>
              <a:rPr lang="en-US" altLang="zh-CN">
                <a:ea typeface="宋体" panose="02010600030101010101" pitchFamily="2" charset="-122"/>
              </a:rPr>
              <a:t>4-6</a:t>
            </a:r>
            <a:r>
              <a:rPr lang="zh-CN" altLang="en-US">
                <a:ea typeface="宋体" panose="02010600030101010101" pitchFamily="2" charset="-122"/>
              </a:rPr>
              <a:t>岁，幼儿每天每千克体重摄入</a:t>
            </a:r>
            <a:r>
              <a:rPr lang="en-US" altLang="zh-CN">
                <a:ea typeface="宋体" panose="02010600030101010101" pitchFamily="2" charset="-122"/>
              </a:rPr>
              <a:t>90-110ml</a:t>
            </a:r>
            <a:r>
              <a:rPr lang="zh-CN" altLang="en-US">
                <a:ea typeface="宋体" panose="02010600030101010101" pitchFamily="2" charset="-122"/>
              </a:rPr>
              <a:t>的水。</a:t>
            </a:r>
            <a:endParaRPr lang="zh-CN" altLang="en-US">
              <a:ea typeface="宋体" panose="02010600030101010101" pitchFamily="2" charset="-122"/>
            </a:endParaRPr>
          </a:p>
          <a:p>
            <a:r>
              <a:rPr lang="zh-CN" altLang="en-US">
                <a:ea typeface="宋体" panose="02010600030101010101" pitchFamily="2" charset="-122"/>
              </a:rPr>
              <a:t>婴幼儿的饮水应该充足，尤其是大量出汗、腹泻、呕吐以后，应该及时补水、防止脱水。</a:t>
            </a:r>
            <a:endParaRPr lang="zh-CN" altLang="en-US">
              <a:ea typeface="宋体" panose="02010600030101010101" pitchFamily="2" charset="-122"/>
            </a:endParaRPr>
          </a:p>
        </p:txBody>
      </p:sp>
    </p:spTree>
  </p:cSld>
  <p:clrMapOvr>
    <a:masterClrMapping/>
  </p:clrMapOvr>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p:txBody>
          <a:bodyPr/>
          <a:lstStyle/>
          <a:p>
            <a:r>
              <a:rPr lang="zh-CN" altLang="en-US">
                <a:ea typeface="宋体" panose="02010600030101010101" pitchFamily="2" charset="-122"/>
              </a:rPr>
              <a:t>三、饮水保健</a:t>
            </a:r>
            <a:endParaRPr lang="zh-CN" altLang="en-US">
              <a:ea typeface="宋体" panose="02010600030101010101" pitchFamily="2" charset="-122"/>
            </a:endParaRPr>
          </a:p>
        </p:txBody>
      </p:sp>
      <p:sp>
        <p:nvSpPr>
          <p:cNvPr id="232451" name="Rectangle 3"/>
          <p:cNvSpPr>
            <a:spLocks noGrp="1" noChangeArrowheads="1"/>
          </p:cNvSpPr>
          <p:nvPr>
            <p:ph type="body" idx="1"/>
          </p:nvPr>
        </p:nvSpPr>
        <p:spPr/>
        <p:txBody>
          <a:bodyPr/>
          <a:lstStyle/>
          <a:p>
            <a:r>
              <a:rPr lang="en-US" altLang="zh-CN" sz="2400">
                <a:ea typeface="宋体" panose="02010600030101010101" pitchFamily="2" charset="-122"/>
              </a:rPr>
              <a:t>1.</a:t>
            </a:r>
            <a:r>
              <a:rPr lang="zh-CN" altLang="en-US" sz="2400">
                <a:ea typeface="宋体" panose="02010600030101010101" pitchFamily="2" charset="-122"/>
              </a:rPr>
              <a:t>根据婴幼儿的需要量及时进行补水；</a:t>
            </a:r>
            <a:endParaRPr lang="zh-CN" altLang="en-US" sz="2400">
              <a:ea typeface="宋体" panose="02010600030101010101" pitchFamily="2" charset="-122"/>
            </a:endParaRPr>
          </a:p>
          <a:p>
            <a:r>
              <a:rPr lang="en-US" altLang="zh-CN" sz="2400">
                <a:ea typeface="宋体" panose="02010600030101010101" pitchFamily="2" charset="-122"/>
              </a:rPr>
              <a:t>2.</a:t>
            </a:r>
            <a:r>
              <a:rPr lang="zh-CN" altLang="en-US" sz="2400">
                <a:ea typeface="宋体" panose="02010600030101010101" pitchFamily="2" charset="-122"/>
              </a:rPr>
              <a:t>让婴幼儿养成喝白开水的习惯；</a:t>
            </a:r>
            <a:endParaRPr lang="zh-CN" altLang="en-US" sz="2400">
              <a:ea typeface="宋体" panose="02010600030101010101" pitchFamily="2" charset="-122"/>
            </a:endParaRPr>
          </a:p>
          <a:p>
            <a:r>
              <a:rPr lang="en-US" altLang="zh-CN" sz="2400">
                <a:ea typeface="宋体" panose="02010600030101010101" pitchFamily="2" charset="-122"/>
              </a:rPr>
              <a:t>3.</a:t>
            </a:r>
            <a:r>
              <a:rPr lang="zh-CN" altLang="en-US" sz="2400">
                <a:ea typeface="宋体" panose="02010600030101010101" pitchFamily="2" charset="-122"/>
              </a:rPr>
              <a:t>培养婴幼儿主动饮水的习惯；</a:t>
            </a:r>
            <a:endParaRPr lang="zh-CN" altLang="en-US" sz="2400">
              <a:ea typeface="宋体" panose="02010600030101010101" pitchFamily="2" charset="-122"/>
            </a:endParaRPr>
          </a:p>
          <a:p>
            <a:r>
              <a:rPr lang="zh-CN" altLang="en-US" sz="2400">
                <a:ea typeface="宋体" panose="02010600030101010101" pitchFamily="2" charset="-122"/>
              </a:rPr>
              <a:t>按时提醒婴幼儿喝水；学会渴了就喝、主动饮水的好习惯；注意区别对待不同的婴幼儿。</a:t>
            </a:r>
            <a:endParaRPr lang="zh-CN" altLang="en-US" sz="2400">
              <a:ea typeface="宋体" panose="02010600030101010101" pitchFamily="2" charset="-122"/>
            </a:endParaRPr>
          </a:p>
          <a:p>
            <a:r>
              <a:rPr lang="en-US" altLang="zh-CN" sz="2400">
                <a:ea typeface="宋体" panose="02010600030101010101" pitchFamily="2" charset="-122"/>
              </a:rPr>
              <a:t>4.</a:t>
            </a:r>
            <a:r>
              <a:rPr lang="zh-CN" altLang="en-US" sz="2400">
                <a:ea typeface="宋体" panose="02010600030101010101" pitchFamily="2" charset="-122"/>
              </a:rPr>
              <a:t>婴幼儿喝水时对卫生的具体要求：</a:t>
            </a:r>
            <a:endParaRPr lang="zh-CN" altLang="en-US" sz="2400">
              <a:ea typeface="宋体" panose="02010600030101010101" pitchFamily="2" charset="-122"/>
            </a:endParaRPr>
          </a:p>
          <a:p>
            <a:r>
              <a:rPr lang="zh-CN" altLang="en-US" sz="2400">
                <a:ea typeface="宋体" panose="02010600030101010101" pitchFamily="2" charset="-122"/>
              </a:rPr>
              <a:t>喝水前洗手，自己取杯子；开始喝水小口尝试，避免烫嘴；喝水时候不要说笑；养成剧烈运动后、吃饭时不喝水的习惯。</a:t>
            </a:r>
            <a:endParaRPr lang="zh-CN" altLang="en-US" sz="2400">
              <a:ea typeface="宋体" panose="02010600030101010101" pitchFamily="2" charset="-122"/>
            </a:endParaRPr>
          </a:p>
          <a:p>
            <a:endParaRPr lang="zh-CN" altLang="en-US" sz="2400">
              <a:ea typeface="宋体" panose="02010600030101010101" pitchFamily="2" charset="-122"/>
            </a:endParaRPr>
          </a:p>
        </p:txBody>
      </p:sp>
    </p:spTree>
  </p:cSld>
  <p:clrMapOvr>
    <a:masterClrMapping/>
  </p:clrMapOvr>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p:txBody>
          <a:bodyPr/>
          <a:lstStyle/>
          <a:p>
            <a:r>
              <a:rPr lang="zh-CN" altLang="en-US">
                <a:ea typeface="宋体" panose="02010600030101010101" pitchFamily="2" charset="-122"/>
              </a:rPr>
              <a:t>四、大小便排泄训练</a:t>
            </a:r>
            <a:endParaRPr lang="zh-CN" altLang="en-US">
              <a:ea typeface="宋体" panose="02010600030101010101" pitchFamily="2" charset="-122"/>
            </a:endParaRPr>
          </a:p>
        </p:txBody>
      </p:sp>
      <p:sp>
        <p:nvSpPr>
          <p:cNvPr id="233475" name="Rectangle 3"/>
          <p:cNvSpPr>
            <a:spLocks noGrp="1" noChangeArrowheads="1"/>
          </p:cNvSpPr>
          <p:nvPr>
            <p:ph type="body" idx="1"/>
          </p:nvPr>
        </p:nvSpPr>
        <p:spPr/>
        <p:txBody>
          <a:bodyPr/>
          <a:lstStyle/>
          <a:p>
            <a:r>
              <a:rPr lang="en-US" altLang="zh-CN">
                <a:ea typeface="宋体" panose="02010600030101010101" pitchFamily="2" charset="-122"/>
              </a:rPr>
              <a:t>1.</a:t>
            </a:r>
            <a:r>
              <a:rPr lang="zh-CN" altLang="en-US">
                <a:ea typeface="宋体" panose="02010600030101010101" pitchFamily="2" charset="-122"/>
              </a:rPr>
              <a:t>注意婴幼儿排便前的动作表现；</a:t>
            </a:r>
            <a:endParaRPr lang="zh-CN" altLang="en-US">
              <a:ea typeface="宋体" panose="02010600030101010101" pitchFamily="2" charset="-122"/>
            </a:endParaRPr>
          </a:p>
          <a:p>
            <a:r>
              <a:rPr lang="en-US" altLang="zh-CN">
                <a:ea typeface="宋体" panose="02010600030101010101" pitchFamily="2" charset="-122"/>
              </a:rPr>
              <a:t>2.</a:t>
            </a:r>
            <a:r>
              <a:rPr lang="zh-CN" altLang="en-US">
                <a:ea typeface="宋体" panose="02010600030101010101" pitchFamily="2" charset="-122"/>
              </a:rPr>
              <a:t>尽可能帮助婴幼儿养成每天排便的习惯，防止婴幼儿便秘；</a:t>
            </a:r>
            <a:endParaRPr lang="zh-CN" altLang="en-US">
              <a:ea typeface="宋体" panose="02010600030101010101" pitchFamily="2" charset="-122"/>
            </a:endParaRPr>
          </a:p>
          <a:p>
            <a:r>
              <a:rPr lang="en-US" altLang="zh-CN">
                <a:ea typeface="宋体" panose="02010600030101010101" pitchFamily="2" charset="-122"/>
              </a:rPr>
              <a:t>3.</a:t>
            </a:r>
            <a:r>
              <a:rPr lang="zh-CN" altLang="en-US">
                <a:ea typeface="宋体" panose="02010600030101010101" pitchFamily="2" charset="-122"/>
              </a:rPr>
              <a:t>避免婴幼儿在排大便时候吃东西或玩耍；</a:t>
            </a:r>
            <a:endParaRPr lang="zh-CN" altLang="en-US">
              <a:ea typeface="宋体" panose="02010600030101010101" pitchFamily="2" charset="-122"/>
            </a:endParaRPr>
          </a:p>
          <a:p>
            <a:r>
              <a:rPr lang="en-US" altLang="zh-CN">
                <a:ea typeface="宋体" panose="02010600030101010101" pitchFamily="2" charset="-122"/>
              </a:rPr>
              <a:t>4.</a:t>
            </a:r>
            <a:r>
              <a:rPr lang="zh-CN" altLang="en-US">
                <a:ea typeface="宋体" panose="02010600030101010101" pitchFamily="2" charset="-122"/>
              </a:rPr>
              <a:t>婴幼儿成功排出大便后，成人进行积极的赞扬和鼓励。防止婴幼儿心理便秘。</a:t>
            </a:r>
            <a:endParaRPr lang="zh-CN" altLang="en-US">
              <a:ea typeface="宋体" panose="02010600030101010101" pitchFamily="2" charset="-122"/>
            </a:endParaRPr>
          </a:p>
        </p:txBody>
      </p:sp>
    </p:spTree>
  </p:cSld>
  <p:clrMapOvr>
    <a:masterClrMapping/>
  </p:clrMapOvr>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p:txBody>
          <a:bodyPr/>
          <a:lstStyle/>
          <a:p>
            <a:r>
              <a:rPr lang="zh-CN" altLang="en-US">
                <a:ea typeface="宋体" panose="02010600030101010101" pitchFamily="2" charset="-122"/>
              </a:rPr>
              <a:t>四大小便排泄训练</a:t>
            </a:r>
            <a:endParaRPr lang="zh-CN" altLang="en-US">
              <a:ea typeface="宋体" panose="02010600030101010101" pitchFamily="2" charset="-122"/>
            </a:endParaRPr>
          </a:p>
        </p:txBody>
      </p:sp>
      <p:sp>
        <p:nvSpPr>
          <p:cNvPr id="234499" name="Rectangle 3"/>
          <p:cNvSpPr>
            <a:spLocks noGrp="1" noChangeArrowheads="1"/>
          </p:cNvSpPr>
          <p:nvPr>
            <p:ph type="body" idx="1"/>
          </p:nvPr>
        </p:nvSpPr>
        <p:spPr/>
        <p:txBody>
          <a:bodyPr/>
          <a:lstStyle/>
          <a:p>
            <a:pPr>
              <a:lnSpc>
                <a:spcPct val="90000"/>
              </a:lnSpc>
            </a:pPr>
            <a:r>
              <a:rPr lang="zh-CN" altLang="en-US" sz="2400">
                <a:ea typeface="宋体" panose="02010600030101010101" pitchFamily="2" charset="-122"/>
              </a:rPr>
              <a:t>婴幼儿排泄卫生：</a:t>
            </a:r>
            <a:endParaRPr lang="zh-CN" altLang="en-US" sz="2400">
              <a:ea typeface="宋体" panose="02010600030101010101" pitchFamily="2" charset="-122"/>
            </a:endParaRPr>
          </a:p>
          <a:p>
            <a:pPr>
              <a:lnSpc>
                <a:spcPct val="90000"/>
              </a:lnSpc>
            </a:pPr>
            <a:r>
              <a:rPr lang="en-US" altLang="zh-CN" sz="2400">
                <a:ea typeface="宋体" panose="02010600030101010101" pitchFamily="2" charset="-122"/>
              </a:rPr>
              <a:t>1.</a:t>
            </a:r>
            <a:r>
              <a:rPr lang="zh-CN" altLang="en-US" sz="2400">
                <a:ea typeface="宋体" panose="02010600030101010101" pitchFamily="2" charset="-122"/>
              </a:rPr>
              <a:t>鼓励和引导婴幼儿自己排尿排便；</a:t>
            </a:r>
            <a:endParaRPr lang="zh-CN" altLang="en-US" sz="2400">
              <a:ea typeface="宋体" panose="02010600030101010101" pitchFamily="2" charset="-122"/>
            </a:endParaRPr>
          </a:p>
          <a:p>
            <a:pPr>
              <a:lnSpc>
                <a:spcPct val="90000"/>
              </a:lnSpc>
            </a:pPr>
            <a:r>
              <a:rPr lang="en-US" altLang="zh-CN" sz="2400">
                <a:ea typeface="宋体" panose="02010600030101010101" pitchFamily="2" charset="-122"/>
              </a:rPr>
              <a:t>2.</a:t>
            </a:r>
            <a:r>
              <a:rPr lang="zh-CN" altLang="en-US" sz="2400">
                <a:ea typeface="宋体" panose="02010600030101010101" pitchFamily="2" charset="-122"/>
              </a:rPr>
              <a:t>及时排尿、排便，不憋尿、憋大便；</a:t>
            </a:r>
            <a:endParaRPr lang="zh-CN" altLang="en-US" sz="2400">
              <a:ea typeface="宋体" panose="02010600030101010101" pitchFamily="2" charset="-122"/>
            </a:endParaRPr>
          </a:p>
          <a:p>
            <a:pPr>
              <a:lnSpc>
                <a:spcPct val="90000"/>
              </a:lnSpc>
            </a:pPr>
            <a:r>
              <a:rPr lang="en-US" altLang="zh-CN" sz="2400">
                <a:ea typeface="宋体" panose="02010600030101010101" pitchFamily="2" charset="-122"/>
              </a:rPr>
              <a:t>3.</a:t>
            </a:r>
            <a:r>
              <a:rPr lang="zh-CN" altLang="en-US" sz="2400">
                <a:ea typeface="宋体" panose="02010600030101010101" pitchFamily="2" charset="-122"/>
              </a:rPr>
              <a:t>培养婴幼儿良好的排泄习惯：</a:t>
            </a:r>
            <a:endParaRPr lang="zh-CN" altLang="en-US" sz="2400">
              <a:ea typeface="宋体" panose="02010600030101010101" pitchFamily="2" charset="-122"/>
            </a:endParaRPr>
          </a:p>
          <a:p>
            <a:pPr>
              <a:lnSpc>
                <a:spcPct val="90000"/>
              </a:lnSpc>
            </a:pPr>
            <a:r>
              <a:rPr lang="zh-CN" altLang="en-US" sz="2400">
                <a:ea typeface="宋体" panose="02010600030101010101" pitchFamily="2" charset="-122"/>
              </a:rPr>
              <a:t>用语言表达大小便的习惯；专心排大便的习惯；便后用卫生纸擦拭的能力和习惯；便后冲厕的习惯；便后洗手的习惯。</a:t>
            </a:r>
            <a:endParaRPr lang="zh-CN" altLang="en-US" sz="2400">
              <a:ea typeface="宋体" panose="02010600030101010101" pitchFamily="2" charset="-122"/>
            </a:endParaRPr>
          </a:p>
          <a:p>
            <a:pPr>
              <a:lnSpc>
                <a:spcPct val="90000"/>
              </a:lnSpc>
            </a:pPr>
            <a:r>
              <a:rPr lang="en-US" altLang="zh-CN" sz="2400">
                <a:ea typeface="宋体" panose="02010600030101010101" pitchFamily="2" charset="-122"/>
              </a:rPr>
              <a:t>4.</a:t>
            </a:r>
            <a:r>
              <a:rPr lang="zh-CN" altLang="en-US" sz="2400">
                <a:ea typeface="宋体" panose="02010600030101010101" pitchFamily="2" charset="-122"/>
              </a:rPr>
              <a:t>注意婴幼儿厕所与便盆的清洁卫生；</a:t>
            </a:r>
            <a:endParaRPr lang="zh-CN" altLang="en-US" sz="2400">
              <a:ea typeface="宋体" panose="02010600030101010101" pitchFamily="2" charset="-122"/>
            </a:endParaRPr>
          </a:p>
          <a:p>
            <a:pPr>
              <a:lnSpc>
                <a:spcPct val="90000"/>
              </a:lnSpc>
            </a:pPr>
            <a:r>
              <a:rPr lang="en-US" altLang="zh-CN" sz="2400">
                <a:ea typeface="宋体" panose="02010600030101010101" pitchFamily="2" charset="-122"/>
              </a:rPr>
              <a:t>5.</a:t>
            </a:r>
            <a:r>
              <a:rPr lang="zh-CN" altLang="en-US" sz="2400">
                <a:ea typeface="宋体" panose="02010600030101010101" pitchFamily="2" charset="-122"/>
              </a:rPr>
              <a:t>保育员应仔细观察婴幼儿的排尿、排便情况，发现问题及时处理。</a:t>
            </a:r>
            <a:endParaRPr lang="zh-CN" altLang="en-US" sz="2400">
              <a:ea typeface="宋体" panose="02010600030101010101" pitchFamily="2" charset="-122"/>
            </a:endParaRPr>
          </a:p>
        </p:txBody>
      </p:sp>
    </p:spTree>
  </p:cSld>
  <p:clrMapOvr>
    <a:masterClrMapping/>
  </p:clrMapOvr>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p:txBody>
          <a:bodyPr/>
          <a:lstStyle/>
          <a:p>
            <a:r>
              <a:rPr lang="zh-CN" altLang="en-US">
                <a:ea typeface="宋体" panose="02010600030101010101" pitchFamily="2" charset="-122"/>
              </a:rPr>
              <a:t>思考与讨论：</a:t>
            </a:r>
            <a:endParaRPr lang="zh-CN" altLang="en-US">
              <a:ea typeface="宋体" panose="02010600030101010101" pitchFamily="2" charset="-122"/>
            </a:endParaRPr>
          </a:p>
        </p:txBody>
      </p:sp>
      <p:sp>
        <p:nvSpPr>
          <p:cNvPr id="235523" name="Rectangle 3"/>
          <p:cNvSpPr>
            <a:spLocks noGrp="1" noChangeArrowheads="1"/>
          </p:cNvSpPr>
          <p:nvPr>
            <p:ph type="body" idx="1"/>
          </p:nvPr>
        </p:nvSpPr>
        <p:spPr/>
        <p:txBody>
          <a:bodyPr/>
          <a:lstStyle/>
          <a:p>
            <a:r>
              <a:rPr lang="zh-CN" altLang="en-US">
                <a:ea typeface="宋体" panose="02010600030101010101" pitchFamily="2" charset="-122"/>
              </a:rPr>
              <a:t>如何进行口腔及五官的保健？</a:t>
            </a:r>
            <a:endParaRPr lang="zh-CN" altLang="en-US">
              <a:ea typeface="宋体" panose="02010600030101010101" pitchFamily="2" charset="-122"/>
            </a:endParaRPr>
          </a:p>
          <a:p>
            <a:r>
              <a:rPr lang="zh-CN" altLang="en-US">
                <a:ea typeface="宋体" panose="02010600030101010101" pitchFamily="2" charset="-122"/>
              </a:rPr>
              <a:t>眼睛、耳朵、鼻子、喉咙、口腔。</a:t>
            </a:r>
            <a:endParaRPr lang="zh-CN" altLang="en-US">
              <a:ea typeface="宋体" panose="02010600030101010101" pitchFamily="2" charset="-122"/>
            </a:endParaRPr>
          </a:p>
        </p:txBody>
      </p:sp>
    </p:spTree>
  </p:cSld>
  <p:clrMapOvr>
    <a:masterClrMapping/>
  </p:clrMapOvr>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p:txBody>
          <a:bodyPr/>
          <a:lstStyle/>
          <a:p>
            <a:r>
              <a:rPr lang="zh-CN" altLang="en-US">
                <a:ea typeface="宋体" panose="02010600030101010101" pitchFamily="2" charset="-122"/>
              </a:rPr>
              <a:t>第三节 </a:t>
            </a:r>
            <a:r>
              <a:rPr lang="en-US" altLang="zh-CN">
                <a:ea typeface="宋体" panose="02010600030101010101" pitchFamily="2" charset="-122"/>
              </a:rPr>
              <a:t>0-3</a:t>
            </a:r>
            <a:r>
              <a:rPr lang="zh-CN" altLang="en-US">
                <a:ea typeface="宋体" panose="02010600030101010101" pitchFamily="2" charset="-122"/>
              </a:rPr>
              <a:t>岁婴幼儿体格锻炼</a:t>
            </a:r>
            <a:endParaRPr lang="zh-CN" altLang="en-US">
              <a:ea typeface="宋体" panose="02010600030101010101" pitchFamily="2" charset="-122"/>
            </a:endParaRPr>
          </a:p>
        </p:txBody>
      </p:sp>
      <p:sp>
        <p:nvSpPr>
          <p:cNvPr id="236547" name="Rectangle 3"/>
          <p:cNvSpPr>
            <a:spLocks noGrp="1" noChangeArrowheads="1"/>
          </p:cNvSpPr>
          <p:nvPr>
            <p:ph type="body" idx="1"/>
          </p:nvPr>
        </p:nvSpPr>
        <p:spPr/>
        <p:txBody>
          <a:bodyPr/>
          <a:lstStyle/>
          <a:p>
            <a:r>
              <a:rPr lang="zh-CN" altLang="en-US">
                <a:ea typeface="宋体" panose="02010600030101010101" pitchFamily="2" charset="-122"/>
              </a:rPr>
              <a:t>一、婴幼儿抚触</a:t>
            </a:r>
            <a:endParaRPr lang="zh-CN" altLang="en-US">
              <a:ea typeface="宋体" panose="02010600030101010101" pitchFamily="2" charset="-122"/>
            </a:endParaRPr>
          </a:p>
          <a:p>
            <a:r>
              <a:rPr lang="zh-CN" altLang="en-US">
                <a:ea typeface="宋体" panose="02010600030101010101" pitchFamily="2" charset="-122"/>
              </a:rPr>
              <a:t>顺序：头部</a:t>
            </a:r>
            <a:r>
              <a:rPr lang="en-US" altLang="zh-CN">
                <a:ea typeface="宋体" panose="02010600030101010101" pitchFamily="2" charset="-122"/>
              </a:rPr>
              <a:t>-</a:t>
            </a:r>
            <a:r>
              <a:rPr lang="zh-CN" altLang="en-US">
                <a:ea typeface="宋体" panose="02010600030101010101" pitchFamily="2" charset="-122"/>
              </a:rPr>
              <a:t>胸部</a:t>
            </a:r>
            <a:r>
              <a:rPr lang="en-US" altLang="zh-CN">
                <a:ea typeface="宋体" panose="02010600030101010101" pitchFamily="2" charset="-122"/>
              </a:rPr>
              <a:t>-</a:t>
            </a:r>
            <a:r>
              <a:rPr lang="zh-CN" altLang="en-US">
                <a:ea typeface="宋体" panose="02010600030101010101" pitchFamily="2" charset="-122"/>
              </a:rPr>
              <a:t>腹部</a:t>
            </a:r>
            <a:r>
              <a:rPr lang="en-US" altLang="zh-CN">
                <a:ea typeface="宋体" panose="02010600030101010101" pitchFamily="2" charset="-122"/>
              </a:rPr>
              <a:t>-</a:t>
            </a:r>
            <a:r>
              <a:rPr lang="zh-CN" altLang="en-US">
                <a:ea typeface="宋体" panose="02010600030101010101" pitchFamily="2" charset="-122"/>
              </a:rPr>
              <a:t>上肢</a:t>
            </a:r>
            <a:r>
              <a:rPr lang="en-US" altLang="zh-CN">
                <a:ea typeface="宋体" panose="02010600030101010101" pitchFamily="2" charset="-122"/>
              </a:rPr>
              <a:t>-</a:t>
            </a:r>
            <a:r>
              <a:rPr lang="zh-CN" altLang="en-US">
                <a:ea typeface="宋体" panose="02010600030101010101" pitchFamily="2" charset="-122"/>
              </a:rPr>
              <a:t>下肢</a:t>
            </a:r>
            <a:r>
              <a:rPr lang="en-US" altLang="zh-CN">
                <a:ea typeface="宋体" panose="02010600030101010101" pitchFamily="2" charset="-122"/>
              </a:rPr>
              <a:t>-</a:t>
            </a:r>
            <a:r>
              <a:rPr lang="zh-CN" altLang="en-US">
                <a:ea typeface="宋体" panose="02010600030101010101" pitchFamily="2" charset="-122"/>
              </a:rPr>
              <a:t>背部</a:t>
            </a:r>
            <a:r>
              <a:rPr lang="en-US" altLang="zh-CN">
                <a:ea typeface="宋体" panose="02010600030101010101" pitchFamily="2" charset="-122"/>
              </a:rPr>
              <a:t>-</a:t>
            </a:r>
            <a:r>
              <a:rPr lang="zh-CN" altLang="en-US">
                <a:ea typeface="宋体" panose="02010600030101010101" pitchFamily="2" charset="-122"/>
              </a:rPr>
              <a:t>臀部</a:t>
            </a:r>
            <a:endParaRPr lang="zh-CN" altLang="en-US">
              <a:ea typeface="宋体" panose="02010600030101010101" pitchFamily="2" charset="-122"/>
            </a:endParaRPr>
          </a:p>
          <a:p>
            <a:endParaRPr lang="zh-CN" altLang="en-US">
              <a:ea typeface="宋体" panose="02010600030101010101" pitchFamily="2" charset="-122"/>
            </a:endParaRPr>
          </a:p>
          <a:p>
            <a:endParaRPr lang="zh-CN" altLang="en-US">
              <a:ea typeface="宋体" panose="02010600030101010101" pitchFamily="2" charset="-122"/>
            </a:endParaRPr>
          </a:p>
          <a:p>
            <a:r>
              <a:rPr lang="zh-CN" altLang="en-US">
                <a:ea typeface="宋体" panose="02010600030101010101" pitchFamily="2" charset="-122"/>
              </a:rPr>
              <a:t>思考与讨论：抚触具有什么价值？如何进行抚触？</a:t>
            </a:r>
            <a:endParaRPr lang="zh-CN" altLang="en-US">
              <a:ea typeface="宋体" panose="02010600030101010101" pitchFamily="2" charset="-122"/>
            </a:endParaRPr>
          </a:p>
        </p:txBody>
      </p:sp>
    </p:spTree>
  </p:cSld>
  <p:clrMapOvr>
    <a:masterClrMapping/>
  </p:clrMapOvr>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p:txBody>
          <a:bodyPr/>
          <a:lstStyle/>
          <a:p>
            <a:r>
              <a:rPr lang="zh-CN" altLang="en-US">
                <a:ea typeface="宋体" panose="02010600030101010101" pitchFamily="2" charset="-122"/>
              </a:rPr>
              <a:t>二 婴儿“三浴”锻炼</a:t>
            </a:r>
            <a:endParaRPr lang="zh-CN" altLang="en-US">
              <a:ea typeface="宋体" panose="02010600030101010101" pitchFamily="2" charset="-122"/>
            </a:endParaRPr>
          </a:p>
        </p:txBody>
      </p:sp>
      <p:sp>
        <p:nvSpPr>
          <p:cNvPr id="237571" name="Rectangle 3"/>
          <p:cNvSpPr>
            <a:spLocks noGrp="1" noChangeArrowheads="1"/>
          </p:cNvSpPr>
          <p:nvPr>
            <p:ph type="body" idx="1"/>
          </p:nvPr>
        </p:nvSpPr>
        <p:spPr>
          <a:xfrm>
            <a:off x="1187450" y="1844675"/>
            <a:ext cx="7956550" cy="4824413"/>
          </a:xfrm>
        </p:spPr>
        <p:txBody>
          <a:bodyPr/>
          <a:lstStyle/>
          <a:p>
            <a:pPr>
              <a:lnSpc>
                <a:spcPct val="80000"/>
              </a:lnSpc>
            </a:pPr>
            <a:r>
              <a:rPr lang="en-US" altLang="zh-CN" sz="2400">
                <a:ea typeface="宋体" panose="02010600030101010101" pitchFamily="2" charset="-122"/>
              </a:rPr>
              <a:t>1.</a:t>
            </a:r>
            <a:r>
              <a:rPr lang="zh-CN" altLang="en-US" sz="2400">
                <a:ea typeface="宋体" panose="02010600030101010101" pitchFamily="2" charset="-122"/>
              </a:rPr>
              <a:t>水浴的作用</a:t>
            </a:r>
            <a:endParaRPr lang="zh-CN" altLang="en-US" sz="2400">
              <a:ea typeface="宋体" panose="02010600030101010101" pitchFamily="2" charset="-122"/>
            </a:endParaRPr>
          </a:p>
          <a:p>
            <a:pPr>
              <a:lnSpc>
                <a:spcPct val="80000"/>
              </a:lnSpc>
            </a:pPr>
            <a:r>
              <a:rPr lang="zh-CN" altLang="en-US" sz="2400">
                <a:ea typeface="宋体" panose="02010600030101010101" pitchFamily="2" charset="-122"/>
              </a:rPr>
              <a:t>水温和水压的机械作用刺激皮肤，能提高神经系统兴奋性；</a:t>
            </a:r>
            <a:endParaRPr lang="zh-CN" altLang="en-US" sz="2400">
              <a:ea typeface="宋体" panose="02010600030101010101" pitchFamily="2" charset="-122"/>
            </a:endParaRPr>
          </a:p>
          <a:p>
            <a:pPr>
              <a:lnSpc>
                <a:spcPct val="80000"/>
              </a:lnSpc>
            </a:pPr>
            <a:r>
              <a:rPr lang="zh-CN" altLang="en-US" sz="2400">
                <a:ea typeface="宋体" panose="02010600030101010101" pitchFamily="2" charset="-122"/>
              </a:rPr>
              <a:t>锻炼体温调节能力，改善对冷热变化的耐受能力；</a:t>
            </a:r>
            <a:endParaRPr lang="zh-CN" altLang="en-US" sz="2400">
              <a:ea typeface="宋体" panose="02010600030101010101" pitchFamily="2" charset="-122"/>
            </a:endParaRPr>
          </a:p>
          <a:p>
            <a:pPr>
              <a:lnSpc>
                <a:spcPct val="80000"/>
              </a:lnSpc>
            </a:pPr>
            <a:r>
              <a:rPr lang="zh-CN" altLang="en-US" sz="2400">
                <a:ea typeface="宋体" panose="02010600030101010101" pitchFamily="2" charset="-122"/>
              </a:rPr>
              <a:t>促进血液循环。</a:t>
            </a:r>
            <a:endParaRPr lang="zh-CN" altLang="en-US" sz="2400">
              <a:ea typeface="宋体" panose="02010600030101010101" pitchFamily="2" charset="-122"/>
            </a:endParaRPr>
          </a:p>
          <a:p>
            <a:pPr>
              <a:lnSpc>
                <a:spcPct val="80000"/>
              </a:lnSpc>
            </a:pPr>
            <a:r>
              <a:rPr lang="en-US" altLang="zh-CN" sz="2400">
                <a:ea typeface="宋体" panose="02010600030101010101" pitchFamily="2" charset="-122"/>
              </a:rPr>
              <a:t>2.</a:t>
            </a:r>
            <a:r>
              <a:rPr lang="zh-CN" altLang="en-US" sz="2400">
                <a:ea typeface="宋体" panose="02010600030101010101" pitchFamily="2" charset="-122"/>
              </a:rPr>
              <a:t>水浴的注意事项</a:t>
            </a:r>
            <a:endParaRPr lang="zh-CN" altLang="en-US" sz="2400">
              <a:ea typeface="宋体" panose="02010600030101010101" pitchFamily="2" charset="-122"/>
            </a:endParaRPr>
          </a:p>
          <a:p>
            <a:pPr>
              <a:lnSpc>
                <a:spcPct val="80000"/>
              </a:lnSpc>
            </a:pPr>
            <a:r>
              <a:rPr lang="zh-CN" altLang="en-US" sz="2400">
                <a:ea typeface="宋体" panose="02010600030101010101" pitchFamily="2" charset="-122"/>
              </a:rPr>
              <a:t>根据婴幼儿的适应情况，逐渐将洗澡水温度减低</a:t>
            </a:r>
            <a:r>
              <a:rPr lang="en-US" altLang="zh-CN" sz="2400">
                <a:ea typeface="宋体" panose="02010600030101010101" pitchFamily="2" charset="-122"/>
              </a:rPr>
              <a:t>1-1.5</a:t>
            </a:r>
            <a:r>
              <a:rPr lang="zh-CN" altLang="en-US" sz="2400">
                <a:ea typeface="宋体" panose="02010600030101010101" pitchFamily="2" charset="-122"/>
              </a:rPr>
              <a:t>摄氏度。</a:t>
            </a:r>
            <a:endParaRPr lang="zh-CN" altLang="en-US" sz="2400">
              <a:ea typeface="宋体" panose="02010600030101010101" pitchFamily="2" charset="-122"/>
            </a:endParaRPr>
          </a:p>
          <a:p>
            <a:pPr>
              <a:lnSpc>
                <a:spcPct val="80000"/>
              </a:lnSpc>
            </a:pPr>
            <a:r>
              <a:rPr lang="zh-CN" altLang="en-US" sz="2400">
                <a:ea typeface="宋体" panose="02010600030101010101" pitchFamily="2" charset="-122"/>
              </a:rPr>
              <a:t>洗澡时可用小水杯等容器往婴儿身上冲洒，增加乐趣也刺激皮肤；</a:t>
            </a:r>
            <a:endParaRPr lang="zh-CN" altLang="en-US" sz="2400">
              <a:ea typeface="宋体" panose="02010600030101010101" pitchFamily="2" charset="-122"/>
            </a:endParaRPr>
          </a:p>
          <a:p>
            <a:pPr>
              <a:lnSpc>
                <a:spcPct val="80000"/>
              </a:lnSpc>
            </a:pPr>
            <a:r>
              <a:rPr lang="zh-CN" altLang="en-US" sz="2400">
                <a:ea typeface="宋体" panose="02010600030101010101" pitchFamily="2" charset="-122"/>
              </a:rPr>
              <a:t>夏季开始可以试着用自来水</a:t>
            </a:r>
            <a:r>
              <a:rPr lang="en-US" altLang="zh-CN" sz="2400">
                <a:ea typeface="宋体" panose="02010600030101010101" pitchFamily="2" charset="-122"/>
              </a:rPr>
              <a:t>20-25</a:t>
            </a:r>
            <a:r>
              <a:rPr lang="zh-CN" altLang="en-US" sz="2400">
                <a:ea typeface="宋体" panose="02010600030101010101" pitchFamily="2" charset="-122"/>
              </a:rPr>
              <a:t>摄氏度洗脸、洗脚，每次数秒到数分钟；</a:t>
            </a:r>
            <a:endParaRPr lang="zh-CN" altLang="en-US" sz="2400">
              <a:ea typeface="宋体" panose="02010600030101010101" pitchFamily="2" charset="-122"/>
            </a:endParaRPr>
          </a:p>
          <a:p>
            <a:pPr>
              <a:lnSpc>
                <a:spcPct val="80000"/>
              </a:lnSpc>
            </a:pPr>
            <a:r>
              <a:rPr lang="zh-CN" altLang="en-US" sz="2400">
                <a:ea typeface="宋体" panose="02010600030101010101" pitchFamily="2" charset="-122"/>
              </a:rPr>
              <a:t>生病时候按照医生的要求暂停或适当减少次数。</a:t>
            </a:r>
            <a:endParaRPr lang="zh-CN" altLang="en-US" sz="2400">
              <a:ea typeface="宋体" panose="02010600030101010101" pitchFamily="2" charset="-122"/>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fontScale="85000" lnSpcReduction="20000"/>
          </a:bodyPr>
          <a:lstStyle/>
          <a:p>
            <a:br>
              <a:rPr lang="zh-CN" altLang="en-US" dirty="0" smtClean="0"/>
            </a:br>
            <a:r>
              <a:rPr lang="zh-CN" altLang="en-US" dirty="0" smtClean="0"/>
              <a:t>育儿园是指为</a:t>
            </a:r>
            <a:r>
              <a:rPr lang="en-US" altLang="zh-CN" dirty="0" smtClean="0"/>
              <a:t>0-3</a:t>
            </a:r>
            <a:r>
              <a:rPr lang="zh-CN" altLang="en-US" dirty="0" smtClean="0"/>
              <a:t>岁婴幼儿提供全日</a:t>
            </a:r>
            <a:r>
              <a:rPr lang="en-US" altLang="zh-CN" dirty="0" smtClean="0"/>
              <a:t>/</a:t>
            </a:r>
            <a:r>
              <a:rPr lang="zh-CN" altLang="en-US" dirty="0" smtClean="0"/>
              <a:t>半日制保育服务的机构，符合条件的可开展计时制婴幼儿保育服务。 </a:t>
            </a:r>
            <a:br>
              <a:rPr lang="zh-CN" altLang="en-US" dirty="0" smtClean="0"/>
            </a:br>
            <a:r>
              <a:rPr lang="zh-CN" altLang="en-US" dirty="0" smtClean="0"/>
              <a:t>一、基本设施 </a:t>
            </a:r>
            <a:br>
              <a:rPr lang="zh-CN" altLang="en-US" dirty="0" smtClean="0"/>
            </a:br>
            <a:r>
              <a:rPr lang="en-US" altLang="zh-CN" dirty="0" smtClean="0"/>
              <a:t>1</a:t>
            </a:r>
            <a:r>
              <a:rPr lang="zh-CN" altLang="en-US" dirty="0" smtClean="0"/>
              <a:t>．机构应设置在安全、无污染、相对独立的区域内，楼层在</a:t>
            </a:r>
            <a:r>
              <a:rPr lang="en-US" altLang="zh-CN" dirty="0" smtClean="0"/>
              <a:t>3</a:t>
            </a:r>
            <a:r>
              <a:rPr lang="zh-CN" altLang="en-US" dirty="0" smtClean="0"/>
              <a:t>层以下（不得设置在地下建筑内）。 </a:t>
            </a:r>
            <a:br>
              <a:rPr lang="zh-CN" altLang="en-US" dirty="0" smtClean="0"/>
            </a:br>
            <a:r>
              <a:rPr lang="en-US" altLang="zh-CN" dirty="0" smtClean="0"/>
              <a:t>2</a:t>
            </a:r>
            <a:r>
              <a:rPr lang="zh-CN" altLang="en-US" dirty="0" smtClean="0"/>
              <a:t>．机构所在建筑须达到国家有关建设标准，室内装修应符合国家有关规定的要求。 </a:t>
            </a:r>
            <a:br>
              <a:rPr lang="zh-CN" altLang="en-US" dirty="0" smtClean="0"/>
            </a:br>
            <a:r>
              <a:rPr lang="en-US" altLang="zh-CN" dirty="0" smtClean="0"/>
              <a:t>3</a:t>
            </a:r>
            <a:r>
              <a:rPr lang="zh-CN" altLang="en-US" dirty="0" smtClean="0"/>
              <a:t>．有婴幼儿活动室、午睡室、盥洗室、多功能室以及卫生保健室，提供餐饮的需有符合要求的厨房。 </a:t>
            </a:r>
            <a:br>
              <a:rPr lang="zh-CN" altLang="en-US" dirty="0" smtClean="0"/>
            </a:br>
            <a:r>
              <a:rPr lang="en-US" altLang="zh-CN" dirty="0" smtClean="0"/>
              <a:t>4</a:t>
            </a:r>
            <a:r>
              <a:rPr lang="zh-CN" altLang="en-US" dirty="0" smtClean="0"/>
              <a:t>．婴幼儿活动室应采光良好，空气流通，地面应经过软化处理，平整、防滑、无尖锐突出物，墙面要有安全防护，人均室内活动面积原则上不低于</a:t>
            </a:r>
            <a:r>
              <a:rPr lang="en-US" altLang="zh-CN" dirty="0" smtClean="0"/>
              <a:t>3m2/</a:t>
            </a:r>
            <a:r>
              <a:rPr lang="zh-CN" altLang="en-US" dirty="0" smtClean="0"/>
              <a:t>人。 </a:t>
            </a:r>
            <a:br>
              <a:rPr lang="zh-CN" altLang="en-US" dirty="0" smtClean="0"/>
            </a:br>
            <a:br>
              <a:rPr lang="zh-CN" altLang="en-US" dirty="0" smtClean="0"/>
            </a:br>
            <a:endParaRPr lang="zh-CN" altLang="en-US" dirty="0" smtClean="0"/>
          </a:p>
          <a:p>
            <a:endParaRPr lang="zh-CN" altLang="en-US" dirty="0"/>
          </a:p>
        </p:txBody>
      </p:sp>
      <p:sp>
        <p:nvSpPr>
          <p:cNvPr id="3" name="标题 2"/>
          <p:cNvSpPr>
            <a:spLocks noGrp="1"/>
          </p:cNvSpPr>
          <p:nvPr>
            <p:ph type="title"/>
          </p:nvPr>
        </p:nvSpPr>
        <p:spPr>
          <a:xfrm>
            <a:off x="395536" y="620688"/>
            <a:ext cx="8291264" cy="796950"/>
          </a:xfrm>
        </p:spPr>
        <p:txBody>
          <a:bodyPr>
            <a:noAutofit/>
          </a:bodyPr>
          <a:lstStyle/>
          <a:p>
            <a:r>
              <a:rPr lang="zh-CN" altLang="en-US" sz="3300" dirty="0" smtClean="0"/>
              <a:t>南京市育儿园设置基本标准（试行）</a:t>
            </a:r>
            <a:br>
              <a:rPr lang="zh-CN" altLang="en-US" sz="3300" dirty="0" smtClean="0"/>
            </a:br>
            <a:endParaRPr lang="zh-CN" altLang="en-US" sz="3300" dirty="0"/>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p:txBody>
          <a:bodyPr/>
          <a:lstStyle/>
          <a:p>
            <a:r>
              <a:rPr lang="zh-CN" altLang="en-US">
                <a:ea typeface="宋体" panose="02010600030101010101" pitchFamily="2" charset="-122"/>
              </a:rPr>
              <a:t>二、婴儿“三浴”锻炼</a:t>
            </a:r>
            <a:endParaRPr lang="zh-CN" altLang="en-US">
              <a:ea typeface="宋体" panose="02010600030101010101" pitchFamily="2" charset="-122"/>
            </a:endParaRPr>
          </a:p>
        </p:txBody>
      </p:sp>
      <p:sp>
        <p:nvSpPr>
          <p:cNvPr id="238595" name="Rectangle 3"/>
          <p:cNvSpPr>
            <a:spLocks noGrp="1" noChangeArrowheads="1"/>
          </p:cNvSpPr>
          <p:nvPr>
            <p:ph type="body" idx="1"/>
          </p:nvPr>
        </p:nvSpPr>
        <p:spPr/>
        <p:txBody>
          <a:bodyPr/>
          <a:lstStyle/>
          <a:p>
            <a:r>
              <a:rPr lang="zh-CN" altLang="en-US">
                <a:ea typeface="宋体" panose="02010600030101010101" pitchFamily="2" charset="-122"/>
              </a:rPr>
              <a:t>思考：什么是三浴？</a:t>
            </a:r>
            <a:endParaRPr lang="zh-CN" altLang="en-US">
              <a:ea typeface="宋体" panose="02010600030101010101" pitchFamily="2" charset="-122"/>
            </a:endParaRPr>
          </a:p>
          <a:p>
            <a:r>
              <a:rPr lang="zh-CN" altLang="en-US">
                <a:ea typeface="宋体" panose="02010600030101010101" pitchFamily="2" charset="-122"/>
              </a:rPr>
              <a:t>为什么要进行三浴？</a:t>
            </a:r>
            <a:endParaRPr lang="zh-CN" altLang="en-US">
              <a:ea typeface="宋体" panose="02010600030101010101" pitchFamily="2" charset="-122"/>
            </a:endParaRPr>
          </a:p>
          <a:p>
            <a:r>
              <a:rPr lang="zh-CN" altLang="en-US">
                <a:ea typeface="宋体" panose="02010600030101010101" pitchFamily="2" charset="-122"/>
              </a:rPr>
              <a:t>你认为如何进行三浴？</a:t>
            </a:r>
            <a:endParaRPr lang="zh-CN" altLang="en-US">
              <a:ea typeface="宋体" panose="02010600030101010101" pitchFamily="2" charset="-122"/>
            </a:endParaRPr>
          </a:p>
        </p:txBody>
      </p:sp>
    </p:spTree>
  </p:cSld>
  <p:clrMapOvr>
    <a:masterClrMapping/>
  </p:clrMapOvr>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zh-CN" altLang="en-US">
                <a:ea typeface="宋体" panose="02010600030101010101" pitchFamily="2" charset="-122"/>
              </a:rPr>
              <a:t>日光浴</a:t>
            </a:r>
            <a:endParaRPr lang="zh-CN" altLang="en-US">
              <a:ea typeface="宋体" panose="02010600030101010101" pitchFamily="2" charset="-122"/>
            </a:endParaRPr>
          </a:p>
        </p:txBody>
      </p:sp>
      <p:sp>
        <p:nvSpPr>
          <p:cNvPr id="243715" name="Rectangle 3"/>
          <p:cNvSpPr>
            <a:spLocks noGrp="1" noChangeArrowheads="1"/>
          </p:cNvSpPr>
          <p:nvPr>
            <p:ph type="body" idx="1"/>
          </p:nvPr>
        </p:nvSpPr>
        <p:spPr/>
        <p:txBody>
          <a:bodyPr/>
          <a:lstStyle/>
          <a:p>
            <a:r>
              <a:rPr lang="en-US" altLang="zh-CN" sz="2400">
                <a:ea typeface="宋体" panose="02010600030101010101" pitchFamily="2" charset="-122"/>
              </a:rPr>
              <a:t>1.</a:t>
            </a:r>
            <a:r>
              <a:rPr lang="zh-CN" altLang="en-US" sz="2400">
                <a:ea typeface="宋体" panose="02010600030101010101" pitchFamily="2" charset="-122"/>
              </a:rPr>
              <a:t>日光浴的好处</a:t>
            </a:r>
            <a:endParaRPr lang="zh-CN" altLang="en-US" sz="2400">
              <a:ea typeface="宋体" panose="02010600030101010101" pitchFamily="2" charset="-122"/>
            </a:endParaRPr>
          </a:p>
          <a:p>
            <a:r>
              <a:rPr lang="zh-CN" altLang="en-US" sz="2400">
                <a:ea typeface="宋体" panose="02010600030101010101" pitchFamily="2" charset="-122"/>
              </a:rPr>
              <a:t>阳光中的红外线：可以扩张血管，加速血液循环、增强新陈代谢；</a:t>
            </a:r>
            <a:endParaRPr lang="zh-CN" altLang="en-US" sz="2400">
              <a:ea typeface="宋体" panose="02010600030101010101" pitchFamily="2" charset="-122"/>
            </a:endParaRPr>
          </a:p>
          <a:p>
            <a:r>
              <a:rPr lang="zh-CN" altLang="en-US" sz="2400">
                <a:ea typeface="宋体" panose="02010600030101010101" pitchFamily="2" charset="-122"/>
              </a:rPr>
              <a:t>阳光中的紫外线：可以杀菌，预防婴幼儿佝偻病。</a:t>
            </a:r>
            <a:endParaRPr lang="zh-CN" altLang="en-US" sz="2400">
              <a:ea typeface="宋体" panose="02010600030101010101" pitchFamily="2" charset="-122"/>
            </a:endParaRPr>
          </a:p>
          <a:p>
            <a:r>
              <a:rPr lang="en-US" altLang="zh-CN" sz="2400">
                <a:ea typeface="宋体" panose="02010600030101010101" pitchFamily="2" charset="-122"/>
              </a:rPr>
              <a:t>2.</a:t>
            </a:r>
            <a:r>
              <a:rPr lang="zh-CN" altLang="en-US" sz="2400">
                <a:ea typeface="宋体" panose="02010600030101010101" pitchFamily="2" charset="-122"/>
              </a:rPr>
              <a:t>日光浴的方法</a:t>
            </a:r>
            <a:endParaRPr lang="zh-CN" altLang="en-US" sz="2400">
              <a:ea typeface="宋体" panose="02010600030101010101" pitchFamily="2" charset="-122"/>
            </a:endParaRPr>
          </a:p>
          <a:p>
            <a:r>
              <a:rPr lang="zh-CN" altLang="en-US" sz="2400">
                <a:ea typeface="宋体" panose="02010600030101010101" pitchFamily="2" charset="-122"/>
              </a:rPr>
              <a:t>夏季、秋季：上午</a:t>
            </a:r>
            <a:r>
              <a:rPr lang="en-US" altLang="zh-CN" sz="2400">
                <a:ea typeface="宋体" panose="02010600030101010101" pitchFamily="2" charset="-122"/>
              </a:rPr>
              <a:t>9:00</a:t>
            </a:r>
            <a:r>
              <a:rPr lang="zh-CN" altLang="en-US" sz="2400">
                <a:ea typeface="宋体" panose="02010600030101010101" pitchFamily="2" charset="-122"/>
              </a:rPr>
              <a:t>以前，下午</a:t>
            </a:r>
            <a:r>
              <a:rPr lang="en-US" altLang="zh-CN" sz="2400">
                <a:ea typeface="宋体" panose="02010600030101010101" pitchFamily="2" charset="-122"/>
              </a:rPr>
              <a:t>4:00</a:t>
            </a:r>
            <a:r>
              <a:rPr lang="zh-CN" altLang="en-US" sz="2400">
                <a:ea typeface="宋体" panose="02010600030101010101" pitchFamily="2" charset="-122"/>
              </a:rPr>
              <a:t>以后；</a:t>
            </a:r>
            <a:endParaRPr lang="zh-CN" altLang="en-US" sz="2400">
              <a:ea typeface="宋体" panose="02010600030101010101" pitchFamily="2" charset="-122"/>
            </a:endParaRPr>
          </a:p>
          <a:p>
            <a:r>
              <a:rPr lang="zh-CN" altLang="en-US" sz="2400">
                <a:ea typeface="宋体" panose="02010600030101010101" pitchFamily="2" charset="-122"/>
              </a:rPr>
              <a:t>冬季、春季：上午</a:t>
            </a:r>
            <a:r>
              <a:rPr lang="en-US" altLang="zh-CN" sz="2400">
                <a:ea typeface="宋体" panose="02010600030101010101" pitchFamily="2" charset="-122"/>
              </a:rPr>
              <a:t>10:00</a:t>
            </a:r>
            <a:r>
              <a:rPr lang="zh-CN" altLang="en-US" sz="2400">
                <a:ea typeface="宋体" panose="02010600030101010101" pitchFamily="2" charset="-122"/>
              </a:rPr>
              <a:t>以后，下午</a:t>
            </a:r>
            <a:r>
              <a:rPr lang="en-US" altLang="zh-CN" sz="2400">
                <a:ea typeface="宋体" panose="02010600030101010101" pitchFamily="2" charset="-122"/>
              </a:rPr>
              <a:t>3:00</a:t>
            </a:r>
            <a:r>
              <a:rPr lang="zh-CN" altLang="en-US" sz="2400">
                <a:ea typeface="宋体" panose="02010600030101010101" pitchFamily="2" charset="-122"/>
              </a:rPr>
              <a:t>以前。开始</a:t>
            </a:r>
            <a:r>
              <a:rPr lang="en-US" altLang="zh-CN" sz="2400">
                <a:ea typeface="宋体" panose="02010600030101010101" pitchFamily="2" charset="-122"/>
              </a:rPr>
              <a:t>10</a:t>
            </a:r>
            <a:r>
              <a:rPr lang="zh-CN" altLang="en-US" sz="2400">
                <a:ea typeface="宋体" panose="02010600030101010101" pitchFamily="2" charset="-122"/>
              </a:rPr>
              <a:t>到</a:t>
            </a:r>
            <a:r>
              <a:rPr lang="en-US" altLang="zh-CN" sz="2400">
                <a:ea typeface="宋体" panose="02010600030101010101" pitchFamily="2" charset="-122"/>
              </a:rPr>
              <a:t>20</a:t>
            </a:r>
            <a:r>
              <a:rPr lang="zh-CN" altLang="en-US" sz="2400">
                <a:ea typeface="宋体" panose="02010600030101010101" pitchFamily="2" charset="-122"/>
              </a:rPr>
              <a:t>分钟，逐渐增加时间，一天</a:t>
            </a:r>
            <a:r>
              <a:rPr lang="en-US" altLang="zh-CN" sz="2400">
                <a:ea typeface="宋体" panose="02010600030101010101" pitchFamily="2" charset="-122"/>
              </a:rPr>
              <a:t>2</a:t>
            </a:r>
            <a:r>
              <a:rPr lang="zh-CN" altLang="en-US" sz="2400">
                <a:ea typeface="宋体" panose="02010600030101010101" pitchFamily="2" charset="-122"/>
              </a:rPr>
              <a:t>小时为宜。</a:t>
            </a:r>
            <a:endParaRPr lang="zh-CN" altLang="en-US" sz="2400">
              <a:ea typeface="宋体" panose="02010600030101010101" pitchFamily="2" charset="-122"/>
            </a:endParaRPr>
          </a:p>
          <a:p>
            <a:endParaRPr lang="zh-CN" altLang="en-US" sz="2400">
              <a:ea typeface="宋体" panose="02010600030101010101" pitchFamily="2" charset="-122"/>
            </a:endParaRPr>
          </a:p>
        </p:txBody>
      </p:sp>
    </p:spTree>
  </p:cSld>
  <p:clrMapOvr>
    <a:masterClrMapping/>
  </p:clrMapOvr>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p:txBody>
          <a:bodyPr/>
          <a:lstStyle/>
          <a:p>
            <a:r>
              <a:rPr lang="en-US" altLang="zh-CN">
                <a:ea typeface="宋体" panose="02010600030101010101" pitchFamily="2" charset="-122"/>
              </a:rPr>
              <a:t>2.</a:t>
            </a:r>
            <a:r>
              <a:rPr lang="zh-CN" altLang="en-US">
                <a:ea typeface="宋体" panose="02010600030101010101" pitchFamily="2" charset="-122"/>
              </a:rPr>
              <a:t>日光浴</a:t>
            </a:r>
            <a:endParaRPr lang="zh-CN" altLang="en-US">
              <a:ea typeface="宋体" panose="02010600030101010101" pitchFamily="2" charset="-122"/>
            </a:endParaRPr>
          </a:p>
        </p:txBody>
      </p:sp>
      <p:sp>
        <p:nvSpPr>
          <p:cNvPr id="239619" name="Rectangle 3"/>
          <p:cNvSpPr>
            <a:spLocks noGrp="1" noChangeArrowheads="1"/>
          </p:cNvSpPr>
          <p:nvPr>
            <p:ph type="body" idx="1"/>
          </p:nvPr>
        </p:nvSpPr>
        <p:spPr/>
        <p:txBody>
          <a:bodyPr/>
          <a:lstStyle/>
          <a:p>
            <a:pPr>
              <a:lnSpc>
                <a:spcPct val="90000"/>
              </a:lnSpc>
            </a:pPr>
            <a:r>
              <a:rPr lang="en-US" altLang="zh-CN">
                <a:ea typeface="宋体" panose="02010600030101010101" pitchFamily="2" charset="-122"/>
              </a:rPr>
              <a:t>3.</a:t>
            </a:r>
            <a:r>
              <a:rPr lang="zh-CN" altLang="en-US">
                <a:ea typeface="宋体" panose="02010600030101010101" pitchFamily="2" charset="-122"/>
              </a:rPr>
              <a:t>日光浴的注意事项：</a:t>
            </a:r>
            <a:endParaRPr lang="zh-CN" altLang="en-US">
              <a:ea typeface="宋体" panose="02010600030101010101" pitchFamily="2" charset="-122"/>
            </a:endParaRPr>
          </a:p>
          <a:p>
            <a:pPr>
              <a:lnSpc>
                <a:spcPct val="90000"/>
              </a:lnSpc>
            </a:pPr>
            <a:r>
              <a:rPr lang="zh-CN" altLang="en-US">
                <a:ea typeface="宋体" panose="02010600030101010101" pitchFamily="2" charset="-122"/>
              </a:rPr>
              <a:t>夏秋季不应直射阳光；</a:t>
            </a:r>
            <a:endParaRPr lang="zh-CN" altLang="en-US">
              <a:ea typeface="宋体" panose="02010600030101010101" pitchFamily="2" charset="-122"/>
            </a:endParaRPr>
          </a:p>
          <a:p>
            <a:pPr>
              <a:lnSpc>
                <a:spcPct val="90000"/>
              </a:lnSpc>
            </a:pPr>
            <a:r>
              <a:rPr lang="zh-CN" altLang="en-US">
                <a:ea typeface="宋体" panose="02010600030101010101" pitchFamily="2" charset="-122"/>
              </a:rPr>
              <a:t>冬春季应在向阳背风处，尽量多暴露皮肤。</a:t>
            </a:r>
            <a:endParaRPr lang="zh-CN" altLang="en-US">
              <a:ea typeface="宋体" panose="02010600030101010101" pitchFamily="2" charset="-122"/>
            </a:endParaRPr>
          </a:p>
          <a:p>
            <a:pPr>
              <a:lnSpc>
                <a:spcPct val="90000"/>
              </a:lnSpc>
            </a:pPr>
            <a:r>
              <a:rPr lang="zh-CN" altLang="en-US">
                <a:ea typeface="宋体" panose="02010600030101010101" pitchFamily="2" charset="-122"/>
              </a:rPr>
              <a:t>不要隔着玻璃或穿厚衣服晒太阳；</a:t>
            </a:r>
            <a:endParaRPr lang="zh-CN" altLang="en-US">
              <a:ea typeface="宋体" panose="02010600030101010101" pitchFamily="2" charset="-122"/>
            </a:endParaRPr>
          </a:p>
          <a:p>
            <a:pPr>
              <a:lnSpc>
                <a:spcPct val="90000"/>
              </a:lnSpc>
            </a:pPr>
            <a:r>
              <a:rPr lang="zh-CN" altLang="en-US">
                <a:ea typeface="宋体" panose="02010600030101010101" pitchFamily="2" charset="-122"/>
              </a:rPr>
              <a:t>日光浴后给婴幼儿喂一些白开水；</a:t>
            </a:r>
            <a:endParaRPr lang="zh-CN" altLang="en-US">
              <a:ea typeface="宋体" panose="02010600030101010101" pitchFamily="2" charset="-122"/>
            </a:endParaRPr>
          </a:p>
          <a:p>
            <a:pPr>
              <a:lnSpc>
                <a:spcPct val="90000"/>
              </a:lnSpc>
            </a:pPr>
            <a:r>
              <a:rPr lang="zh-CN" altLang="en-US">
                <a:ea typeface="宋体" panose="02010600030101010101" pitchFamily="2" charset="-122"/>
              </a:rPr>
              <a:t>用遮阳帽防止阳光直射婴幼儿的双眼；</a:t>
            </a:r>
            <a:endParaRPr lang="zh-CN" altLang="en-US">
              <a:ea typeface="宋体" panose="02010600030101010101" pitchFamily="2" charset="-122"/>
            </a:endParaRPr>
          </a:p>
          <a:p>
            <a:pPr>
              <a:lnSpc>
                <a:spcPct val="90000"/>
              </a:lnSpc>
            </a:pPr>
            <a:r>
              <a:rPr lang="zh-CN" altLang="en-US">
                <a:ea typeface="宋体" panose="02010600030101010101" pitchFamily="2" charset="-122"/>
              </a:rPr>
              <a:t>生病时或者刮风、下雾等恶劣天气时候暂停日光浴。</a:t>
            </a:r>
            <a:endParaRPr lang="zh-CN" altLang="en-US">
              <a:ea typeface="宋体" panose="02010600030101010101" pitchFamily="2" charset="-122"/>
            </a:endParaRPr>
          </a:p>
        </p:txBody>
      </p:sp>
    </p:spTree>
  </p:cSld>
  <p:clrMapOvr>
    <a:masterClrMapping/>
  </p:clrMapOvr>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p:txBody>
          <a:bodyPr/>
          <a:lstStyle/>
          <a:p>
            <a:r>
              <a:rPr lang="zh-CN" altLang="en-US">
                <a:ea typeface="宋体" panose="02010600030101010101" pitchFamily="2" charset="-122"/>
              </a:rPr>
              <a:t>空气浴</a:t>
            </a:r>
            <a:endParaRPr lang="zh-CN" altLang="en-US">
              <a:ea typeface="宋体" panose="02010600030101010101" pitchFamily="2" charset="-122"/>
            </a:endParaRPr>
          </a:p>
        </p:txBody>
      </p:sp>
      <p:sp>
        <p:nvSpPr>
          <p:cNvPr id="240643" name="Rectangle 3"/>
          <p:cNvSpPr>
            <a:spLocks noGrp="1" noChangeArrowheads="1"/>
          </p:cNvSpPr>
          <p:nvPr>
            <p:ph type="body" idx="1"/>
          </p:nvPr>
        </p:nvSpPr>
        <p:spPr>
          <a:xfrm>
            <a:off x="838200" y="1773238"/>
            <a:ext cx="7848600" cy="4551362"/>
          </a:xfrm>
        </p:spPr>
        <p:txBody>
          <a:bodyPr/>
          <a:lstStyle/>
          <a:p>
            <a:pPr>
              <a:lnSpc>
                <a:spcPct val="80000"/>
              </a:lnSpc>
            </a:pPr>
            <a:r>
              <a:rPr lang="en-US" altLang="zh-CN" sz="2000">
                <a:ea typeface="宋体" panose="02010600030101010101" pitchFamily="2" charset="-122"/>
              </a:rPr>
              <a:t>1.</a:t>
            </a:r>
            <a:r>
              <a:rPr lang="zh-CN" altLang="en-US" sz="2000">
                <a:ea typeface="宋体" panose="02010600030101010101" pitchFamily="2" charset="-122"/>
              </a:rPr>
              <a:t>空气浴的好处：</a:t>
            </a:r>
            <a:endParaRPr lang="zh-CN" altLang="en-US" sz="2000">
              <a:ea typeface="宋体" panose="02010600030101010101" pitchFamily="2" charset="-122"/>
            </a:endParaRPr>
          </a:p>
          <a:p>
            <a:pPr>
              <a:lnSpc>
                <a:spcPct val="80000"/>
              </a:lnSpc>
            </a:pPr>
            <a:r>
              <a:rPr lang="zh-CN" altLang="en-US" sz="2000">
                <a:ea typeface="宋体" panose="02010600030101010101" pitchFamily="2" charset="-122"/>
              </a:rPr>
              <a:t>不受时间、地区和物质条件的限制；</a:t>
            </a:r>
            <a:endParaRPr lang="zh-CN" altLang="en-US" sz="2000">
              <a:ea typeface="宋体" panose="02010600030101010101" pitchFamily="2" charset="-122"/>
            </a:endParaRPr>
          </a:p>
          <a:p>
            <a:pPr>
              <a:lnSpc>
                <a:spcPct val="80000"/>
              </a:lnSpc>
            </a:pPr>
            <a:r>
              <a:rPr lang="zh-CN" altLang="en-US" sz="2000">
                <a:ea typeface="宋体" panose="02010600030101010101" pitchFamily="2" charset="-122"/>
              </a:rPr>
              <a:t>利用气温与人体体温之间的差异形成刺激，反复作用后增强身体的适应性；</a:t>
            </a:r>
            <a:endParaRPr lang="zh-CN" altLang="en-US" sz="2000">
              <a:ea typeface="宋体" panose="02010600030101010101" pitchFamily="2" charset="-122"/>
            </a:endParaRPr>
          </a:p>
          <a:p>
            <a:pPr>
              <a:lnSpc>
                <a:spcPct val="80000"/>
              </a:lnSpc>
            </a:pPr>
            <a:r>
              <a:rPr lang="zh-CN" altLang="en-US" sz="2000">
                <a:ea typeface="宋体" panose="02010600030101010101" pitchFamily="2" charset="-122"/>
              </a:rPr>
              <a:t>新鲜空气中含有大量的氧气，能满足婴幼儿大脑发育的需要；</a:t>
            </a:r>
            <a:endParaRPr lang="zh-CN" altLang="en-US" sz="2000">
              <a:ea typeface="宋体" panose="02010600030101010101" pitchFamily="2" charset="-122"/>
            </a:endParaRPr>
          </a:p>
          <a:p>
            <a:pPr>
              <a:lnSpc>
                <a:spcPct val="80000"/>
              </a:lnSpc>
            </a:pPr>
            <a:r>
              <a:rPr lang="zh-CN" altLang="en-US" sz="2000">
                <a:ea typeface="宋体" panose="02010600030101010101" pitchFamily="2" charset="-122"/>
              </a:rPr>
              <a:t>使婴幼儿的皮肤、呼吸道粘膜受到冷空气的刺激，促进大脑皮质形成条件反射，以改善体温调节能力；</a:t>
            </a:r>
            <a:endParaRPr lang="zh-CN" altLang="en-US" sz="2000">
              <a:ea typeface="宋体" panose="02010600030101010101" pitchFamily="2" charset="-122"/>
            </a:endParaRPr>
          </a:p>
          <a:p>
            <a:pPr>
              <a:lnSpc>
                <a:spcPct val="80000"/>
              </a:lnSpc>
            </a:pPr>
            <a:r>
              <a:rPr lang="zh-CN" altLang="en-US" sz="2000">
                <a:ea typeface="宋体" panose="02010600030101010101" pitchFamily="2" charset="-122"/>
              </a:rPr>
              <a:t>促进新陈代谢，增强机体对寒冷刺激的适应能力以及对疾病的抵抗能力。</a:t>
            </a:r>
            <a:endParaRPr lang="zh-CN" altLang="en-US" sz="2000">
              <a:ea typeface="宋体" panose="02010600030101010101" pitchFamily="2" charset="-122"/>
            </a:endParaRPr>
          </a:p>
          <a:p>
            <a:pPr>
              <a:lnSpc>
                <a:spcPct val="80000"/>
              </a:lnSpc>
            </a:pPr>
            <a:r>
              <a:rPr lang="en-US" altLang="zh-CN" sz="2000">
                <a:ea typeface="宋体" panose="02010600030101010101" pitchFamily="2" charset="-122"/>
              </a:rPr>
              <a:t>2.</a:t>
            </a:r>
            <a:r>
              <a:rPr lang="zh-CN" altLang="en-US" sz="2000">
                <a:ea typeface="宋体" panose="02010600030101010101" pitchFamily="2" charset="-122"/>
              </a:rPr>
              <a:t>空气浴的原则</a:t>
            </a:r>
            <a:endParaRPr lang="zh-CN" altLang="en-US" sz="2000">
              <a:ea typeface="宋体" panose="02010600030101010101" pitchFamily="2" charset="-122"/>
            </a:endParaRPr>
          </a:p>
          <a:p>
            <a:pPr>
              <a:lnSpc>
                <a:spcPct val="80000"/>
              </a:lnSpc>
            </a:pPr>
            <a:r>
              <a:rPr lang="zh-CN" altLang="en-US" sz="2000">
                <a:ea typeface="宋体" panose="02010600030101010101" pitchFamily="2" charset="-122"/>
              </a:rPr>
              <a:t>循序渐进原则；</a:t>
            </a:r>
            <a:endParaRPr lang="zh-CN" altLang="en-US" sz="2000">
              <a:ea typeface="宋体" panose="02010600030101010101" pitchFamily="2" charset="-122"/>
            </a:endParaRPr>
          </a:p>
          <a:p>
            <a:pPr>
              <a:lnSpc>
                <a:spcPct val="80000"/>
              </a:lnSpc>
            </a:pPr>
            <a:r>
              <a:rPr lang="zh-CN" altLang="en-US" sz="2000">
                <a:ea typeface="宋体" panose="02010600030101010101" pitchFamily="2" charset="-122"/>
              </a:rPr>
              <a:t>新生儿期要保持室内空气流通，但不要对风吹；</a:t>
            </a:r>
            <a:endParaRPr lang="zh-CN" altLang="en-US" sz="2000">
              <a:ea typeface="宋体" panose="02010600030101010101" pitchFamily="2" charset="-122"/>
            </a:endParaRPr>
          </a:p>
          <a:p>
            <a:pPr>
              <a:lnSpc>
                <a:spcPct val="80000"/>
              </a:lnSpc>
            </a:pPr>
            <a:r>
              <a:rPr lang="zh-CN" altLang="en-US" sz="2000">
                <a:ea typeface="宋体" panose="02010600030101010101" pitchFamily="2" charset="-122"/>
              </a:rPr>
              <a:t>空气浴与日光浴一起进行。</a:t>
            </a:r>
            <a:endParaRPr lang="zh-CN" altLang="en-US" sz="2000">
              <a:ea typeface="宋体" panose="02010600030101010101" pitchFamily="2" charset="-122"/>
            </a:endParaRPr>
          </a:p>
          <a:p>
            <a:pPr>
              <a:lnSpc>
                <a:spcPct val="80000"/>
              </a:lnSpc>
            </a:pPr>
            <a:r>
              <a:rPr lang="zh-CN" altLang="en-US" sz="2000">
                <a:ea typeface="宋体" panose="02010600030101010101" pitchFamily="2" charset="-122"/>
              </a:rPr>
              <a:t>气温在</a:t>
            </a:r>
            <a:r>
              <a:rPr lang="en-US" altLang="zh-CN" sz="2000">
                <a:ea typeface="宋体" panose="02010600030101010101" pitchFamily="2" charset="-122"/>
              </a:rPr>
              <a:t>25</a:t>
            </a:r>
            <a:r>
              <a:rPr lang="zh-CN" altLang="en-US" sz="2000">
                <a:ea typeface="宋体" panose="02010600030101010101" pitchFamily="2" charset="-122"/>
              </a:rPr>
              <a:t>摄氏度以上进行；</a:t>
            </a:r>
            <a:endParaRPr lang="zh-CN" altLang="en-US" sz="2000">
              <a:ea typeface="宋体" panose="02010600030101010101" pitchFamily="2" charset="-122"/>
            </a:endParaRPr>
          </a:p>
          <a:p>
            <a:pPr>
              <a:lnSpc>
                <a:spcPct val="80000"/>
              </a:lnSpc>
            </a:pPr>
            <a:r>
              <a:rPr lang="zh-CN" altLang="en-US" sz="2000">
                <a:ea typeface="宋体" panose="02010600030101010101" pitchFamily="2" charset="-122"/>
              </a:rPr>
              <a:t>从裸露四肢开始做起；</a:t>
            </a:r>
            <a:endParaRPr lang="zh-CN" altLang="en-US" sz="2000">
              <a:ea typeface="宋体" panose="02010600030101010101" pitchFamily="2" charset="-122"/>
            </a:endParaRPr>
          </a:p>
          <a:p>
            <a:pPr>
              <a:lnSpc>
                <a:spcPct val="80000"/>
              </a:lnSpc>
            </a:pPr>
            <a:endParaRPr lang="zh-CN" altLang="en-US" sz="2000">
              <a:ea typeface="宋体" panose="02010600030101010101" pitchFamily="2" charset="-122"/>
            </a:endParaRPr>
          </a:p>
        </p:txBody>
      </p:sp>
    </p:spTree>
  </p:cSld>
  <p:clrMapOvr>
    <a:masterClrMapping/>
  </p:clrMapOvr>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p:txBody>
          <a:bodyPr/>
          <a:lstStyle/>
          <a:p>
            <a:r>
              <a:rPr lang="zh-CN" altLang="en-US">
                <a:ea typeface="宋体" panose="02010600030101010101" pitchFamily="2" charset="-122"/>
              </a:rPr>
              <a:t>三浴锻炼的原则</a:t>
            </a:r>
            <a:endParaRPr lang="zh-CN" altLang="en-US">
              <a:ea typeface="宋体" panose="02010600030101010101" pitchFamily="2" charset="-122"/>
            </a:endParaRPr>
          </a:p>
        </p:txBody>
      </p:sp>
      <p:sp>
        <p:nvSpPr>
          <p:cNvPr id="241667" name="Rectangle 3"/>
          <p:cNvSpPr>
            <a:spLocks noGrp="1" noChangeArrowheads="1"/>
          </p:cNvSpPr>
          <p:nvPr>
            <p:ph type="body" idx="1"/>
          </p:nvPr>
        </p:nvSpPr>
        <p:spPr/>
        <p:txBody>
          <a:bodyPr/>
          <a:lstStyle/>
          <a:p>
            <a:r>
              <a:rPr lang="en-US" altLang="zh-CN">
                <a:ea typeface="宋体" panose="02010600030101010101" pitchFamily="2" charset="-122"/>
              </a:rPr>
              <a:t>1.</a:t>
            </a:r>
            <a:r>
              <a:rPr lang="zh-CN" altLang="en-US">
                <a:ea typeface="宋体" panose="02010600030101010101" pitchFamily="2" charset="-122"/>
              </a:rPr>
              <a:t>从小开始，持之以恒；</a:t>
            </a:r>
            <a:endParaRPr lang="zh-CN" altLang="en-US">
              <a:ea typeface="宋体" panose="02010600030101010101" pitchFamily="2" charset="-122"/>
            </a:endParaRPr>
          </a:p>
          <a:p>
            <a:r>
              <a:rPr lang="en-US" altLang="zh-CN">
                <a:ea typeface="宋体" panose="02010600030101010101" pitchFamily="2" charset="-122"/>
              </a:rPr>
              <a:t>2.</a:t>
            </a:r>
            <a:r>
              <a:rPr lang="zh-CN" altLang="en-US">
                <a:ea typeface="宋体" panose="02010600030101010101" pitchFamily="2" charset="-122"/>
              </a:rPr>
              <a:t>要循序渐进；</a:t>
            </a:r>
            <a:endParaRPr lang="zh-CN" altLang="en-US">
              <a:ea typeface="宋体" panose="02010600030101010101" pitchFamily="2" charset="-122"/>
            </a:endParaRPr>
          </a:p>
          <a:p>
            <a:r>
              <a:rPr lang="en-US" altLang="zh-CN">
                <a:ea typeface="宋体" panose="02010600030101010101" pitchFamily="2" charset="-122"/>
              </a:rPr>
              <a:t>3.</a:t>
            </a:r>
            <a:r>
              <a:rPr lang="zh-CN" altLang="en-US">
                <a:ea typeface="宋体" panose="02010600030101010101" pitchFamily="2" charset="-122"/>
              </a:rPr>
              <a:t>注意婴幼儿个体差异；</a:t>
            </a:r>
            <a:endParaRPr lang="zh-CN" altLang="en-US">
              <a:ea typeface="宋体" panose="02010600030101010101" pitchFamily="2" charset="-122"/>
            </a:endParaRPr>
          </a:p>
          <a:p>
            <a:r>
              <a:rPr lang="en-US" altLang="zh-CN">
                <a:ea typeface="宋体" panose="02010600030101010101" pitchFamily="2" charset="-122"/>
              </a:rPr>
              <a:t>4.</a:t>
            </a:r>
            <a:r>
              <a:rPr lang="zh-CN" altLang="en-US">
                <a:ea typeface="宋体" panose="02010600030101010101" pitchFamily="2" charset="-122"/>
              </a:rPr>
              <a:t>与日常合理的生活制度想配合；</a:t>
            </a:r>
            <a:endParaRPr lang="zh-CN" altLang="en-US">
              <a:ea typeface="宋体" panose="02010600030101010101" pitchFamily="2" charset="-122"/>
            </a:endParaRPr>
          </a:p>
          <a:p>
            <a:r>
              <a:rPr lang="en-US" altLang="zh-CN">
                <a:ea typeface="宋体" panose="02010600030101010101" pitchFamily="2" charset="-122"/>
              </a:rPr>
              <a:t>5.</a:t>
            </a:r>
            <a:r>
              <a:rPr lang="zh-CN" altLang="en-US">
                <a:ea typeface="宋体" panose="02010600030101010101" pitchFamily="2" charset="-122"/>
              </a:rPr>
              <a:t>要有准备活动和整理活动；</a:t>
            </a:r>
            <a:endParaRPr lang="zh-CN" altLang="en-US">
              <a:ea typeface="宋体" panose="02010600030101010101" pitchFamily="2" charset="-122"/>
            </a:endParaRPr>
          </a:p>
          <a:p>
            <a:r>
              <a:rPr lang="en-US" altLang="zh-CN">
                <a:ea typeface="宋体" panose="02010600030101010101" pitchFamily="2" charset="-122"/>
              </a:rPr>
              <a:t>6.</a:t>
            </a:r>
            <a:r>
              <a:rPr lang="zh-CN" altLang="en-US">
                <a:ea typeface="宋体" panose="02010600030101010101" pitchFamily="2" charset="-122"/>
              </a:rPr>
              <a:t>注意安全，做好保护。</a:t>
            </a:r>
            <a:endParaRPr lang="zh-CN" altLang="en-US">
              <a:ea typeface="宋体" panose="02010600030101010101" pitchFamily="2" charset="-122"/>
            </a:endParaRPr>
          </a:p>
        </p:txBody>
      </p:sp>
    </p:spTree>
  </p:cSld>
  <p:clrMapOvr>
    <a:masterClrMapping/>
  </p:clrMapOvr>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zh-CN" altLang="en-US">
                <a:latin typeface="仿宋_GB2312" pitchFamily="49" charset="-122"/>
                <a:ea typeface="仿宋_GB2312" pitchFamily="49" charset="-122"/>
              </a:rPr>
              <a:t>三浴锻炼的好处</a:t>
            </a:r>
            <a:endParaRPr lang="zh-CN" altLang="en-US">
              <a:latin typeface="仿宋_GB2312" pitchFamily="49" charset="-122"/>
              <a:ea typeface="仿宋_GB2312" pitchFamily="49" charset="-122"/>
            </a:endParaRPr>
          </a:p>
        </p:txBody>
      </p:sp>
      <p:sp>
        <p:nvSpPr>
          <p:cNvPr id="242691" name="Rectangle 3"/>
          <p:cNvSpPr>
            <a:spLocks noGrp="1" noChangeArrowheads="1"/>
          </p:cNvSpPr>
          <p:nvPr>
            <p:ph type="body" idx="1"/>
          </p:nvPr>
        </p:nvSpPr>
        <p:spPr/>
        <p:txBody>
          <a:bodyPr/>
          <a:lstStyle/>
          <a:p>
            <a:r>
              <a:rPr lang="en-US" altLang="zh-CN">
                <a:latin typeface="仿宋_GB2312" pitchFamily="49" charset="-122"/>
                <a:ea typeface="仿宋_GB2312" pitchFamily="49" charset="-122"/>
              </a:rPr>
              <a:t>1.</a:t>
            </a:r>
            <a:r>
              <a:rPr lang="zh-CN" altLang="en-US">
                <a:latin typeface="仿宋_GB2312" pitchFamily="49" charset="-122"/>
                <a:ea typeface="仿宋_GB2312" pitchFamily="49" charset="-122"/>
              </a:rPr>
              <a:t>使身体更好地适应自然环境；</a:t>
            </a:r>
            <a:endParaRPr lang="zh-CN" altLang="en-US">
              <a:latin typeface="仿宋_GB2312" pitchFamily="49" charset="-122"/>
              <a:ea typeface="仿宋_GB2312" pitchFamily="49" charset="-122"/>
            </a:endParaRPr>
          </a:p>
          <a:p>
            <a:r>
              <a:rPr lang="en-US" altLang="zh-CN">
                <a:latin typeface="仿宋_GB2312" pitchFamily="49" charset="-122"/>
                <a:ea typeface="仿宋_GB2312" pitchFamily="49" charset="-122"/>
              </a:rPr>
              <a:t>2.</a:t>
            </a:r>
            <a:r>
              <a:rPr lang="zh-CN" altLang="en-US">
                <a:latin typeface="仿宋_GB2312" pitchFamily="49" charset="-122"/>
                <a:ea typeface="仿宋_GB2312" pitchFamily="49" charset="-122"/>
              </a:rPr>
              <a:t>提高身体抵抗力，预防各种疾病的发生；</a:t>
            </a:r>
            <a:endParaRPr lang="zh-CN" altLang="en-US">
              <a:latin typeface="仿宋_GB2312" pitchFamily="49" charset="-122"/>
              <a:ea typeface="仿宋_GB2312" pitchFamily="49" charset="-122"/>
            </a:endParaRPr>
          </a:p>
          <a:p>
            <a:r>
              <a:rPr lang="en-US" altLang="zh-CN">
                <a:latin typeface="仿宋_GB2312" pitchFamily="49" charset="-122"/>
                <a:ea typeface="仿宋_GB2312" pitchFamily="49" charset="-122"/>
              </a:rPr>
              <a:t>3.</a:t>
            </a:r>
            <a:r>
              <a:rPr lang="zh-CN" altLang="en-US">
                <a:latin typeface="仿宋_GB2312" pitchFamily="49" charset="-122"/>
                <a:ea typeface="仿宋_GB2312" pitchFamily="49" charset="-122"/>
              </a:rPr>
              <a:t>促进体内物质代谢功能；</a:t>
            </a:r>
            <a:endParaRPr lang="zh-CN" altLang="en-US">
              <a:latin typeface="仿宋_GB2312" pitchFamily="49" charset="-122"/>
              <a:ea typeface="仿宋_GB2312" pitchFamily="49" charset="-122"/>
            </a:endParaRPr>
          </a:p>
          <a:p>
            <a:r>
              <a:rPr lang="en-US" altLang="zh-CN">
                <a:latin typeface="仿宋_GB2312" pitchFamily="49" charset="-122"/>
                <a:ea typeface="仿宋_GB2312" pitchFamily="49" charset="-122"/>
              </a:rPr>
              <a:t>4.</a:t>
            </a:r>
            <a:r>
              <a:rPr lang="zh-CN" altLang="en-US">
                <a:latin typeface="仿宋_GB2312" pitchFamily="49" charset="-122"/>
                <a:ea typeface="仿宋_GB2312" pitchFamily="49" charset="-122"/>
              </a:rPr>
              <a:t>促进和改善血液环境。</a:t>
            </a:r>
            <a:endParaRPr lang="zh-CN" altLang="en-US">
              <a:latin typeface="仿宋_GB2312" pitchFamily="49" charset="-122"/>
              <a:ea typeface="仿宋_GB2312" pitchFamily="49" charset="-122"/>
            </a:endParaRPr>
          </a:p>
        </p:txBody>
      </p:sp>
    </p:spTree>
  </p:cSld>
  <p:clrMapOvr>
    <a:masterClrMapping/>
  </p:clrMapOvr>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pPr algn="ctr"/>
            <a:r>
              <a:rPr lang="zh-CN" altLang="en-US" dirty="0" smtClean="0"/>
              <a:t>第五章 </a:t>
            </a:r>
            <a:r>
              <a:rPr lang="en-US" altLang="zh-CN" dirty="0" smtClean="0"/>
              <a:t>0-3</a:t>
            </a:r>
            <a:r>
              <a:rPr lang="zh-CN" altLang="en-US" dirty="0" smtClean="0"/>
              <a:t>岁儿童常见身体疾病和保育</a:t>
            </a:r>
            <a:endParaRPr lang="zh-CN" altLang="en-US" dirty="0"/>
          </a:p>
        </p:txBody>
      </p:sp>
      <p:sp>
        <p:nvSpPr>
          <p:cNvPr id="3" name="副标题 2"/>
          <p:cNvSpPr>
            <a:spLocks noGrp="1"/>
          </p:cNvSpPr>
          <p:nvPr>
            <p:ph type="subTitle" idx="1"/>
          </p:nvPr>
        </p:nvSpPr>
        <p:spPr/>
        <p:txBody>
          <a:bodyPr/>
          <a:lstStyle/>
          <a:p>
            <a:endParaRPr lang="zh-CN" altLang="en-US" dirty="0"/>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2" name="Rectangle 4"/>
          <p:cNvSpPr>
            <a:spLocks noGrp="1" noChangeArrowheads="1"/>
          </p:cNvSpPr>
          <p:nvPr>
            <p:ph type="title"/>
          </p:nvPr>
        </p:nvSpPr>
        <p:spPr>
          <a:xfrm>
            <a:off x="2362200" y="685800"/>
            <a:ext cx="6386513" cy="5911850"/>
          </a:xfrm>
        </p:spPr>
        <p:txBody>
          <a:bodyPr/>
          <a:lstStyle/>
          <a:p>
            <a:r>
              <a:rPr lang="zh-CN" altLang="en-US">
                <a:ea typeface="宋体" panose="02010600030101010101" pitchFamily="2" charset="-122"/>
              </a:rPr>
              <a:t>思考与讨论：</a:t>
            </a:r>
            <a:br>
              <a:rPr lang="zh-CN" altLang="en-US">
                <a:ea typeface="宋体" panose="02010600030101010101" pitchFamily="2" charset="-122"/>
              </a:rPr>
            </a:br>
            <a:r>
              <a:rPr lang="en-US" altLang="zh-CN">
                <a:ea typeface="宋体" panose="02010600030101010101" pitchFamily="2" charset="-122"/>
              </a:rPr>
              <a:t>0-3</a:t>
            </a:r>
            <a:r>
              <a:rPr lang="zh-CN" altLang="en-US">
                <a:ea typeface="宋体" panose="02010600030101010101" pitchFamily="2" charset="-122"/>
              </a:rPr>
              <a:t>岁婴幼儿什么时候最容易生病？</a:t>
            </a:r>
            <a:br>
              <a:rPr lang="zh-CN" altLang="en-US">
                <a:ea typeface="宋体" panose="02010600030101010101" pitchFamily="2" charset="-122"/>
              </a:rPr>
            </a:br>
            <a:r>
              <a:rPr lang="zh-CN" altLang="en-US">
                <a:ea typeface="宋体" panose="02010600030101010101" pitchFamily="2" charset="-122"/>
              </a:rPr>
              <a:t>婴幼儿有哪些常见疾病？</a:t>
            </a:r>
            <a:br>
              <a:rPr lang="zh-CN" altLang="en-US">
                <a:ea typeface="宋体" panose="02010600030101010101" pitchFamily="2" charset="-122"/>
              </a:rPr>
            </a:br>
            <a:endParaRPr lang="en-US" altLang="zh-CN">
              <a:ea typeface="宋体" panose="02010600030101010101" pitchFamily="2" charset="-122"/>
            </a:endParaRPr>
          </a:p>
        </p:txBody>
      </p:sp>
    </p:spTree>
  </p:cSld>
  <p:clrMapOvr>
    <a:masterClrMapping/>
  </p:clrMapOvr>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p:txBody>
          <a:bodyPr/>
          <a:lstStyle/>
          <a:p>
            <a:r>
              <a:rPr lang="zh-CN" altLang="en-US" sz="3200">
                <a:ea typeface="宋体" panose="02010600030101010101" pitchFamily="2" charset="-122"/>
              </a:rPr>
              <a:t>第一节 </a:t>
            </a:r>
            <a:r>
              <a:rPr lang="en-US" altLang="zh-CN" sz="3200">
                <a:ea typeface="宋体" panose="02010600030101010101" pitchFamily="2" charset="-122"/>
              </a:rPr>
              <a:t>0-3</a:t>
            </a:r>
            <a:r>
              <a:rPr lang="zh-CN" altLang="en-US" sz="3200">
                <a:ea typeface="宋体" panose="02010600030101010101" pitchFamily="2" charset="-122"/>
              </a:rPr>
              <a:t>岁婴幼儿常见疾病及其预防</a:t>
            </a:r>
            <a:endParaRPr lang="zh-CN" altLang="en-US" sz="3200">
              <a:ea typeface="宋体" panose="02010600030101010101" pitchFamily="2" charset="-122"/>
            </a:endParaRPr>
          </a:p>
        </p:txBody>
      </p:sp>
      <p:sp>
        <p:nvSpPr>
          <p:cNvPr id="249859" name="Rectangle 3"/>
          <p:cNvSpPr>
            <a:spLocks noGrp="1" noChangeArrowheads="1"/>
          </p:cNvSpPr>
          <p:nvPr>
            <p:ph type="body" idx="1"/>
          </p:nvPr>
        </p:nvSpPr>
        <p:spPr/>
        <p:txBody>
          <a:bodyPr/>
          <a:lstStyle/>
          <a:p>
            <a:r>
              <a:rPr lang="zh-CN" altLang="en-US">
                <a:ea typeface="宋体" panose="02010600030101010101" pitchFamily="2" charset="-122"/>
              </a:rPr>
              <a:t>一、营养性常见疾病</a:t>
            </a:r>
            <a:endParaRPr lang="zh-CN" altLang="en-US">
              <a:ea typeface="宋体" panose="02010600030101010101" pitchFamily="2" charset="-122"/>
            </a:endParaRPr>
          </a:p>
          <a:p>
            <a:r>
              <a:rPr lang="en-US" altLang="zh-CN">
                <a:ea typeface="宋体" panose="02010600030101010101" pitchFamily="2" charset="-122"/>
              </a:rPr>
              <a:t>——</a:t>
            </a:r>
            <a:r>
              <a:rPr lang="zh-CN" altLang="en-US">
                <a:ea typeface="宋体" panose="02010600030101010101" pitchFamily="2" charset="-122"/>
              </a:rPr>
              <a:t>因体内各种营养素过多或过少，或不平衡引起机体营养过剩或营养缺乏以及营养代谢异常而引起的一类疾病。 </a:t>
            </a:r>
            <a:endParaRPr lang="zh-CN" altLang="en-US">
              <a:ea typeface="宋体" panose="02010600030101010101" pitchFamily="2" charset="-122"/>
            </a:endParaRPr>
          </a:p>
        </p:txBody>
      </p:sp>
    </p:spTree>
  </p:cSld>
  <p:clrMapOvr>
    <a:masterClrMapping/>
  </p:clrMapOvr>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p:txBody>
          <a:bodyPr/>
          <a:lstStyle/>
          <a:p>
            <a:r>
              <a:rPr lang="zh-CN" altLang="en-US" sz="3200">
                <a:ea typeface="宋体" panose="02010600030101010101" pitchFamily="2" charset="-122"/>
              </a:rPr>
              <a:t>（一）缺铁性贫血</a:t>
            </a:r>
            <a:br>
              <a:rPr lang="zh-CN" altLang="en-US" sz="3200">
                <a:ea typeface="宋体" panose="02010600030101010101" pitchFamily="2" charset="-122"/>
              </a:rPr>
            </a:br>
            <a:endParaRPr lang="zh-CN" altLang="en-US" sz="3200">
              <a:ea typeface="宋体" panose="02010600030101010101" pitchFamily="2" charset="-122"/>
            </a:endParaRPr>
          </a:p>
        </p:txBody>
      </p:sp>
      <p:sp>
        <p:nvSpPr>
          <p:cNvPr id="250883" name="Rectangle 3"/>
          <p:cNvSpPr>
            <a:spLocks noGrp="1" noChangeArrowheads="1"/>
          </p:cNvSpPr>
          <p:nvPr>
            <p:ph type="body" idx="1"/>
          </p:nvPr>
        </p:nvSpPr>
        <p:spPr>
          <a:xfrm>
            <a:off x="838200" y="1412875"/>
            <a:ext cx="8305800" cy="5256213"/>
          </a:xfrm>
        </p:spPr>
        <p:txBody>
          <a:bodyPr/>
          <a:lstStyle/>
          <a:p>
            <a:pPr>
              <a:lnSpc>
                <a:spcPct val="80000"/>
              </a:lnSpc>
            </a:pPr>
            <a:r>
              <a:rPr lang="en-US" altLang="zh-CN" sz="2400" b="0">
                <a:latin typeface="Gill Sans MT" panose="020B0502020104020203"/>
                <a:ea typeface="楷体_GB2312" pitchFamily="49" charset="-122"/>
              </a:rPr>
              <a:t>——</a:t>
            </a:r>
            <a:r>
              <a:rPr lang="zh-CN" altLang="en-US" sz="2400" b="0">
                <a:latin typeface="楷体_GB2312" pitchFamily="49" charset="-122"/>
                <a:ea typeface="楷体_GB2312" pitchFamily="49" charset="-122"/>
              </a:rPr>
              <a:t>缺铁性贫血是指指机体对铁的需求与供给失衡，导致体内贮存铁耗尽，继之红细胞内铁缺乏从而引起的贫血。缺铁性贫血是最常见的贫血。 </a:t>
            </a:r>
            <a:endParaRPr lang="zh-CN" altLang="en-US" sz="2400" b="0">
              <a:latin typeface="楷体_GB2312" pitchFamily="49" charset="-122"/>
              <a:ea typeface="楷体_GB2312" pitchFamily="49" charset="-122"/>
            </a:endParaRPr>
          </a:p>
          <a:p>
            <a:pPr>
              <a:lnSpc>
                <a:spcPct val="80000"/>
              </a:lnSpc>
            </a:pPr>
            <a:r>
              <a:rPr lang="en-US" altLang="zh-CN" sz="2400" b="0">
                <a:latin typeface="楷体_GB2312" pitchFamily="49" charset="-122"/>
                <a:ea typeface="楷体_GB2312" pitchFamily="49" charset="-122"/>
              </a:rPr>
              <a:t>1.</a:t>
            </a:r>
            <a:r>
              <a:rPr lang="zh-CN" altLang="en-US" sz="2400" b="0">
                <a:latin typeface="楷体_GB2312" pitchFamily="49" charset="-122"/>
                <a:ea typeface="楷体_GB2312" pitchFamily="49" charset="-122"/>
              </a:rPr>
              <a:t>症状：</a:t>
            </a:r>
            <a:endParaRPr lang="zh-CN" altLang="en-US" sz="2400" b="0">
              <a:latin typeface="楷体_GB2312" pitchFamily="49" charset="-122"/>
              <a:ea typeface="楷体_GB2312" pitchFamily="49" charset="-122"/>
            </a:endParaRPr>
          </a:p>
          <a:p>
            <a:pPr>
              <a:lnSpc>
                <a:spcPct val="80000"/>
              </a:lnSpc>
            </a:pPr>
            <a:r>
              <a:rPr lang="zh-CN" altLang="en-US" sz="2400" b="0">
                <a:latin typeface="楷体_GB2312" pitchFamily="49" charset="-122"/>
                <a:ea typeface="楷体_GB2312" pitchFamily="49" charset="-122"/>
              </a:rPr>
              <a:t>烦躁不安，精神不振，活动减少，食欲减退，皮肤苍白，指甲变形；较大的宝宝能说出自己的感受：疲乏无力，头晕耳鸣，心慌气短；病情严重者，出现肢体水肿、心力衰竭。</a:t>
            </a:r>
            <a:endParaRPr lang="zh-CN" altLang="en-US" sz="2400" b="0">
              <a:latin typeface="楷体_GB2312" pitchFamily="49" charset="-122"/>
              <a:ea typeface="楷体_GB2312" pitchFamily="49" charset="-122"/>
            </a:endParaRPr>
          </a:p>
          <a:p>
            <a:pPr>
              <a:lnSpc>
                <a:spcPct val="80000"/>
              </a:lnSpc>
            </a:pPr>
            <a:r>
              <a:rPr lang="en-US" altLang="zh-CN" sz="2400" b="0">
                <a:latin typeface="楷体_GB2312" pitchFamily="49" charset="-122"/>
                <a:ea typeface="楷体_GB2312" pitchFamily="49" charset="-122"/>
              </a:rPr>
              <a:t>2.</a:t>
            </a:r>
            <a:r>
              <a:rPr lang="zh-CN" altLang="en-US" sz="2400" b="0">
                <a:latin typeface="楷体_GB2312" pitchFamily="49" charset="-122"/>
                <a:ea typeface="楷体_GB2312" pitchFamily="49" charset="-122"/>
              </a:rPr>
              <a:t>影响：体力下降，记忆力下降，细胞免疫水平下降，生长发育迟缓；诱发感冒、气管炎等上呼吸道感染。</a:t>
            </a:r>
            <a:endParaRPr lang="zh-CN" altLang="en-US" sz="2400" b="0">
              <a:latin typeface="楷体_GB2312" pitchFamily="49" charset="-122"/>
              <a:ea typeface="楷体_GB2312" pitchFamily="49" charset="-122"/>
            </a:endParaRPr>
          </a:p>
          <a:p>
            <a:pPr>
              <a:lnSpc>
                <a:spcPct val="80000"/>
              </a:lnSpc>
            </a:pPr>
            <a:r>
              <a:rPr lang="en-US" altLang="zh-CN" sz="2400" b="0">
                <a:latin typeface="楷体_GB2312" pitchFamily="49" charset="-122"/>
                <a:ea typeface="楷体_GB2312" pitchFamily="49" charset="-122"/>
              </a:rPr>
              <a:t>3.</a:t>
            </a:r>
            <a:r>
              <a:rPr lang="zh-CN" altLang="en-US" sz="2400" b="0">
                <a:latin typeface="楷体_GB2312" pitchFamily="49" charset="-122"/>
                <a:ea typeface="楷体_GB2312" pitchFamily="49" charset="-122"/>
              </a:rPr>
              <a:t>病因：</a:t>
            </a:r>
            <a:endParaRPr lang="zh-CN" altLang="en-US" sz="2400" b="0">
              <a:latin typeface="楷体_GB2312" pitchFamily="49" charset="-122"/>
              <a:ea typeface="楷体_GB2312" pitchFamily="49" charset="-122"/>
            </a:endParaRPr>
          </a:p>
          <a:p>
            <a:pPr>
              <a:lnSpc>
                <a:spcPct val="80000"/>
              </a:lnSpc>
            </a:pPr>
            <a:r>
              <a:rPr lang="en-US" altLang="zh-CN" sz="2400" b="0">
                <a:latin typeface="楷体_GB2312" pitchFamily="49" charset="-122"/>
                <a:ea typeface="楷体_GB2312" pitchFamily="49" charset="-122"/>
              </a:rPr>
              <a:t>1</a:t>
            </a:r>
            <a:r>
              <a:rPr lang="zh-CN" altLang="en-US" sz="2400" b="0">
                <a:latin typeface="楷体_GB2312" pitchFamily="49" charset="-122"/>
                <a:ea typeface="楷体_GB2312" pitchFamily="49" charset="-122"/>
              </a:rPr>
              <a:t>）先天因素：新生儿出生时候储铁量不足；</a:t>
            </a:r>
            <a:endParaRPr lang="zh-CN" altLang="en-US" sz="2400" b="0">
              <a:latin typeface="楷体_GB2312" pitchFamily="49" charset="-122"/>
              <a:ea typeface="楷体_GB2312" pitchFamily="49" charset="-122"/>
            </a:endParaRPr>
          </a:p>
          <a:p>
            <a:pPr>
              <a:lnSpc>
                <a:spcPct val="80000"/>
              </a:lnSpc>
            </a:pPr>
            <a:r>
              <a:rPr lang="en-US" altLang="zh-CN" sz="2400" b="0">
                <a:latin typeface="楷体_GB2312" pitchFamily="49" charset="-122"/>
                <a:ea typeface="楷体_GB2312" pitchFamily="49" charset="-122"/>
              </a:rPr>
              <a:t>2</a:t>
            </a:r>
            <a:r>
              <a:rPr lang="zh-CN" altLang="en-US" sz="2400" b="0">
                <a:latin typeface="楷体_GB2312" pitchFamily="49" charset="-122"/>
                <a:ea typeface="楷体_GB2312" pitchFamily="49" charset="-122"/>
              </a:rPr>
              <a:t>）饮食因素：饮食中的铁供给不足，导致贫血。</a:t>
            </a:r>
            <a:endParaRPr lang="zh-CN" altLang="en-US" sz="2400" b="0">
              <a:latin typeface="楷体_GB2312" pitchFamily="49" charset="-122"/>
              <a:ea typeface="楷体_GB2312" pitchFamily="49" charset="-122"/>
            </a:endParaRPr>
          </a:p>
          <a:p>
            <a:pPr>
              <a:lnSpc>
                <a:spcPct val="80000"/>
              </a:lnSpc>
            </a:pPr>
            <a:r>
              <a:rPr lang="en-US" altLang="zh-CN" sz="2400" b="0">
                <a:latin typeface="楷体_GB2312" pitchFamily="49" charset="-122"/>
                <a:ea typeface="楷体_GB2312" pitchFamily="49" charset="-122"/>
              </a:rPr>
              <a:t>3</a:t>
            </a:r>
            <a:r>
              <a:rPr lang="zh-CN" altLang="en-US" sz="2400" b="0">
                <a:latin typeface="楷体_GB2312" pitchFamily="49" charset="-122"/>
                <a:ea typeface="楷体_GB2312" pitchFamily="49" charset="-122"/>
              </a:rPr>
              <a:t>）生长因素：婴幼儿体格增长时血容量增加，生长越快，需铁越多。</a:t>
            </a:r>
            <a:endParaRPr lang="zh-CN" altLang="en-US" sz="2400" b="0">
              <a:latin typeface="楷体_GB2312" pitchFamily="49" charset="-122"/>
              <a:ea typeface="楷体_GB2312" pitchFamily="49" charset="-122"/>
            </a:endParaRPr>
          </a:p>
          <a:p>
            <a:pPr>
              <a:lnSpc>
                <a:spcPct val="80000"/>
              </a:lnSpc>
            </a:pPr>
            <a:r>
              <a:rPr lang="en-US" altLang="zh-CN" sz="2400" b="0">
                <a:latin typeface="楷体_GB2312" pitchFamily="49" charset="-122"/>
                <a:ea typeface="楷体_GB2312" pitchFamily="49" charset="-122"/>
              </a:rPr>
              <a:t>4</a:t>
            </a:r>
            <a:r>
              <a:rPr lang="zh-CN" altLang="en-US" sz="2400" b="0">
                <a:latin typeface="楷体_GB2312" pitchFamily="49" charset="-122"/>
                <a:ea typeface="楷体_GB2312" pitchFamily="49" charset="-122"/>
              </a:rPr>
              <a:t>）铁的丢失较多。</a:t>
            </a:r>
            <a:endParaRPr lang="zh-CN" altLang="en-US" sz="2400" b="0">
              <a:latin typeface="楷体_GB2312" pitchFamily="49" charset="-122"/>
              <a:ea typeface="楷体_GB2312" pitchFamily="49" charset="-122"/>
            </a:endParaRPr>
          </a:p>
          <a:p>
            <a:pPr>
              <a:lnSpc>
                <a:spcPct val="80000"/>
              </a:lnSpc>
            </a:pPr>
            <a:endParaRPr lang="zh-CN" altLang="en-US" sz="2400" b="0">
              <a:latin typeface="楷体_GB2312" pitchFamily="49" charset="-122"/>
              <a:ea typeface="楷体_GB2312" pitchFamily="49" charset="-122"/>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dirty="0" smtClean="0"/>
              <a:t>5</a:t>
            </a:r>
            <a:r>
              <a:rPr lang="zh-CN" altLang="en-US" dirty="0" smtClean="0"/>
              <a:t>．婴幼儿盥洗室应设有流水洗手设备、蹲式水冲式婴幼儿厕所（蹲坑要有安全扶手）和防滑设备。 </a:t>
            </a:r>
            <a:br>
              <a:rPr lang="zh-CN" altLang="en-US" dirty="0" smtClean="0"/>
            </a:br>
            <a:r>
              <a:rPr lang="en-US" altLang="zh-CN" dirty="0" smtClean="0"/>
              <a:t>6</a:t>
            </a:r>
            <a:r>
              <a:rPr lang="zh-CN" altLang="en-US" dirty="0" smtClean="0"/>
              <a:t>．有适宜的户外活动场地和游戏场地，有适合</a:t>
            </a:r>
            <a:r>
              <a:rPr lang="en-US" altLang="zh-CN" dirty="0" smtClean="0"/>
              <a:t>0-3</a:t>
            </a:r>
            <a:r>
              <a:rPr lang="zh-CN" altLang="en-US" dirty="0" smtClean="0"/>
              <a:t>岁婴幼儿活动的中小型户外玩具。 </a:t>
            </a:r>
            <a:br>
              <a:rPr lang="zh-CN" altLang="en-US" dirty="0" smtClean="0"/>
            </a:br>
            <a:r>
              <a:rPr lang="en-US" altLang="zh-CN" dirty="0" smtClean="0"/>
              <a:t>7</a:t>
            </a:r>
            <a:r>
              <a:rPr lang="zh-CN" altLang="en-US" dirty="0" smtClean="0"/>
              <a:t>．有与</a:t>
            </a:r>
            <a:r>
              <a:rPr lang="en-US" altLang="zh-CN" dirty="0" smtClean="0"/>
              <a:t>0-3</a:t>
            </a:r>
            <a:r>
              <a:rPr lang="zh-CN" altLang="en-US" dirty="0" smtClean="0"/>
              <a:t>岁婴幼儿身心发展特点相适应的桌、椅、小床、活动的毛巾架、茶杯箱等，敞开式玩具柜，数量充足、种类多样的玩具和图书，有必要的教具和教学设备。 </a:t>
            </a:r>
            <a:br>
              <a:rPr lang="zh-CN" altLang="en-US" dirty="0" smtClean="0"/>
            </a:br>
            <a:r>
              <a:rPr lang="en-US" altLang="zh-CN" dirty="0" smtClean="0"/>
              <a:t>8. </a:t>
            </a:r>
            <a:r>
              <a:rPr lang="zh-CN" altLang="en-US" dirty="0" smtClean="0"/>
              <a:t>有防暑保暖设备、卫生消毒设备、必要的安全防护设施设备、符合规范的报警监控设备等。 </a:t>
            </a:r>
            <a:endParaRPr lang="zh-CN" altLang="en-US" dirty="0"/>
          </a:p>
        </p:txBody>
      </p:sp>
      <p:sp>
        <p:nvSpPr>
          <p:cNvPr id="3" name="标题 2"/>
          <p:cNvSpPr>
            <a:spLocks noGrp="1"/>
          </p:cNvSpPr>
          <p:nvPr>
            <p:ph type="title"/>
          </p:nvPr>
        </p:nvSpPr>
        <p:spPr/>
        <p:txBody>
          <a:bodyPr/>
          <a:lstStyle/>
          <a:p>
            <a:endParaRPr lang="zh-CN" altLang="en-US"/>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a:xfrm>
            <a:off x="468313" y="0"/>
            <a:ext cx="8675687" cy="6858000"/>
          </a:xfrm>
        </p:spPr>
        <p:txBody>
          <a:bodyPr/>
          <a:lstStyle/>
          <a:p>
            <a:r>
              <a:rPr lang="en-US" altLang="zh-CN">
                <a:ea typeface="宋体" panose="02010600030101010101" pitchFamily="2" charset="-122"/>
              </a:rPr>
              <a:t>4.</a:t>
            </a:r>
            <a:r>
              <a:rPr lang="zh-CN" altLang="en-US">
                <a:ea typeface="宋体" panose="02010600030101010101" pitchFamily="2" charset="-122"/>
              </a:rPr>
              <a:t>防治与保育：</a:t>
            </a:r>
            <a:br>
              <a:rPr lang="zh-CN" altLang="en-US">
                <a:ea typeface="宋体" panose="02010600030101010101" pitchFamily="2" charset="-122"/>
              </a:rPr>
            </a:br>
            <a:r>
              <a:rPr lang="en-US" altLang="zh-CN" sz="3200">
                <a:latin typeface="仿宋_GB2312" pitchFamily="49" charset="-122"/>
                <a:ea typeface="仿宋_GB2312" pitchFamily="49" charset="-122"/>
              </a:rPr>
              <a:t>1</a:t>
            </a:r>
            <a:r>
              <a:rPr lang="zh-CN" altLang="en-US" sz="3200">
                <a:latin typeface="仿宋_GB2312" pitchFamily="49" charset="-122"/>
                <a:ea typeface="仿宋_GB2312" pitchFamily="49" charset="-122"/>
              </a:rPr>
              <a:t>）母亲在妊娠时候有足够的铁供应给胎儿。</a:t>
            </a:r>
            <a:br>
              <a:rPr lang="zh-CN" altLang="en-US" sz="3200">
                <a:latin typeface="仿宋_GB2312" pitchFamily="49" charset="-122"/>
                <a:ea typeface="仿宋_GB2312" pitchFamily="49" charset="-122"/>
              </a:rPr>
            </a:br>
            <a:r>
              <a:rPr lang="zh-CN" altLang="en-US" sz="3200">
                <a:latin typeface="仿宋_GB2312" pitchFamily="49" charset="-122"/>
                <a:ea typeface="仿宋_GB2312" pitchFamily="49" charset="-122"/>
              </a:rPr>
              <a:t>怀孕时期多吃含铁丰富的食物。</a:t>
            </a:r>
            <a:br>
              <a:rPr lang="zh-CN" altLang="en-US" sz="3200">
                <a:latin typeface="仿宋_GB2312" pitchFamily="49" charset="-122"/>
                <a:ea typeface="仿宋_GB2312" pitchFamily="49" charset="-122"/>
              </a:rPr>
            </a:br>
            <a:r>
              <a:rPr lang="en-US" altLang="zh-CN" sz="3200">
                <a:latin typeface="仿宋_GB2312" pitchFamily="49" charset="-122"/>
                <a:ea typeface="仿宋_GB2312" pitchFamily="49" charset="-122"/>
              </a:rPr>
              <a:t>2</a:t>
            </a:r>
            <a:r>
              <a:rPr lang="zh-CN" altLang="en-US" sz="3200">
                <a:latin typeface="仿宋_GB2312" pitchFamily="49" charset="-122"/>
                <a:ea typeface="仿宋_GB2312" pitchFamily="49" charset="-122"/>
              </a:rPr>
              <a:t>）缺铁性贫血的患儿抵抗力低，要避免交叉感染，找出患病原因对症治疗，合理喂养，保证睡眠；合理补充铁剂。</a:t>
            </a:r>
            <a:br>
              <a:rPr lang="zh-CN" altLang="en-US" sz="3200">
                <a:latin typeface="仿宋_GB2312" pitchFamily="49" charset="-122"/>
                <a:ea typeface="仿宋_GB2312" pitchFamily="49" charset="-122"/>
              </a:rPr>
            </a:br>
            <a:r>
              <a:rPr lang="en-US" altLang="zh-CN" sz="3200">
                <a:latin typeface="仿宋_GB2312" pitchFamily="49" charset="-122"/>
                <a:ea typeface="仿宋_GB2312" pitchFamily="49" charset="-122"/>
              </a:rPr>
              <a:t>3</a:t>
            </a:r>
            <a:r>
              <a:rPr lang="zh-CN" altLang="en-US" sz="3200">
                <a:latin typeface="仿宋_GB2312" pitchFamily="49" charset="-122"/>
                <a:ea typeface="仿宋_GB2312" pitchFamily="49" charset="-122"/>
              </a:rPr>
              <a:t>）合理搭配膳食。婴幼儿辅食添加要多样化。新鲜蔬菜含维生素较多，可以促进铁的吸收和利用。茶、牛奶、蛋类等避免与含铁较多的食物同食。</a:t>
            </a:r>
            <a:br>
              <a:rPr lang="zh-CN" altLang="en-US" sz="3200">
                <a:latin typeface="仿宋_GB2312" pitchFamily="49" charset="-122"/>
                <a:ea typeface="仿宋_GB2312" pitchFamily="49" charset="-122"/>
              </a:rPr>
            </a:br>
            <a:r>
              <a:rPr lang="en-US" altLang="zh-CN" sz="3200">
                <a:latin typeface="仿宋_GB2312" pitchFamily="49" charset="-122"/>
                <a:ea typeface="仿宋_GB2312" pitchFamily="49" charset="-122"/>
              </a:rPr>
              <a:t>4</a:t>
            </a:r>
            <a:r>
              <a:rPr lang="zh-CN" altLang="en-US" sz="3200">
                <a:latin typeface="仿宋_GB2312" pitchFamily="49" charset="-122"/>
                <a:ea typeface="仿宋_GB2312" pitchFamily="49" charset="-122"/>
              </a:rPr>
              <a:t>）适量运动。</a:t>
            </a:r>
            <a:br>
              <a:rPr lang="zh-CN" altLang="en-US" sz="3200">
                <a:latin typeface="仿宋_GB2312" pitchFamily="49" charset="-122"/>
                <a:ea typeface="仿宋_GB2312" pitchFamily="49" charset="-122"/>
              </a:rPr>
            </a:br>
            <a:r>
              <a:rPr lang="en-US" altLang="zh-CN" sz="3200">
                <a:latin typeface="仿宋_GB2312" pitchFamily="49" charset="-122"/>
                <a:ea typeface="仿宋_GB2312" pitchFamily="49" charset="-122"/>
              </a:rPr>
              <a:t>5</a:t>
            </a:r>
            <a:r>
              <a:rPr lang="zh-CN" altLang="en-US" sz="3200">
                <a:latin typeface="仿宋_GB2312" pitchFamily="49" charset="-122"/>
                <a:ea typeface="仿宋_GB2312" pitchFamily="49" charset="-122"/>
              </a:rPr>
              <a:t>）居室环境安静、空气流通。</a:t>
            </a:r>
            <a:br>
              <a:rPr lang="zh-CN" altLang="en-US" sz="3200">
                <a:latin typeface="仿宋_GB2312" pitchFamily="49" charset="-122"/>
                <a:ea typeface="仿宋_GB2312" pitchFamily="49" charset="-122"/>
              </a:rPr>
            </a:br>
            <a:r>
              <a:rPr lang="en-US" altLang="zh-CN" sz="3200">
                <a:latin typeface="仿宋_GB2312" pitchFamily="49" charset="-122"/>
                <a:ea typeface="仿宋_GB2312" pitchFamily="49" charset="-122"/>
              </a:rPr>
              <a:t>6</a:t>
            </a:r>
            <a:r>
              <a:rPr lang="zh-CN" altLang="en-US" sz="3200">
                <a:latin typeface="仿宋_GB2312" pitchFamily="49" charset="-122"/>
                <a:ea typeface="仿宋_GB2312" pitchFamily="49" charset="-122"/>
              </a:rPr>
              <a:t>）在医生的指导喜爱服用铁剂。</a:t>
            </a:r>
            <a:endParaRPr lang="zh-CN" altLang="en-US" sz="3200">
              <a:latin typeface="仿宋_GB2312" pitchFamily="49" charset="-122"/>
              <a:ea typeface="仿宋_GB2312" pitchFamily="49" charset="-122"/>
            </a:endParaRPr>
          </a:p>
        </p:txBody>
      </p:sp>
    </p:spTree>
  </p:cSld>
  <p:clrMapOvr>
    <a:masterClrMapping/>
  </p:clrMapOvr>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p:txBody>
          <a:bodyPr/>
          <a:lstStyle/>
          <a:p>
            <a:r>
              <a:rPr lang="zh-CN" altLang="en-US">
                <a:ea typeface="宋体" panose="02010600030101010101" pitchFamily="2" charset="-122"/>
              </a:rPr>
              <a:t>（二）维生素</a:t>
            </a:r>
            <a:r>
              <a:rPr lang="en-US" altLang="zh-CN">
                <a:ea typeface="宋体" panose="02010600030101010101" pitchFamily="2" charset="-122"/>
              </a:rPr>
              <a:t>D</a:t>
            </a:r>
            <a:r>
              <a:rPr lang="zh-CN" altLang="en-US">
                <a:ea typeface="宋体" panose="02010600030101010101" pitchFamily="2" charset="-122"/>
              </a:rPr>
              <a:t>缺乏性佝偻病</a:t>
            </a:r>
            <a:endParaRPr lang="zh-CN" altLang="en-US">
              <a:ea typeface="宋体" panose="02010600030101010101" pitchFamily="2" charset="-122"/>
            </a:endParaRPr>
          </a:p>
        </p:txBody>
      </p:sp>
      <p:sp>
        <p:nvSpPr>
          <p:cNvPr id="253955" name="Rectangle 3"/>
          <p:cNvSpPr>
            <a:spLocks noGrp="1" noChangeArrowheads="1"/>
          </p:cNvSpPr>
          <p:nvPr>
            <p:ph type="body" idx="1"/>
          </p:nvPr>
        </p:nvSpPr>
        <p:spPr>
          <a:xfrm>
            <a:off x="838200" y="2362200"/>
            <a:ext cx="8126413" cy="3962400"/>
          </a:xfrm>
        </p:spPr>
        <p:txBody>
          <a:bodyPr/>
          <a:lstStyle/>
          <a:p>
            <a:pPr>
              <a:lnSpc>
                <a:spcPct val="80000"/>
              </a:lnSpc>
            </a:pPr>
            <a:r>
              <a:rPr lang="en-US" altLang="zh-CN" sz="2400" b="0">
                <a:latin typeface="仿宋_GB2312" pitchFamily="49" charset="-122"/>
                <a:ea typeface="仿宋_GB2312" pitchFamily="49" charset="-122"/>
              </a:rPr>
              <a:t>1.</a:t>
            </a:r>
            <a:r>
              <a:rPr lang="zh-CN" altLang="en-US" sz="2400" b="0">
                <a:latin typeface="仿宋_GB2312" pitchFamily="49" charset="-122"/>
                <a:ea typeface="仿宋_GB2312" pitchFamily="49" charset="-122"/>
              </a:rPr>
              <a:t>症状：</a:t>
            </a:r>
            <a:endParaRPr lang="zh-CN" altLang="en-US" sz="2400" b="0">
              <a:latin typeface="仿宋_GB2312" pitchFamily="49" charset="-122"/>
              <a:ea typeface="仿宋_GB2312" pitchFamily="49" charset="-122"/>
            </a:endParaRPr>
          </a:p>
          <a:p>
            <a:pPr>
              <a:lnSpc>
                <a:spcPct val="80000"/>
              </a:lnSpc>
            </a:pPr>
            <a:r>
              <a:rPr lang="zh-CN" altLang="en-US" sz="2400" b="0">
                <a:latin typeface="仿宋_GB2312" pitchFamily="49" charset="-122"/>
                <a:ea typeface="仿宋_GB2312" pitchFamily="49" charset="-122"/>
              </a:rPr>
              <a:t>早期烦躁不安，爱哭闹、睡不安、易惊醒、汗多；出牙晚，头较大呈方形，肋骨下缘外翻，鸡胸，</a:t>
            </a:r>
            <a:r>
              <a:rPr lang="en-US" altLang="zh-CN" sz="2400" b="0">
                <a:latin typeface="仿宋_GB2312" pitchFamily="49" charset="-122"/>
                <a:ea typeface="仿宋_GB2312" pitchFamily="49" charset="-122"/>
              </a:rPr>
              <a:t>O</a:t>
            </a:r>
            <a:r>
              <a:rPr lang="zh-CN" altLang="en-US" sz="2400" b="0">
                <a:latin typeface="仿宋_GB2312" pitchFamily="49" charset="-122"/>
                <a:ea typeface="仿宋_GB2312" pitchFamily="49" charset="-122"/>
              </a:rPr>
              <a:t>形腿；血钙、血磷可降低，碱性磷酸酶增高，长骨</a:t>
            </a:r>
            <a:r>
              <a:rPr lang="en-US" altLang="zh-CN" sz="2400" b="0">
                <a:latin typeface="仿宋_GB2312" pitchFamily="49" charset="-122"/>
                <a:ea typeface="仿宋_GB2312" pitchFamily="49" charset="-122"/>
              </a:rPr>
              <a:t>X</a:t>
            </a:r>
            <a:r>
              <a:rPr lang="zh-CN" altLang="en-US" sz="2400" b="0">
                <a:latin typeface="仿宋_GB2312" pitchFamily="49" charset="-122"/>
                <a:ea typeface="仿宋_GB2312" pitchFamily="49" charset="-122"/>
              </a:rPr>
              <a:t>线片在疾病活动期有不同改变。</a:t>
            </a:r>
            <a:endParaRPr lang="zh-CN" altLang="en-US" sz="2400" b="0">
              <a:latin typeface="仿宋_GB2312" pitchFamily="49" charset="-122"/>
              <a:ea typeface="仿宋_GB2312" pitchFamily="49" charset="-122"/>
            </a:endParaRPr>
          </a:p>
          <a:p>
            <a:pPr>
              <a:lnSpc>
                <a:spcPct val="80000"/>
              </a:lnSpc>
            </a:pPr>
            <a:r>
              <a:rPr lang="en-US" altLang="zh-CN" sz="2400" b="0">
                <a:latin typeface="仿宋_GB2312" pitchFamily="49" charset="-122"/>
                <a:ea typeface="仿宋_GB2312" pitchFamily="49" charset="-122"/>
              </a:rPr>
              <a:t>2.</a:t>
            </a:r>
            <a:r>
              <a:rPr lang="zh-CN" altLang="en-US" sz="2400" b="0">
                <a:latin typeface="仿宋_GB2312" pitchFamily="49" charset="-122"/>
                <a:ea typeface="仿宋_GB2312" pitchFamily="49" charset="-122"/>
              </a:rPr>
              <a:t>原因分析：</a:t>
            </a:r>
            <a:endParaRPr lang="zh-CN" altLang="en-US" sz="2400" b="0">
              <a:latin typeface="仿宋_GB2312" pitchFamily="49" charset="-122"/>
              <a:ea typeface="仿宋_GB2312" pitchFamily="49" charset="-122"/>
            </a:endParaRPr>
          </a:p>
          <a:p>
            <a:pPr>
              <a:lnSpc>
                <a:spcPct val="80000"/>
              </a:lnSpc>
            </a:pPr>
            <a:r>
              <a:rPr lang="en-US" altLang="zh-CN" sz="2400" b="0">
                <a:latin typeface="仿宋_GB2312" pitchFamily="49" charset="-122"/>
                <a:ea typeface="仿宋_GB2312" pitchFamily="49" charset="-122"/>
              </a:rPr>
              <a:t>1</a:t>
            </a:r>
            <a:r>
              <a:rPr lang="zh-CN" altLang="en-US" sz="2400" b="0">
                <a:latin typeface="仿宋_GB2312" pitchFamily="49" charset="-122"/>
                <a:ea typeface="仿宋_GB2312" pitchFamily="49" charset="-122"/>
              </a:rPr>
              <a:t>）阳光照射不足：人体皮肤中的脱氢胆固醇经日光中紫外线照射后才能转变为维生素</a:t>
            </a:r>
            <a:r>
              <a:rPr lang="en-US" altLang="zh-CN" sz="2400" b="0">
                <a:latin typeface="仿宋_GB2312" pitchFamily="49" charset="-122"/>
                <a:ea typeface="仿宋_GB2312" pitchFamily="49" charset="-122"/>
              </a:rPr>
              <a:t>D</a:t>
            </a:r>
            <a:r>
              <a:rPr lang="zh-CN" altLang="en-US" sz="2400" b="0">
                <a:latin typeface="仿宋_GB2312" pitchFamily="49" charset="-122"/>
                <a:ea typeface="仿宋_GB2312" pitchFamily="49" charset="-122"/>
              </a:rPr>
              <a:t>。</a:t>
            </a:r>
            <a:endParaRPr lang="zh-CN" altLang="en-US" sz="2400" b="0">
              <a:latin typeface="仿宋_GB2312" pitchFamily="49" charset="-122"/>
              <a:ea typeface="仿宋_GB2312" pitchFamily="49" charset="-122"/>
            </a:endParaRPr>
          </a:p>
          <a:p>
            <a:pPr>
              <a:lnSpc>
                <a:spcPct val="80000"/>
              </a:lnSpc>
            </a:pPr>
            <a:r>
              <a:rPr lang="en-US" altLang="zh-CN" sz="2400" b="0">
                <a:latin typeface="仿宋_GB2312" pitchFamily="49" charset="-122"/>
                <a:ea typeface="仿宋_GB2312" pitchFamily="49" charset="-122"/>
              </a:rPr>
              <a:t>2</a:t>
            </a:r>
            <a:r>
              <a:rPr lang="zh-CN" altLang="en-US" sz="2400" b="0">
                <a:latin typeface="仿宋_GB2312" pitchFamily="49" charset="-122"/>
                <a:ea typeface="仿宋_GB2312" pitchFamily="49" charset="-122"/>
              </a:rPr>
              <a:t>）食物中含维生素</a:t>
            </a:r>
            <a:r>
              <a:rPr lang="en-US" altLang="zh-CN" sz="2400" b="0">
                <a:latin typeface="仿宋_GB2312" pitchFamily="49" charset="-122"/>
                <a:ea typeface="仿宋_GB2312" pitchFamily="49" charset="-122"/>
              </a:rPr>
              <a:t>D</a:t>
            </a:r>
            <a:r>
              <a:rPr lang="zh-CN" altLang="en-US" sz="2400" b="0">
                <a:latin typeface="仿宋_GB2312" pitchFamily="49" charset="-122"/>
                <a:ea typeface="仿宋_GB2312" pitchFamily="49" charset="-122"/>
              </a:rPr>
              <a:t>不足。</a:t>
            </a:r>
            <a:endParaRPr lang="zh-CN" altLang="en-US" sz="2400" b="0">
              <a:latin typeface="仿宋_GB2312" pitchFamily="49" charset="-122"/>
              <a:ea typeface="仿宋_GB2312" pitchFamily="49" charset="-122"/>
            </a:endParaRPr>
          </a:p>
          <a:p>
            <a:pPr>
              <a:lnSpc>
                <a:spcPct val="80000"/>
              </a:lnSpc>
            </a:pPr>
            <a:r>
              <a:rPr lang="en-US" altLang="zh-CN" sz="2400" b="0">
                <a:latin typeface="仿宋_GB2312" pitchFamily="49" charset="-122"/>
                <a:ea typeface="仿宋_GB2312" pitchFamily="49" charset="-122"/>
              </a:rPr>
              <a:t>3</a:t>
            </a:r>
            <a:r>
              <a:rPr lang="zh-CN" altLang="en-US" sz="2400" b="0">
                <a:latin typeface="仿宋_GB2312" pitchFamily="49" charset="-122"/>
                <a:ea typeface="仿宋_GB2312" pitchFamily="49" charset="-122"/>
              </a:rPr>
              <a:t>）某些婴幼儿生长发育过快。</a:t>
            </a:r>
            <a:endParaRPr lang="zh-CN" altLang="en-US" sz="2400" b="0">
              <a:latin typeface="仿宋_GB2312" pitchFamily="49" charset="-122"/>
              <a:ea typeface="仿宋_GB2312" pitchFamily="49" charset="-122"/>
            </a:endParaRPr>
          </a:p>
          <a:p>
            <a:pPr>
              <a:lnSpc>
                <a:spcPct val="80000"/>
              </a:lnSpc>
            </a:pPr>
            <a:r>
              <a:rPr lang="en-US" altLang="zh-CN" sz="2400" b="0">
                <a:latin typeface="仿宋_GB2312" pitchFamily="49" charset="-122"/>
                <a:ea typeface="仿宋_GB2312" pitchFamily="49" charset="-122"/>
              </a:rPr>
              <a:t>4</a:t>
            </a:r>
            <a:r>
              <a:rPr lang="zh-CN" altLang="en-US" sz="2400" b="0">
                <a:latin typeface="仿宋_GB2312" pitchFamily="49" charset="-122"/>
                <a:ea typeface="仿宋_GB2312" pitchFamily="49" charset="-122"/>
              </a:rPr>
              <a:t>）胃肠、肝胆疾病影响维生素</a:t>
            </a:r>
            <a:r>
              <a:rPr lang="en-US" altLang="zh-CN" sz="2400" b="0">
                <a:latin typeface="仿宋_GB2312" pitchFamily="49" charset="-122"/>
                <a:ea typeface="仿宋_GB2312" pitchFamily="49" charset="-122"/>
              </a:rPr>
              <a:t>D</a:t>
            </a:r>
            <a:r>
              <a:rPr lang="zh-CN" altLang="en-US" sz="2400" b="0">
                <a:latin typeface="仿宋_GB2312" pitchFamily="49" charset="-122"/>
                <a:ea typeface="仿宋_GB2312" pitchFamily="49" charset="-122"/>
              </a:rPr>
              <a:t>和钙、磷的吸收。</a:t>
            </a:r>
            <a:endParaRPr lang="zh-CN" altLang="en-US" sz="2400" b="0">
              <a:latin typeface="仿宋_GB2312" pitchFamily="49" charset="-122"/>
              <a:ea typeface="仿宋_GB2312" pitchFamily="49" charset="-122"/>
            </a:endParaRPr>
          </a:p>
          <a:p>
            <a:pPr>
              <a:lnSpc>
                <a:spcPct val="80000"/>
              </a:lnSpc>
            </a:pPr>
            <a:endParaRPr lang="zh-CN" altLang="en-US" sz="2400" b="0">
              <a:latin typeface="仿宋_GB2312" pitchFamily="49" charset="-122"/>
              <a:ea typeface="仿宋_GB2312" pitchFamily="49" charset="-122"/>
            </a:endParaRPr>
          </a:p>
        </p:txBody>
      </p:sp>
    </p:spTree>
  </p:cSld>
  <p:clrMapOvr>
    <a:masterClrMapping/>
  </p:clrMapOvr>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8" name="Rectangle 4"/>
          <p:cNvSpPr>
            <a:spLocks noGrp="1" noChangeArrowheads="1"/>
          </p:cNvSpPr>
          <p:nvPr>
            <p:ph type="title"/>
          </p:nvPr>
        </p:nvSpPr>
        <p:spPr>
          <a:xfrm>
            <a:off x="468313" y="0"/>
            <a:ext cx="8675687" cy="6858000"/>
          </a:xfrm>
        </p:spPr>
        <p:txBody>
          <a:bodyPr>
            <a:normAutofit fontScale="90000"/>
          </a:bodyPr>
          <a:lstStyle/>
          <a:p>
            <a:r>
              <a:rPr lang="en-US" altLang="zh-CN" sz="3200" b="1">
                <a:latin typeface="楷体_GB2312" pitchFamily="49" charset="-122"/>
                <a:ea typeface="楷体_GB2312" pitchFamily="49" charset="-122"/>
              </a:rPr>
              <a:t>3.</a:t>
            </a:r>
            <a:r>
              <a:rPr lang="zh-CN" altLang="en-US" sz="3200" b="1">
                <a:latin typeface="楷体_GB2312" pitchFamily="49" charset="-122"/>
                <a:ea typeface="楷体_GB2312" pitchFamily="49" charset="-122"/>
              </a:rPr>
              <a:t>防治与保育：</a:t>
            </a:r>
            <a:br>
              <a:rPr lang="zh-CN" altLang="en-US" sz="3200" b="1">
                <a:latin typeface="楷体_GB2312" pitchFamily="49" charset="-122"/>
                <a:ea typeface="楷体_GB2312" pitchFamily="49" charset="-122"/>
              </a:rPr>
            </a:br>
            <a:r>
              <a:rPr lang="en-US" altLang="zh-CN" sz="3200">
                <a:latin typeface="仿宋_GB2312" pitchFamily="49" charset="-122"/>
                <a:ea typeface="仿宋_GB2312" pitchFamily="49" charset="-122"/>
              </a:rPr>
              <a:t>1</a:t>
            </a:r>
            <a:r>
              <a:rPr lang="zh-CN" altLang="en-US" sz="3200">
                <a:latin typeface="仿宋_GB2312" pitchFamily="49" charset="-122"/>
                <a:ea typeface="仿宋_GB2312" pitchFamily="49" charset="-122"/>
              </a:rPr>
              <a:t>）孕妇及乳母多晒太阳，多吃含有维生素</a:t>
            </a:r>
            <a:r>
              <a:rPr lang="en-US" altLang="zh-CN" sz="3200">
                <a:latin typeface="仿宋_GB2312" pitchFamily="49" charset="-122"/>
                <a:ea typeface="仿宋_GB2312" pitchFamily="49" charset="-122"/>
              </a:rPr>
              <a:t>D</a:t>
            </a:r>
            <a:r>
              <a:rPr lang="zh-CN" altLang="en-US" sz="3200">
                <a:latin typeface="仿宋_GB2312" pitchFamily="49" charset="-122"/>
                <a:ea typeface="仿宋_GB2312" pitchFamily="49" charset="-122"/>
              </a:rPr>
              <a:t>较多的肝蛋类。</a:t>
            </a:r>
            <a:br>
              <a:rPr lang="zh-CN" altLang="en-US" sz="3200">
                <a:latin typeface="仿宋_GB2312" pitchFamily="49" charset="-122"/>
                <a:ea typeface="仿宋_GB2312" pitchFamily="49" charset="-122"/>
              </a:rPr>
            </a:br>
            <a:r>
              <a:rPr lang="en-US" altLang="zh-CN" sz="3200">
                <a:latin typeface="仿宋_GB2312" pitchFamily="49" charset="-122"/>
                <a:ea typeface="仿宋_GB2312" pitchFamily="49" charset="-122"/>
              </a:rPr>
              <a:t>2</a:t>
            </a:r>
            <a:r>
              <a:rPr lang="zh-CN" altLang="en-US" sz="3200">
                <a:latin typeface="仿宋_GB2312" pitchFamily="49" charset="-122"/>
                <a:ea typeface="仿宋_GB2312" pitchFamily="49" charset="-122"/>
              </a:rPr>
              <a:t>）鼓励母乳喂养。</a:t>
            </a:r>
            <a:br>
              <a:rPr lang="zh-CN" altLang="en-US" sz="3200">
                <a:latin typeface="仿宋_GB2312" pitchFamily="49" charset="-122"/>
                <a:ea typeface="仿宋_GB2312" pitchFamily="49" charset="-122"/>
              </a:rPr>
            </a:br>
            <a:r>
              <a:rPr lang="en-US" altLang="zh-CN" sz="3200">
                <a:latin typeface="仿宋_GB2312" pitchFamily="49" charset="-122"/>
                <a:ea typeface="仿宋_GB2312" pitchFamily="49" charset="-122"/>
              </a:rPr>
              <a:t>3</a:t>
            </a:r>
            <a:r>
              <a:rPr lang="zh-CN" altLang="en-US" sz="3200">
                <a:latin typeface="仿宋_GB2312" pitchFamily="49" charset="-122"/>
                <a:ea typeface="仿宋_GB2312" pitchFamily="49" charset="-122"/>
              </a:rPr>
              <a:t>）带宝宝到户外活动。</a:t>
            </a:r>
            <a:br>
              <a:rPr lang="zh-CN" altLang="en-US" sz="3200">
                <a:latin typeface="仿宋_GB2312" pitchFamily="49" charset="-122"/>
                <a:ea typeface="仿宋_GB2312" pitchFamily="49" charset="-122"/>
              </a:rPr>
            </a:br>
            <a:r>
              <a:rPr lang="en-US" altLang="zh-CN" sz="3200">
                <a:latin typeface="仿宋_GB2312" pitchFamily="49" charset="-122"/>
                <a:ea typeface="仿宋_GB2312" pitchFamily="49" charset="-122"/>
              </a:rPr>
              <a:t>4</a:t>
            </a:r>
            <a:r>
              <a:rPr lang="zh-CN" altLang="en-US" sz="3200">
                <a:latin typeface="仿宋_GB2312" pitchFamily="49" charset="-122"/>
                <a:ea typeface="仿宋_GB2312" pitchFamily="49" charset="-122"/>
              </a:rPr>
              <a:t>）自生后</a:t>
            </a:r>
            <a:r>
              <a:rPr lang="en-US" altLang="zh-CN" sz="3200">
                <a:latin typeface="仿宋_GB2312" pitchFamily="49" charset="-122"/>
                <a:ea typeface="仿宋_GB2312" pitchFamily="49" charset="-122"/>
              </a:rPr>
              <a:t>2</a:t>
            </a:r>
            <a:r>
              <a:rPr lang="zh-CN" altLang="en-US" sz="3200">
                <a:latin typeface="仿宋_GB2312" pitchFamily="49" charset="-122"/>
                <a:ea typeface="仿宋_GB2312" pitchFamily="49" charset="-122"/>
              </a:rPr>
              <a:t>周起口服维生素</a:t>
            </a:r>
            <a:r>
              <a:rPr lang="en-US" altLang="zh-CN" sz="3200">
                <a:latin typeface="仿宋_GB2312" pitchFamily="49" charset="-122"/>
                <a:ea typeface="仿宋_GB2312" pitchFamily="49" charset="-122"/>
              </a:rPr>
              <a:t>D</a:t>
            </a:r>
            <a:r>
              <a:rPr lang="zh-CN" altLang="en-US" sz="3200">
                <a:latin typeface="仿宋_GB2312" pitchFamily="49" charset="-122"/>
                <a:ea typeface="仿宋_GB2312" pitchFamily="49" charset="-122"/>
              </a:rPr>
              <a:t>预防。</a:t>
            </a:r>
            <a:br>
              <a:rPr lang="zh-CN" altLang="en-US" sz="3200">
                <a:latin typeface="仿宋_GB2312" pitchFamily="49" charset="-122"/>
                <a:ea typeface="仿宋_GB2312" pitchFamily="49" charset="-122"/>
              </a:rPr>
            </a:br>
            <a:r>
              <a:rPr lang="en-US" altLang="zh-CN" sz="3200">
                <a:latin typeface="仿宋_GB2312" pitchFamily="49" charset="-122"/>
                <a:ea typeface="仿宋_GB2312" pitchFamily="49" charset="-122"/>
              </a:rPr>
              <a:t>5</a:t>
            </a:r>
            <a:r>
              <a:rPr lang="zh-CN" altLang="en-US" sz="3200">
                <a:latin typeface="仿宋_GB2312" pitchFamily="49" charset="-122"/>
                <a:ea typeface="仿宋_GB2312" pitchFamily="49" charset="-122"/>
              </a:rPr>
              <a:t>）适当休息，减少体力消耗。</a:t>
            </a:r>
            <a:br>
              <a:rPr lang="zh-CN" altLang="en-US" sz="3200">
                <a:latin typeface="仿宋_GB2312" pitchFamily="49" charset="-122"/>
                <a:ea typeface="仿宋_GB2312" pitchFamily="49" charset="-122"/>
              </a:rPr>
            </a:br>
            <a:r>
              <a:rPr lang="en-US" altLang="zh-CN" sz="3200">
                <a:latin typeface="仿宋_GB2312" pitchFamily="49" charset="-122"/>
                <a:ea typeface="仿宋_GB2312" pitchFamily="49" charset="-122"/>
              </a:rPr>
              <a:t>6</a:t>
            </a:r>
            <a:r>
              <a:rPr lang="zh-CN" altLang="en-US" sz="3200">
                <a:latin typeface="仿宋_GB2312" pitchFamily="49" charset="-122"/>
                <a:ea typeface="仿宋_GB2312" pitchFamily="49" charset="-122"/>
              </a:rPr>
              <a:t>）调节饮食。注意给患儿补充蛋黄等含维生素</a:t>
            </a:r>
            <a:r>
              <a:rPr lang="en-US" altLang="zh-CN" sz="3200">
                <a:latin typeface="仿宋_GB2312" pitchFamily="49" charset="-122"/>
                <a:ea typeface="仿宋_GB2312" pitchFamily="49" charset="-122"/>
              </a:rPr>
              <a:t>D</a:t>
            </a:r>
            <a:r>
              <a:rPr lang="zh-CN" altLang="en-US" sz="3200">
                <a:latin typeface="仿宋_GB2312" pitchFamily="49" charset="-122"/>
                <a:ea typeface="仿宋_GB2312" pitchFamily="49" charset="-122"/>
              </a:rPr>
              <a:t>和钙比较丰富的食物。</a:t>
            </a:r>
            <a:br>
              <a:rPr lang="zh-CN" altLang="en-US" sz="3200">
                <a:latin typeface="仿宋_GB2312" pitchFamily="49" charset="-122"/>
                <a:ea typeface="仿宋_GB2312" pitchFamily="49" charset="-122"/>
              </a:rPr>
            </a:br>
            <a:r>
              <a:rPr lang="en-US" altLang="zh-CN" sz="3200">
                <a:latin typeface="仿宋_GB2312" pitchFamily="49" charset="-122"/>
                <a:ea typeface="仿宋_GB2312" pitchFamily="49" charset="-122"/>
              </a:rPr>
              <a:t>7</a:t>
            </a:r>
            <a:r>
              <a:rPr lang="zh-CN" altLang="en-US" sz="3200">
                <a:latin typeface="仿宋_GB2312" pitchFamily="49" charset="-122"/>
                <a:ea typeface="仿宋_GB2312" pitchFamily="49" charset="-122"/>
              </a:rPr>
              <a:t>）预防感染。</a:t>
            </a:r>
            <a:br>
              <a:rPr lang="zh-CN" altLang="en-US" sz="3200">
                <a:latin typeface="仿宋_GB2312" pitchFamily="49" charset="-122"/>
                <a:ea typeface="仿宋_GB2312" pitchFamily="49" charset="-122"/>
              </a:rPr>
            </a:br>
            <a:r>
              <a:rPr lang="en-US" altLang="zh-CN" sz="3200">
                <a:latin typeface="仿宋_GB2312" pitchFamily="49" charset="-122"/>
                <a:ea typeface="仿宋_GB2312" pitchFamily="49" charset="-122"/>
              </a:rPr>
              <a:t>8</a:t>
            </a:r>
            <a:r>
              <a:rPr lang="zh-CN" altLang="en-US" sz="3200">
                <a:latin typeface="仿宋_GB2312" pitchFamily="49" charset="-122"/>
                <a:ea typeface="仿宋_GB2312" pitchFamily="49" charset="-122"/>
              </a:rPr>
              <a:t>）给患儿勤洗脸、洗头，换衣服和床单，注意保暖，加强患儿的皮肤护理；</a:t>
            </a:r>
            <a:br>
              <a:rPr lang="zh-CN" altLang="en-US" sz="3200">
                <a:latin typeface="仿宋_GB2312" pitchFamily="49" charset="-122"/>
                <a:ea typeface="仿宋_GB2312" pitchFamily="49" charset="-122"/>
              </a:rPr>
            </a:br>
            <a:r>
              <a:rPr lang="en-US" altLang="zh-CN" sz="3200">
                <a:latin typeface="仿宋_GB2312" pitchFamily="49" charset="-122"/>
                <a:ea typeface="仿宋_GB2312" pitchFamily="49" charset="-122"/>
              </a:rPr>
              <a:t>9</a:t>
            </a:r>
            <a:r>
              <a:rPr lang="zh-CN" altLang="en-US" sz="3200">
                <a:latin typeface="仿宋_GB2312" pitchFamily="49" charset="-122"/>
                <a:ea typeface="仿宋_GB2312" pitchFamily="49" charset="-122"/>
              </a:rPr>
              <a:t>）合理用药。</a:t>
            </a:r>
            <a:br>
              <a:rPr lang="zh-CN" altLang="en-US" sz="3200">
                <a:latin typeface="仿宋_GB2312" pitchFamily="49" charset="-122"/>
                <a:ea typeface="仿宋_GB2312" pitchFamily="49" charset="-122"/>
              </a:rPr>
            </a:br>
            <a:endParaRPr lang="zh-CN" altLang="en-US" sz="3200">
              <a:latin typeface="仿宋_GB2312" pitchFamily="49" charset="-122"/>
              <a:ea typeface="仿宋_GB2312" pitchFamily="49" charset="-122"/>
            </a:endParaRPr>
          </a:p>
        </p:txBody>
      </p:sp>
    </p:spTree>
  </p:cSld>
  <p:clrMapOvr>
    <a:masterClrMapping/>
  </p:clrMapOvr>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p:txBody>
          <a:bodyPr/>
          <a:lstStyle/>
          <a:p>
            <a:r>
              <a:rPr lang="zh-CN" altLang="en-US">
                <a:ea typeface="宋体" panose="02010600030101010101" pitchFamily="2" charset="-122"/>
              </a:rPr>
              <a:t>（三）锌缺乏症</a:t>
            </a:r>
            <a:endParaRPr lang="zh-CN" altLang="en-US">
              <a:ea typeface="宋体" panose="02010600030101010101" pitchFamily="2" charset="-122"/>
            </a:endParaRPr>
          </a:p>
        </p:txBody>
      </p:sp>
      <p:sp>
        <p:nvSpPr>
          <p:cNvPr id="252931" name="Rectangle 3"/>
          <p:cNvSpPr>
            <a:spLocks noGrp="1" noChangeArrowheads="1"/>
          </p:cNvSpPr>
          <p:nvPr>
            <p:ph type="body" idx="1"/>
          </p:nvPr>
        </p:nvSpPr>
        <p:spPr/>
        <p:txBody>
          <a:bodyPr/>
          <a:lstStyle/>
          <a:p>
            <a:r>
              <a:rPr lang="en-US" altLang="zh-CN" sz="2400">
                <a:latin typeface="仿宋_GB2312" pitchFamily="49" charset="-122"/>
                <a:ea typeface="仿宋_GB2312" pitchFamily="49" charset="-122"/>
              </a:rPr>
              <a:t>1.</a:t>
            </a:r>
            <a:r>
              <a:rPr lang="zh-CN" altLang="en-US" sz="2400">
                <a:latin typeface="仿宋_GB2312" pitchFamily="49" charset="-122"/>
                <a:ea typeface="仿宋_GB2312" pitchFamily="49" charset="-122"/>
              </a:rPr>
              <a:t>症状：</a:t>
            </a:r>
            <a:endParaRPr lang="zh-CN" altLang="en-US" sz="2400">
              <a:latin typeface="仿宋_GB2312" pitchFamily="49" charset="-122"/>
              <a:ea typeface="仿宋_GB2312" pitchFamily="49" charset="-122"/>
            </a:endParaRPr>
          </a:p>
          <a:p>
            <a:r>
              <a:rPr lang="en-US" altLang="zh-CN" sz="2400">
                <a:latin typeface="仿宋_GB2312" pitchFamily="49" charset="-122"/>
                <a:ea typeface="仿宋_GB2312" pitchFamily="49" charset="-122"/>
              </a:rPr>
              <a:t>1</a:t>
            </a:r>
            <a:r>
              <a:rPr lang="zh-CN" altLang="en-US" sz="2400">
                <a:latin typeface="仿宋_GB2312" pitchFamily="49" charset="-122"/>
                <a:ea typeface="仿宋_GB2312" pitchFamily="49" charset="-122"/>
              </a:rPr>
              <a:t>）消化功能减退：锌影响味蕾细胞的更新和唾液磷酸酶的活性。</a:t>
            </a:r>
            <a:endParaRPr lang="zh-CN" altLang="en-US" sz="2400">
              <a:latin typeface="仿宋_GB2312" pitchFamily="49" charset="-122"/>
              <a:ea typeface="仿宋_GB2312" pitchFamily="49" charset="-122"/>
            </a:endParaRPr>
          </a:p>
          <a:p>
            <a:r>
              <a:rPr lang="en-US" altLang="zh-CN" sz="2400">
                <a:latin typeface="仿宋_GB2312" pitchFamily="49" charset="-122"/>
                <a:ea typeface="仿宋_GB2312" pitchFamily="49" charset="-122"/>
              </a:rPr>
              <a:t>2</a:t>
            </a:r>
            <a:r>
              <a:rPr lang="zh-CN" altLang="en-US" sz="2400">
                <a:latin typeface="仿宋_GB2312" pitchFamily="49" charset="-122"/>
                <a:ea typeface="仿宋_GB2312" pitchFamily="49" charset="-122"/>
              </a:rPr>
              <a:t>）生长发育落后：影响核酸和蛋白质合成和细胞分裂，妨碍生长激素及性腺的成熟。</a:t>
            </a:r>
            <a:endParaRPr lang="zh-CN" altLang="en-US" sz="2400">
              <a:latin typeface="仿宋_GB2312" pitchFamily="49" charset="-122"/>
              <a:ea typeface="仿宋_GB2312" pitchFamily="49" charset="-122"/>
            </a:endParaRPr>
          </a:p>
          <a:p>
            <a:r>
              <a:rPr lang="en-US" altLang="zh-CN" sz="2400">
                <a:latin typeface="仿宋_GB2312" pitchFamily="49" charset="-122"/>
                <a:ea typeface="仿宋_GB2312" pitchFamily="49" charset="-122"/>
              </a:rPr>
              <a:t>3</a:t>
            </a:r>
            <a:r>
              <a:rPr lang="zh-CN" altLang="en-US" sz="2400">
                <a:latin typeface="仿宋_GB2312" pitchFamily="49" charset="-122"/>
                <a:ea typeface="仿宋_GB2312" pitchFamily="49" charset="-122"/>
              </a:rPr>
              <a:t>）免疫功能降低：损害免疫功能引发感染。</a:t>
            </a:r>
            <a:endParaRPr lang="zh-CN" altLang="en-US" sz="2400">
              <a:latin typeface="仿宋_GB2312" pitchFamily="49" charset="-122"/>
              <a:ea typeface="仿宋_GB2312" pitchFamily="49" charset="-122"/>
            </a:endParaRPr>
          </a:p>
          <a:p>
            <a:r>
              <a:rPr lang="en-US" altLang="zh-CN" sz="2400">
                <a:latin typeface="仿宋_GB2312" pitchFamily="49" charset="-122"/>
                <a:ea typeface="仿宋_GB2312" pitchFamily="49" charset="-122"/>
              </a:rPr>
              <a:t>4</a:t>
            </a:r>
            <a:r>
              <a:rPr lang="zh-CN" altLang="en-US" sz="2400">
                <a:latin typeface="仿宋_GB2312" pitchFamily="49" charset="-122"/>
                <a:ea typeface="仿宋_GB2312" pitchFamily="49" charset="-122"/>
              </a:rPr>
              <a:t>）智能发育延迟。</a:t>
            </a:r>
            <a:endParaRPr lang="zh-CN" altLang="en-US" sz="2400">
              <a:latin typeface="仿宋_GB2312" pitchFamily="49" charset="-122"/>
              <a:ea typeface="仿宋_GB2312" pitchFamily="49" charset="-122"/>
            </a:endParaRPr>
          </a:p>
          <a:p>
            <a:r>
              <a:rPr lang="en-US" altLang="zh-CN" sz="2400">
                <a:latin typeface="仿宋_GB2312" pitchFamily="49" charset="-122"/>
                <a:ea typeface="仿宋_GB2312" pitchFamily="49" charset="-122"/>
              </a:rPr>
              <a:t>5</a:t>
            </a:r>
            <a:r>
              <a:rPr lang="zh-CN" altLang="en-US" sz="2400">
                <a:latin typeface="仿宋_GB2312" pitchFamily="49" charset="-122"/>
                <a:ea typeface="仿宋_GB2312" pitchFamily="49" charset="-122"/>
              </a:rPr>
              <a:t>）其他：地图舌，反复口腔溃疡，创伤愈合迟缓等。</a:t>
            </a:r>
            <a:endParaRPr lang="zh-CN" altLang="en-US" sz="2400">
              <a:latin typeface="仿宋_GB2312" pitchFamily="49" charset="-122"/>
              <a:ea typeface="仿宋_GB2312" pitchFamily="49" charset="-122"/>
            </a:endParaRPr>
          </a:p>
        </p:txBody>
      </p:sp>
    </p:spTree>
  </p:cSld>
  <p:clrMapOvr>
    <a:masterClrMapping/>
  </p:clrMapOvr>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a:xfrm>
            <a:off x="468313" y="0"/>
            <a:ext cx="8675687" cy="6858000"/>
          </a:xfrm>
        </p:spPr>
        <p:txBody>
          <a:bodyPr/>
          <a:lstStyle/>
          <a:p>
            <a:pPr algn="l"/>
            <a:r>
              <a:rPr lang="en-US" altLang="zh-CN">
                <a:ea typeface="宋体" panose="02010600030101010101" pitchFamily="2" charset="-122"/>
              </a:rPr>
              <a:t>2.</a:t>
            </a:r>
            <a:r>
              <a:rPr lang="zh-CN" altLang="en-US">
                <a:ea typeface="宋体" panose="02010600030101010101" pitchFamily="2" charset="-122"/>
              </a:rPr>
              <a:t>原因分析：</a:t>
            </a:r>
            <a:br>
              <a:rPr lang="zh-CN" altLang="en-US">
                <a:ea typeface="宋体" panose="02010600030101010101" pitchFamily="2" charset="-122"/>
              </a:rPr>
            </a:br>
            <a:br>
              <a:rPr lang="zh-CN" altLang="en-US">
                <a:ea typeface="宋体" panose="02010600030101010101" pitchFamily="2" charset="-122"/>
              </a:rPr>
            </a:br>
            <a:r>
              <a:rPr lang="en-US" altLang="zh-CN" sz="2800">
                <a:latin typeface="仿宋_GB2312" pitchFamily="49" charset="-122"/>
                <a:ea typeface="仿宋_GB2312" pitchFamily="49" charset="-122"/>
              </a:rPr>
              <a:t>1</a:t>
            </a:r>
            <a:r>
              <a:rPr lang="zh-CN" altLang="en-US" sz="2800">
                <a:latin typeface="仿宋_GB2312" pitchFamily="49" charset="-122"/>
                <a:ea typeface="仿宋_GB2312" pitchFamily="49" charset="-122"/>
              </a:rPr>
              <a:t>）摄入不足：长期进食含锌量低的植物性食物，挑食、偏食也会造成年长儿缺锌。</a:t>
            </a:r>
            <a:br>
              <a:rPr lang="zh-CN" altLang="en-US" sz="2800">
                <a:latin typeface="仿宋_GB2312" pitchFamily="49" charset="-122"/>
                <a:ea typeface="仿宋_GB2312" pitchFamily="49" charset="-122"/>
              </a:rPr>
            </a:br>
            <a:r>
              <a:rPr lang="en-US" altLang="zh-CN" sz="2800">
                <a:latin typeface="仿宋_GB2312" pitchFamily="49" charset="-122"/>
                <a:ea typeface="仿宋_GB2312" pitchFamily="49" charset="-122"/>
              </a:rPr>
              <a:t>2</a:t>
            </a:r>
            <a:r>
              <a:rPr lang="zh-CN" altLang="en-US" sz="2800">
                <a:latin typeface="仿宋_GB2312" pitchFamily="49" charset="-122"/>
                <a:ea typeface="仿宋_GB2312" pitchFamily="49" charset="-122"/>
              </a:rPr>
              <a:t>）吸收障碍：腹泻会妨碍锌的吸收。</a:t>
            </a:r>
            <a:br>
              <a:rPr lang="zh-CN" altLang="en-US" sz="2800">
                <a:latin typeface="仿宋_GB2312" pitchFamily="49" charset="-122"/>
                <a:ea typeface="仿宋_GB2312" pitchFamily="49" charset="-122"/>
              </a:rPr>
            </a:br>
            <a:r>
              <a:rPr lang="en-US" altLang="zh-CN" sz="2800">
                <a:latin typeface="仿宋_GB2312" pitchFamily="49" charset="-122"/>
                <a:ea typeface="仿宋_GB2312" pitchFamily="49" charset="-122"/>
              </a:rPr>
              <a:t>3</a:t>
            </a:r>
            <a:r>
              <a:rPr lang="zh-CN" altLang="en-US" sz="2800">
                <a:latin typeface="仿宋_GB2312" pitchFamily="49" charset="-122"/>
                <a:ea typeface="仿宋_GB2312" pitchFamily="49" charset="-122"/>
              </a:rPr>
              <a:t>）需要量增加：</a:t>
            </a:r>
            <a:br>
              <a:rPr lang="zh-CN" altLang="en-US" sz="2800">
                <a:latin typeface="仿宋_GB2312" pitchFamily="49" charset="-122"/>
                <a:ea typeface="仿宋_GB2312" pitchFamily="49" charset="-122"/>
              </a:rPr>
            </a:br>
            <a:r>
              <a:rPr lang="en-US" altLang="zh-CN" sz="2800">
                <a:latin typeface="仿宋_GB2312" pitchFamily="49" charset="-122"/>
                <a:ea typeface="仿宋_GB2312" pitchFamily="49" charset="-122"/>
              </a:rPr>
              <a:t>4</a:t>
            </a:r>
            <a:r>
              <a:rPr lang="zh-CN" altLang="en-US" sz="2800">
                <a:latin typeface="仿宋_GB2312" pitchFamily="49" charset="-122"/>
                <a:ea typeface="仿宋_GB2312" pitchFamily="49" charset="-122"/>
              </a:rPr>
              <a:t>）锌丢失过多。</a:t>
            </a:r>
            <a:br>
              <a:rPr lang="zh-CN" altLang="en-US" sz="2800">
                <a:latin typeface="仿宋_GB2312" pitchFamily="49" charset="-122"/>
                <a:ea typeface="仿宋_GB2312" pitchFamily="49" charset="-122"/>
              </a:rPr>
            </a:br>
            <a:r>
              <a:rPr lang="zh-CN" altLang="en-US" sz="2800">
                <a:latin typeface="仿宋_GB2312" pitchFamily="49" charset="-122"/>
                <a:ea typeface="仿宋_GB2312" pitchFamily="49" charset="-122"/>
              </a:rPr>
              <a:t>讨论与思考：如何对缺锌婴幼儿进行防治与保育？</a:t>
            </a:r>
            <a:endParaRPr lang="zh-CN" altLang="en-US" sz="2800">
              <a:latin typeface="仿宋_GB2312" pitchFamily="49" charset="-122"/>
              <a:ea typeface="仿宋_GB2312" pitchFamily="49" charset="-122"/>
            </a:endParaRPr>
          </a:p>
        </p:txBody>
      </p:sp>
    </p:spTree>
  </p:cSld>
  <p:clrMapOvr>
    <a:masterClrMapping/>
  </p:clrMapOvr>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p:txBody>
          <a:bodyPr/>
          <a:lstStyle/>
          <a:p>
            <a:r>
              <a:rPr lang="zh-CN" altLang="en-US">
                <a:ea typeface="宋体" panose="02010600030101010101" pitchFamily="2" charset="-122"/>
              </a:rPr>
              <a:t>二、呼吸系统常见病</a:t>
            </a:r>
            <a:endParaRPr lang="zh-CN" altLang="en-US">
              <a:ea typeface="宋体" panose="02010600030101010101" pitchFamily="2" charset="-122"/>
            </a:endParaRPr>
          </a:p>
        </p:txBody>
      </p:sp>
      <p:sp>
        <p:nvSpPr>
          <p:cNvPr id="272387" name="Rectangle 3"/>
          <p:cNvSpPr>
            <a:spLocks noGrp="1" noChangeArrowheads="1"/>
          </p:cNvSpPr>
          <p:nvPr>
            <p:ph type="body" idx="1"/>
          </p:nvPr>
        </p:nvSpPr>
        <p:spPr>
          <a:xfrm>
            <a:off x="838200" y="1989138"/>
            <a:ext cx="7848600" cy="4335462"/>
          </a:xfrm>
        </p:spPr>
        <p:txBody>
          <a:bodyPr/>
          <a:lstStyle/>
          <a:p>
            <a:pPr>
              <a:lnSpc>
                <a:spcPct val="90000"/>
              </a:lnSpc>
            </a:pPr>
            <a:r>
              <a:rPr lang="zh-CN" altLang="en-US" sz="2400">
                <a:ea typeface="宋体" panose="02010600030101010101" pitchFamily="2" charset="-122"/>
              </a:rPr>
              <a:t>（</a:t>
            </a:r>
            <a:r>
              <a:rPr lang="zh-CN" altLang="en-US" sz="2400" b="0">
                <a:latin typeface="仿宋_GB2312" pitchFamily="49" charset="-122"/>
                <a:ea typeface="仿宋_GB2312" pitchFamily="49" charset="-122"/>
              </a:rPr>
              <a:t>一）上呼吸道感染</a:t>
            </a:r>
            <a:endParaRPr lang="zh-CN" altLang="en-US" sz="2400" b="0">
              <a:latin typeface="仿宋_GB2312" pitchFamily="49" charset="-122"/>
              <a:ea typeface="仿宋_GB2312" pitchFamily="49" charset="-122"/>
            </a:endParaRPr>
          </a:p>
          <a:p>
            <a:pPr>
              <a:lnSpc>
                <a:spcPct val="90000"/>
              </a:lnSpc>
            </a:pPr>
            <a:r>
              <a:rPr lang="en-US" altLang="zh-CN" sz="2400" b="0">
                <a:latin typeface="仿宋_GB2312" pitchFamily="49" charset="-122"/>
                <a:ea typeface="仿宋_GB2312" pitchFamily="49" charset="-122"/>
              </a:rPr>
              <a:t>1.</a:t>
            </a:r>
            <a:r>
              <a:rPr lang="zh-CN" altLang="en-US" sz="2400" b="0">
                <a:latin typeface="仿宋_GB2312" pitchFamily="49" charset="-122"/>
                <a:ea typeface="仿宋_GB2312" pitchFamily="49" charset="-122"/>
              </a:rPr>
              <a:t>症状：</a:t>
            </a:r>
            <a:endParaRPr lang="zh-CN" altLang="en-US" sz="2400" b="0">
              <a:latin typeface="仿宋_GB2312" pitchFamily="49" charset="-122"/>
              <a:ea typeface="仿宋_GB2312" pitchFamily="49" charset="-122"/>
            </a:endParaRPr>
          </a:p>
          <a:p>
            <a:pPr>
              <a:lnSpc>
                <a:spcPct val="90000"/>
              </a:lnSpc>
            </a:pPr>
            <a:r>
              <a:rPr lang="zh-CN" altLang="en-US" sz="2400" b="0">
                <a:latin typeface="仿宋_GB2312" pitchFamily="49" charset="-122"/>
                <a:ea typeface="仿宋_GB2312" pitchFamily="49" charset="-122"/>
              </a:rPr>
              <a:t>轻度症状有低热、流涕、鼻塞、轻咳、打喷嚏、腹泻或者轻度呕吐，鼻粘膜充血水肿，分泌物增多，咽部稍红，颈部淋巴结轻度肿大，精神状态良好。</a:t>
            </a:r>
            <a:endParaRPr lang="zh-CN" altLang="en-US" sz="2400" b="0">
              <a:latin typeface="仿宋_GB2312" pitchFamily="49" charset="-122"/>
              <a:ea typeface="仿宋_GB2312" pitchFamily="49" charset="-122"/>
            </a:endParaRPr>
          </a:p>
          <a:p>
            <a:pPr>
              <a:lnSpc>
                <a:spcPct val="90000"/>
              </a:lnSpc>
            </a:pPr>
            <a:r>
              <a:rPr lang="zh-CN" altLang="en-US" sz="2400" b="0">
                <a:latin typeface="仿宋_GB2312" pitchFamily="49" charset="-122"/>
                <a:ea typeface="仿宋_GB2312" pitchFamily="49" charset="-122"/>
              </a:rPr>
              <a:t>重者体温升高，在</a:t>
            </a:r>
            <a:r>
              <a:rPr lang="en-US" altLang="zh-CN" sz="2400" b="0">
                <a:latin typeface="仿宋_GB2312" pitchFamily="49" charset="-122"/>
                <a:ea typeface="仿宋_GB2312" pitchFamily="49" charset="-122"/>
              </a:rPr>
              <a:t>39</a:t>
            </a:r>
            <a:r>
              <a:rPr lang="zh-CN" altLang="en-US" sz="2400" b="0">
                <a:latin typeface="仿宋_GB2312" pitchFamily="49" charset="-122"/>
                <a:ea typeface="仿宋_GB2312" pitchFamily="49" charset="-122"/>
              </a:rPr>
              <a:t>摄氏度以上，精神弱、头疼、阵咳、咽痛、呕吐、乏力、畏寒、食欲下降。扁桃体红肿，颌下淋巴结肿大压痛。</a:t>
            </a:r>
            <a:endParaRPr lang="zh-CN" altLang="en-US" sz="2400" b="0">
              <a:latin typeface="仿宋_GB2312" pitchFamily="49" charset="-122"/>
              <a:ea typeface="仿宋_GB2312" pitchFamily="49" charset="-122"/>
            </a:endParaRPr>
          </a:p>
          <a:p>
            <a:pPr>
              <a:lnSpc>
                <a:spcPct val="90000"/>
              </a:lnSpc>
            </a:pPr>
            <a:r>
              <a:rPr lang="zh-CN" altLang="en-US" sz="2400" b="0">
                <a:latin typeface="仿宋_GB2312" pitchFamily="49" charset="-122"/>
                <a:ea typeface="仿宋_GB2312" pitchFamily="49" charset="-122"/>
              </a:rPr>
              <a:t>炎症还会波及中耳、鼻窦和气管，引起中耳炎、鼻窦炎和气管炎。</a:t>
            </a:r>
            <a:endParaRPr lang="zh-CN" altLang="en-US" sz="2400" b="0">
              <a:latin typeface="仿宋_GB2312" pitchFamily="49" charset="-122"/>
              <a:ea typeface="仿宋_GB2312" pitchFamily="49" charset="-122"/>
            </a:endParaRPr>
          </a:p>
          <a:p>
            <a:pPr>
              <a:lnSpc>
                <a:spcPct val="90000"/>
              </a:lnSpc>
            </a:pPr>
            <a:r>
              <a:rPr lang="en-US" altLang="zh-CN" sz="2400" b="0">
                <a:latin typeface="仿宋_GB2312" pitchFamily="49" charset="-122"/>
                <a:ea typeface="仿宋_GB2312" pitchFamily="49" charset="-122"/>
              </a:rPr>
              <a:t>2.</a:t>
            </a:r>
            <a:r>
              <a:rPr lang="zh-CN" altLang="en-US" sz="2400" b="0">
                <a:latin typeface="仿宋_GB2312" pitchFamily="49" charset="-122"/>
                <a:ea typeface="仿宋_GB2312" pitchFamily="49" charset="-122"/>
              </a:rPr>
              <a:t>病因分析：</a:t>
            </a:r>
            <a:endParaRPr lang="zh-CN" altLang="en-US" sz="2400" b="0">
              <a:latin typeface="仿宋_GB2312" pitchFamily="49" charset="-122"/>
              <a:ea typeface="仿宋_GB2312" pitchFamily="49" charset="-122"/>
            </a:endParaRPr>
          </a:p>
        </p:txBody>
      </p:sp>
    </p:spTree>
  </p:cSld>
  <p:clrMapOvr>
    <a:masterClrMapping/>
  </p:clrMapOvr>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2" name="Rectangle 4"/>
          <p:cNvSpPr>
            <a:spLocks noGrp="1" noChangeArrowheads="1"/>
          </p:cNvSpPr>
          <p:nvPr>
            <p:ph type="title"/>
          </p:nvPr>
        </p:nvSpPr>
        <p:spPr>
          <a:xfrm>
            <a:off x="539750" y="685800"/>
            <a:ext cx="8375650" cy="5983288"/>
          </a:xfrm>
        </p:spPr>
        <p:txBody>
          <a:bodyPr/>
          <a:lstStyle/>
          <a:p>
            <a:r>
              <a:rPr lang="en-US" altLang="zh-CN" sz="2400">
                <a:latin typeface="仿宋_GB2312" pitchFamily="49" charset="-122"/>
                <a:ea typeface="仿宋_GB2312" pitchFamily="49" charset="-122"/>
              </a:rPr>
              <a:t>1</a:t>
            </a:r>
            <a:r>
              <a:rPr lang="zh-CN" altLang="en-US" sz="2400">
                <a:latin typeface="仿宋_GB2312" pitchFamily="49" charset="-122"/>
                <a:ea typeface="仿宋_GB2312" pitchFamily="49" charset="-122"/>
              </a:rPr>
              <a:t>）大多由病毒引起，少数为细菌或者肺炎支原体引起。</a:t>
            </a:r>
            <a:br>
              <a:rPr lang="zh-CN" altLang="en-US" sz="2400">
                <a:latin typeface="仿宋_GB2312" pitchFamily="49" charset="-122"/>
                <a:ea typeface="仿宋_GB2312" pitchFamily="49" charset="-122"/>
              </a:rPr>
            </a:br>
            <a:r>
              <a:rPr lang="en-US" altLang="zh-CN" sz="2400">
                <a:latin typeface="仿宋_GB2312" pitchFamily="49" charset="-122"/>
                <a:ea typeface="仿宋_GB2312" pitchFamily="49" charset="-122"/>
              </a:rPr>
              <a:t>2</a:t>
            </a:r>
            <a:r>
              <a:rPr lang="zh-CN" altLang="en-US" sz="2400">
                <a:latin typeface="仿宋_GB2312" pitchFamily="49" charset="-122"/>
                <a:ea typeface="仿宋_GB2312" pitchFamily="49" charset="-122"/>
              </a:rPr>
              <a:t>）本病有各种诱发因素，受到免疫功能、营养状况、环境因素等的影响。先天性心脏病、营养不良、慢性腹泻、佝偻病等婴幼儿容易发病，天气突变和空气污染时，感冒患儿会增多，居住环境潮湿闷热、拥挤，容易引起婴幼儿感冒。</a:t>
            </a:r>
            <a:br>
              <a:rPr lang="zh-CN" altLang="en-US" sz="2400">
                <a:latin typeface="仿宋_GB2312" pitchFamily="49" charset="-122"/>
                <a:ea typeface="仿宋_GB2312" pitchFamily="49" charset="-122"/>
              </a:rPr>
            </a:br>
            <a:r>
              <a:rPr lang="en-US" altLang="zh-CN" sz="2400" b="1">
                <a:latin typeface="仿宋_GB2312" pitchFamily="49" charset="-122"/>
                <a:ea typeface="仿宋_GB2312" pitchFamily="49" charset="-122"/>
              </a:rPr>
              <a:t>3.</a:t>
            </a:r>
            <a:r>
              <a:rPr lang="zh-CN" altLang="en-US" sz="2400" b="1">
                <a:latin typeface="仿宋_GB2312" pitchFamily="49" charset="-122"/>
                <a:ea typeface="仿宋_GB2312" pitchFamily="49" charset="-122"/>
              </a:rPr>
              <a:t>防治与保育</a:t>
            </a:r>
            <a:br>
              <a:rPr lang="zh-CN" altLang="en-US" sz="2400" b="1">
                <a:latin typeface="仿宋_GB2312" pitchFamily="49" charset="-122"/>
                <a:ea typeface="仿宋_GB2312" pitchFamily="49" charset="-122"/>
              </a:rPr>
            </a:br>
            <a:r>
              <a:rPr lang="en-US" altLang="zh-CN" sz="2400">
                <a:latin typeface="仿宋_GB2312" pitchFamily="49" charset="-122"/>
                <a:ea typeface="仿宋_GB2312" pitchFamily="49" charset="-122"/>
              </a:rPr>
              <a:t>1</a:t>
            </a:r>
            <a:r>
              <a:rPr lang="zh-CN" altLang="en-US" sz="2400">
                <a:latin typeface="仿宋_GB2312" pitchFamily="49" charset="-122"/>
                <a:ea typeface="仿宋_GB2312" pitchFamily="49" charset="-122"/>
              </a:rPr>
              <a:t>）注意天气变化。</a:t>
            </a:r>
            <a:br>
              <a:rPr lang="zh-CN" altLang="en-US" sz="2400">
                <a:latin typeface="仿宋_GB2312" pitchFamily="49" charset="-122"/>
                <a:ea typeface="仿宋_GB2312" pitchFamily="49" charset="-122"/>
              </a:rPr>
            </a:br>
            <a:r>
              <a:rPr lang="en-US" altLang="zh-CN" sz="2400">
                <a:latin typeface="仿宋_GB2312" pitchFamily="49" charset="-122"/>
                <a:ea typeface="仿宋_GB2312" pitchFamily="49" charset="-122"/>
              </a:rPr>
              <a:t>2</a:t>
            </a:r>
            <a:r>
              <a:rPr lang="zh-CN" altLang="en-US" sz="2400">
                <a:latin typeface="仿宋_GB2312" pitchFamily="49" charset="-122"/>
                <a:ea typeface="仿宋_GB2312" pitchFamily="49" charset="-122"/>
              </a:rPr>
              <a:t>）感冒流行时，尽量少去公共场所。</a:t>
            </a:r>
            <a:br>
              <a:rPr lang="zh-CN" altLang="en-US" sz="2400">
                <a:latin typeface="仿宋_GB2312" pitchFamily="49" charset="-122"/>
                <a:ea typeface="仿宋_GB2312" pitchFamily="49" charset="-122"/>
              </a:rPr>
            </a:br>
            <a:r>
              <a:rPr lang="en-US" altLang="zh-CN" sz="2400">
                <a:latin typeface="仿宋_GB2312" pitchFamily="49" charset="-122"/>
                <a:ea typeface="仿宋_GB2312" pitchFamily="49" charset="-122"/>
              </a:rPr>
              <a:t>3</a:t>
            </a:r>
            <a:r>
              <a:rPr lang="zh-CN" altLang="en-US" sz="2400">
                <a:latin typeface="仿宋_GB2312" pitchFamily="49" charset="-122"/>
                <a:ea typeface="仿宋_GB2312" pitchFamily="49" charset="-122"/>
              </a:rPr>
              <a:t>）尽量避免婴幼儿与感冒患儿一起玩耍，防止交叉感染。</a:t>
            </a:r>
            <a:br>
              <a:rPr lang="zh-CN" altLang="en-US" sz="2400">
                <a:latin typeface="仿宋_GB2312" pitchFamily="49" charset="-122"/>
                <a:ea typeface="仿宋_GB2312" pitchFamily="49" charset="-122"/>
              </a:rPr>
            </a:br>
            <a:r>
              <a:rPr lang="en-US" altLang="zh-CN" sz="2400">
                <a:latin typeface="仿宋_GB2312" pitchFamily="49" charset="-122"/>
                <a:ea typeface="仿宋_GB2312" pitchFamily="49" charset="-122"/>
              </a:rPr>
              <a:t>4</a:t>
            </a:r>
            <a:r>
              <a:rPr lang="zh-CN" altLang="en-US" sz="2400">
                <a:latin typeface="仿宋_GB2312" pitchFamily="49" charset="-122"/>
                <a:ea typeface="仿宋_GB2312" pitchFamily="49" charset="-122"/>
              </a:rPr>
              <a:t>）治疗上先物理降温，及时就医。</a:t>
            </a:r>
            <a:br>
              <a:rPr lang="zh-CN" altLang="en-US" sz="2400">
                <a:latin typeface="仿宋_GB2312" pitchFamily="49" charset="-122"/>
                <a:ea typeface="仿宋_GB2312" pitchFamily="49" charset="-122"/>
              </a:rPr>
            </a:br>
            <a:r>
              <a:rPr lang="en-US" altLang="zh-CN" sz="2400">
                <a:latin typeface="仿宋_GB2312" pitchFamily="49" charset="-122"/>
                <a:ea typeface="仿宋_GB2312" pitchFamily="49" charset="-122"/>
              </a:rPr>
              <a:t>5</a:t>
            </a:r>
            <a:r>
              <a:rPr lang="zh-CN" altLang="en-US" sz="2400">
                <a:latin typeface="仿宋_GB2312" pitchFamily="49" charset="-122"/>
                <a:ea typeface="仿宋_GB2312" pitchFamily="49" charset="-122"/>
              </a:rPr>
              <a:t>）保育上保持室内空气新鲜，卧床休息，多喝开水。饮食清淡，观察并发症的早期表现，及时就诊；增强营养，加强体格锻炼；保持大便通畅；睡觉时候将宝宝后背垫高，减少气管分泌物对咽部的刺激等等。</a:t>
            </a:r>
            <a:endParaRPr lang="zh-CN" altLang="en-US" sz="2400">
              <a:latin typeface="仿宋_GB2312" pitchFamily="49" charset="-122"/>
              <a:ea typeface="仿宋_GB2312" pitchFamily="49" charset="-122"/>
            </a:endParaRPr>
          </a:p>
        </p:txBody>
      </p:sp>
    </p:spTree>
  </p:cSld>
  <p:clrMapOvr>
    <a:masterClrMapping/>
  </p:clrMapOvr>
  <p:transition/>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p:txBody>
          <a:bodyPr/>
          <a:lstStyle/>
          <a:p>
            <a:r>
              <a:rPr lang="zh-CN" altLang="en-US">
                <a:ea typeface="宋体" panose="02010600030101010101" pitchFamily="2" charset="-122"/>
              </a:rPr>
              <a:t>（二）支气管炎</a:t>
            </a:r>
            <a:endParaRPr lang="zh-CN" altLang="en-US">
              <a:ea typeface="宋体" panose="02010600030101010101" pitchFamily="2" charset="-122"/>
            </a:endParaRPr>
          </a:p>
        </p:txBody>
      </p:sp>
      <p:sp>
        <p:nvSpPr>
          <p:cNvPr id="274435" name="Rectangle 3"/>
          <p:cNvSpPr>
            <a:spLocks noGrp="1" noChangeArrowheads="1"/>
          </p:cNvSpPr>
          <p:nvPr>
            <p:ph type="body" idx="1"/>
          </p:nvPr>
        </p:nvSpPr>
        <p:spPr/>
        <p:txBody>
          <a:bodyPr/>
          <a:lstStyle/>
          <a:p>
            <a:r>
              <a:rPr lang="en-US" altLang="zh-CN" sz="2400">
                <a:ea typeface="宋体" panose="02010600030101010101" pitchFamily="2" charset="-122"/>
              </a:rPr>
              <a:t>1.</a:t>
            </a:r>
            <a:r>
              <a:rPr lang="zh-CN" altLang="en-US" sz="2400">
                <a:ea typeface="宋体" panose="02010600030101010101" pitchFamily="2" charset="-122"/>
              </a:rPr>
              <a:t>症状：</a:t>
            </a:r>
            <a:endParaRPr lang="zh-CN" altLang="en-US" sz="2400">
              <a:ea typeface="宋体" panose="02010600030101010101" pitchFamily="2" charset="-122"/>
            </a:endParaRPr>
          </a:p>
          <a:p>
            <a:r>
              <a:rPr lang="zh-CN" altLang="en-US" sz="2400">
                <a:ea typeface="宋体" panose="02010600030101010101" pitchFamily="2" charset="-122"/>
              </a:rPr>
              <a:t>先有上呼吸道感染症状，或忽然出现频繁而较深的干咳，在胸部可以听到干湿罗音，中等水泡音。</a:t>
            </a:r>
            <a:endParaRPr lang="zh-CN" altLang="en-US" sz="2400">
              <a:ea typeface="宋体" panose="02010600030101010101" pitchFamily="2" charset="-122"/>
            </a:endParaRPr>
          </a:p>
          <a:p>
            <a:r>
              <a:rPr lang="en-US" altLang="zh-CN" sz="2400">
                <a:ea typeface="宋体" panose="02010600030101010101" pitchFamily="2" charset="-122"/>
              </a:rPr>
              <a:t>2.</a:t>
            </a:r>
            <a:r>
              <a:rPr lang="zh-CN" altLang="en-US" sz="2400">
                <a:ea typeface="宋体" panose="02010600030101010101" pitchFamily="2" charset="-122"/>
              </a:rPr>
              <a:t>病因：</a:t>
            </a:r>
            <a:endParaRPr lang="zh-CN" altLang="en-US" sz="2400">
              <a:ea typeface="宋体" panose="02010600030101010101" pitchFamily="2" charset="-122"/>
            </a:endParaRPr>
          </a:p>
          <a:p>
            <a:r>
              <a:rPr lang="en-US" altLang="zh-CN" sz="2400">
                <a:ea typeface="宋体" panose="02010600030101010101" pitchFamily="2" charset="-122"/>
              </a:rPr>
              <a:t>1</a:t>
            </a:r>
            <a:r>
              <a:rPr lang="zh-CN" altLang="en-US" sz="2400">
                <a:ea typeface="宋体" panose="02010600030101010101" pitchFamily="2" charset="-122"/>
              </a:rPr>
              <a:t>）继发于重症病毒肺炎、麻疹肺炎、原发性或者继发性呼吸道纤毛功能异常等有关联；</a:t>
            </a:r>
            <a:endParaRPr lang="zh-CN" altLang="en-US" sz="2400">
              <a:ea typeface="宋体" panose="02010600030101010101" pitchFamily="2" charset="-122"/>
            </a:endParaRPr>
          </a:p>
          <a:p>
            <a:r>
              <a:rPr lang="en-US" altLang="zh-CN" sz="2400">
                <a:ea typeface="宋体" panose="02010600030101010101" pitchFamily="2" charset="-122"/>
              </a:rPr>
              <a:t>2</a:t>
            </a:r>
            <a:r>
              <a:rPr lang="zh-CN" altLang="en-US" sz="2400">
                <a:ea typeface="宋体" panose="02010600030101010101" pitchFamily="2" charset="-122"/>
              </a:rPr>
              <a:t>）婴幼儿气管管径小，空气阻力大，呼吸费力，气管的软骨及平滑肌发育不健全等造成婴幼儿容易发生呼吸困难。</a:t>
            </a:r>
            <a:endParaRPr lang="zh-CN" altLang="en-US" sz="2400">
              <a:ea typeface="宋体" panose="02010600030101010101" pitchFamily="2" charset="-122"/>
            </a:endParaRPr>
          </a:p>
        </p:txBody>
      </p:sp>
    </p:spTree>
  </p:cSld>
  <p:clrMapOvr>
    <a:masterClrMapping/>
  </p:clrMapOvr>
  <p:transition/>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60" name="Rectangle 4"/>
          <p:cNvSpPr>
            <a:spLocks noGrp="1" noChangeArrowheads="1"/>
          </p:cNvSpPr>
          <p:nvPr>
            <p:ph type="title"/>
          </p:nvPr>
        </p:nvSpPr>
        <p:spPr>
          <a:xfrm>
            <a:off x="2740660" y="725805"/>
            <a:ext cx="6553200" cy="5407025"/>
          </a:xfrm>
        </p:spPr>
        <p:txBody>
          <a:bodyPr/>
          <a:lstStyle/>
          <a:p>
            <a:r>
              <a:rPr lang="en-US" altLang="zh-CN" sz="3200">
                <a:latin typeface="仿宋_GB2312" pitchFamily="49" charset="-122"/>
                <a:ea typeface="仿宋_GB2312" pitchFamily="49" charset="-122"/>
              </a:rPr>
              <a:t>3.</a:t>
            </a:r>
            <a:r>
              <a:rPr lang="zh-CN" altLang="en-US" sz="3200">
                <a:latin typeface="仿宋_GB2312" pitchFamily="49" charset="-122"/>
                <a:ea typeface="仿宋_GB2312" pitchFamily="49" charset="-122"/>
              </a:rPr>
              <a:t>防治与保育：</a:t>
            </a:r>
            <a:br>
              <a:rPr lang="zh-CN" altLang="en-US" sz="3200">
                <a:latin typeface="仿宋_GB2312" pitchFamily="49" charset="-122"/>
                <a:ea typeface="仿宋_GB2312" pitchFamily="49" charset="-122"/>
              </a:rPr>
            </a:br>
            <a:r>
              <a:rPr lang="en-US" altLang="zh-CN" sz="3200">
                <a:latin typeface="仿宋_GB2312" pitchFamily="49" charset="-122"/>
                <a:ea typeface="仿宋_GB2312" pitchFamily="49" charset="-122"/>
              </a:rPr>
              <a:t>1</a:t>
            </a:r>
            <a:r>
              <a:rPr lang="zh-CN" altLang="en-US" sz="3200">
                <a:latin typeface="仿宋_GB2312" pitchFamily="49" charset="-122"/>
                <a:ea typeface="仿宋_GB2312" pitchFamily="49" charset="-122"/>
              </a:rPr>
              <a:t>）保暖。</a:t>
            </a:r>
            <a:br>
              <a:rPr lang="zh-CN" altLang="en-US" sz="3200">
                <a:latin typeface="仿宋_GB2312" pitchFamily="49" charset="-122"/>
                <a:ea typeface="仿宋_GB2312" pitchFamily="49" charset="-122"/>
              </a:rPr>
            </a:br>
            <a:r>
              <a:rPr lang="en-US" altLang="zh-CN" sz="3200">
                <a:latin typeface="仿宋_GB2312" pitchFamily="49" charset="-122"/>
                <a:ea typeface="仿宋_GB2312" pitchFamily="49" charset="-122"/>
              </a:rPr>
              <a:t>2</a:t>
            </a:r>
            <a:r>
              <a:rPr lang="zh-CN" altLang="en-US" sz="3200">
                <a:latin typeface="仿宋_GB2312" pitchFamily="49" charset="-122"/>
                <a:ea typeface="仿宋_GB2312" pitchFamily="49" charset="-122"/>
              </a:rPr>
              <a:t>）多喂水。</a:t>
            </a:r>
            <a:br>
              <a:rPr lang="zh-CN" altLang="en-US" sz="3200">
                <a:latin typeface="仿宋_GB2312" pitchFamily="49" charset="-122"/>
                <a:ea typeface="仿宋_GB2312" pitchFamily="49" charset="-122"/>
              </a:rPr>
            </a:br>
            <a:r>
              <a:rPr lang="en-US" altLang="zh-CN" sz="3200">
                <a:latin typeface="仿宋_GB2312" pitchFamily="49" charset="-122"/>
                <a:ea typeface="仿宋_GB2312" pitchFamily="49" charset="-122"/>
              </a:rPr>
              <a:t>3</a:t>
            </a:r>
            <a:r>
              <a:rPr lang="zh-CN" altLang="en-US" sz="3200">
                <a:latin typeface="仿宋_GB2312" pitchFamily="49" charset="-122"/>
                <a:ea typeface="仿宋_GB2312" pitchFamily="49" charset="-122"/>
              </a:rPr>
              <a:t>）营养充分。</a:t>
            </a:r>
            <a:br>
              <a:rPr lang="zh-CN" altLang="en-US" sz="3200">
                <a:latin typeface="仿宋_GB2312" pitchFamily="49" charset="-122"/>
                <a:ea typeface="仿宋_GB2312" pitchFamily="49" charset="-122"/>
              </a:rPr>
            </a:br>
            <a:r>
              <a:rPr lang="en-US" altLang="zh-CN" sz="3200">
                <a:latin typeface="仿宋_GB2312" pitchFamily="49" charset="-122"/>
                <a:ea typeface="仿宋_GB2312" pitchFamily="49" charset="-122"/>
              </a:rPr>
              <a:t>4</a:t>
            </a:r>
            <a:r>
              <a:rPr lang="zh-CN" altLang="en-US" sz="3200">
                <a:latin typeface="仿宋_GB2312" pitchFamily="49" charset="-122"/>
                <a:ea typeface="仿宋_GB2312" pitchFamily="49" charset="-122"/>
              </a:rPr>
              <a:t>）翻身拍背。</a:t>
            </a:r>
            <a:br>
              <a:rPr lang="zh-CN" altLang="en-US" sz="3200">
                <a:latin typeface="仿宋_GB2312" pitchFamily="49" charset="-122"/>
                <a:ea typeface="仿宋_GB2312" pitchFamily="49" charset="-122"/>
              </a:rPr>
            </a:br>
            <a:r>
              <a:rPr lang="en-US" altLang="zh-CN" sz="3200">
                <a:latin typeface="仿宋_GB2312" pitchFamily="49" charset="-122"/>
                <a:ea typeface="仿宋_GB2312" pitchFamily="49" charset="-122"/>
              </a:rPr>
              <a:t>5</a:t>
            </a:r>
            <a:r>
              <a:rPr lang="zh-CN" altLang="en-US" sz="3200">
                <a:latin typeface="仿宋_GB2312" pitchFamily="49" charset="-122"/>
                <a:ea typeface="仿宋_GB2312" pitchFamily="49" charset="-122"/>
              </a:rPr>
              <a:t>）退热。</a:t>
            </a:r>
            <a:br>
              <a:rPr lang="zh-CN" altLang="en-US" sz="3200">
                <a:latin typeface="仿宋_GB2312" pitchFamily="49" charset="-122"/>
                <a:ea typeface="仿宋_GB2312" pitchFamily="49" charset="-122"/>
              </a:rPr>
            </a:br>
            <a:r>
              <a:rPr lang="en-US" altLang="zh-CN" sz="3200">
                <a:latin typeface="仿宋_GB2312" pitchFamily="49" charset="-122"/>
                <a:ea typeface="仿宋_GB2312" pitchFamily="49" charset="-122"/>
              </a:rPr>
              <a:t>6</a:t>
            </a:r>
            <a:r>
              <a:rPr lang="zh-CN" altLang="en-US" sz="3200">
                <a:latin typeface="仿宋_GB2312" pitchFamily="49" charset="-122"/>
                <a:ea typeface="仿宋_GB2312" pitchFamily="49" charset="-122"/>
              </a:rPr>
              <a:t>）保持家庭良好环境。</a:t>
            </a:r>
            <a:endParaRPr lang="zh-CN" altLang="en-US" sz="3200">
              <a:latin typeface="仿宋_GB2312" pitchFamily="49" charset="-122"/>
              <a:ea typeface="仿宋_GB2312" pitchFamily="49" charset="-122"/>
            </a:endParaRPr>
          </a:p>
        </p:txBody>
      </p:sp>
    </p:spTree>
  </p:cSld>
  <p:clrMapOvr>
    <a:masterClrMapping/>
  </p:clrMapOvr>
  <p:transition/>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p:txBody>
          <a:bodyPr/>
          <a:lstStyle/>
          <a:p>
            <a:r>
              <a:rPr lang="zh-CN" altLang="en-US">
                <a:ea typeface="宋体" panose="02010600030101010101" pitchFamily="2" charset="-122"/>
              </a:rPr>
              <a:t>（三）肺炎</a:t>
            </a:r>
            <a:endParaRPr lang="zh-CN" altLang="en-US">
              <a:ea typeface="宋体" panose="02010600030101010101" pitchFamily="2" charset="-122"/>
            </a:endParaRPr>
          </a:p>
        </p:txBody>
      </p:sp>
      <p:sp>
        <p:nvSpPr>
          <p:cNvPr id="278531" name="Rectangle 3"/>
          <p:cNvSpPr>
            <a:spLocks noGrp="1" noChangeArrowheads="1"/>
          </p:cNvSpPr>
          <p:nvPr>
            <p:ph type="body" idx="1"/>
          </p:nvPr>
        </p:nvSpPr>
        <p:spPr>
          <a:xfrm>
            <a:off x="395288" y="2133600"/>
            <a:ext cx="8748712" cy="4724400"/>
          </a:xfrm>
        </p:spPr>
        <p:txBody>
          <a:bodyPr>
            <a:normAutofit lnSpcReduction="10000"/>
          </a:bodyPr>
          <a:lstStyle/>
          <a:p>
            <a:pPr>
              <a:lnSpc>
                <a:spcPct val="80000"/>
              </a:lnSpc>
            </a:pPr>
            <a:r>
              <a:rPr lang="en-US" altLang="zh-CN" sz="2000" b="0">
                <a:latin typeface="仿宋_GB2312" pitchFamily="49" charset="-122"/>
                <a:ea typeface="仿宋_GB2312" pitchFamily="49" charset="-122"/>
              </a:rPr>
              <a:t>1.</a:t>
            </a:r>
            <a:r>
              <a:rPr lang="zh-CN" altLang="en-US" sz="2000" b="0">
                <a:latin typeface="仿宋_GB2312" pitchFamily="49" charset="-122"/>
                <a:ea typeface="仿宋_GB2312" pitchFamily="49" charset="-122"/>
              </a:rPr>
              <a:t>症状：</a:t>
            </a:r>
            <a:endParaRPr lang="zh-CN" altLang="en-US" sz="2000" b="0">
              <a:latin typeface="仿宋_GB2312" pitchFamily="49" charset="-122"/>
              <a:ea typeface="仿宋_GB2312" pitchFamily="49" charset="-122"/>
            </a:endParaRPr>
          </a:p>
          <a:p>
            <a:pPr>
              <a:lnSpc>
                <a:spcPct val="80000"/>
              </a:lnSpc>
            </a:pPr>
            <a:r>
              <a:rPr lang="zh-CN" altLang="en-US" sz="2000" b="0">
                <a:latin typeface="仿宋_GB2312" pitchFamily="49" charset="-122"/>
                <a:ea typeface="仿宋_GB2312" pitchFamily="49" charset="-122"/>
              </a:rPr>
              <a:t>鼻塞、咳嗽、发热、精神萎靡、呛奶、不哭、口吐细白泡沫、皮肤发灰或者苍白；重症病儿出现鼻翼扇动、呼吸困难，甚至呼吸衰竭。</a:t>
            </a:r>
            <a:endParaRPr lang="zh-CN" altLang="en-US" sz="2000" b="0">
              <a:latin typeface="仿宋_GB2312" pitchFamily="49" charset="-122"/>
              <a:ea typeface="仿宋_GB2312" pitchFamily="49" charset="-122"/>
            </a:endParaRPr>
          </a:p>
          <a:p>
            <a:pPr>
              <a:lnSpc>
                <a:spcPct val="80000"/>
              </a:lnSpc>
            </a:pPr>
            <a:r>
              <a:rPr lang="en-US" altLang="zh-CN" sz="2000" b="0">
                <a:latin typeface="仿宋_GB2312" pitchFamily="49" charset="-122"/>
                <a:ea typeface="仿宋_GB2312" pitchFamily="49" charset="-122"/>
              </a:rPr>
              <a:t>2.</a:t>
            </a:r>
            <a:r>
              <a:rPr lang="zh-CN" altLang="en-US" sz="2000" b="0">
                <a:latin typeface="仿宋_GB2312" pitchFamily="49" charset="-122"/>
                <a:ea typeface="仿宋_GB2312" pitchFamily="49" charset="-122"/>
              </a:rPr>
              <a:t>病因：</a:t>
            </a:r>
            <a:endParaRPr lang="zh-CN" altLang="en-US" sz="2000" b="0">
              <a:latin typeface="仿宋_GB2312" pitchFamily="49" charset="-122"/>
              <a:ea typeface="仿宋_GB2312" pitchFamily="49" charset="-122"/>
            </a:endParaRPr>
          </a:p>
          <a:p>
            <a:pPr>
              <a:lnSpc>
                <a:spcPct val="80000"/>
              </a:lnSpc>
            </a:pPr>
            <a:r>
              <a:rPr lang="en-US" altLang="zh-CN" sz="2000" b="0">
                <a:latin typeface="仿宋_GB2312" pitchFamily="49" charset="-122"/>
                <a:ea typeface="仿宋_GB2312" pitchFamily="49" charset="-122"/>
              </a:rPr>
              <a:t>1</a:t>
            </a:r>
            <a:r>
              <a:rPr lang="zh-CN" altLang="en-US" sz="2000" b="0">
                <a:latin typeface="仿宋_GB2312" pitchFamily="49" charset="-122"/>
                <a:ea typeface="仿宋_GB2312" pitchFamily="49" charset="-122"/>
              </a:rPr>
              <a:t>）婴幼儿肺部血管丰富，易充血，支气管狭窄，纤毛运动差，容易被粘液阻塞。</a:t>
            </a:r>
            <a:endParaRPr lang="zh-CN" altLang="en-US" sz="2000" b="0">
              <a:latin typeface="仿宋_GB2312" pitchFamily="49" charset="-122"/>
              <a:ea typeface="仿宋_GB2312" pitchFamily="49" charset="-122"/>
            </a:endParaRPr>
          </a:p>
          <a:p>
            <a:pPr>
              <a:lnSpc>
                <a:spcPct val="80000"/>
              </a:lnSpc>
            </a:pPr>
            <a:r>
              <a:rPr lang="en-US" altLang="zh-CN" sz="2000" b="0">
                <a:latin typeface="仿宋_GB2312" pitchFamily="49" charset="-122"/>
                <a:ea typeface="仿宋_GB2312" pitchFamily="49" charset="-122"/>
              </a:rPr>
              <a:t>2</a:t>
            </a:r>
            <a:r>
              <a:rPr lang="zh-CN" altLang="en-US" sz="2000" b="0">
                <a:latin typeface="仿宋_GB2312" pitchFamily="49" charset="-122"/>
                <a:ea typeface="仿宋_GB2312" pitchFamily="49" charset="-122"/>
              </a:rPr>
              <a:t>）婴幼儿免疫功能为充分发挥，容易发生传染病、腹泻、营养不良、贫血。</a:t>
            </a:r>
            <a:endParaRPr lang="zh-CN" altLang="en-US" sz="2000" b="0">
              <a:latin typeface="仿宋_GB2312" pitchFamily="49" charset="-122"/>
              <a:ea typeface="仿宋_GB2312" pitchFamily="49" charset="-122"/>
            </a:endParaRPr>
          </a:p>
          <a:p>
            <a:pPr>
              <a:lnSpc>
                <a:spcPct val="80000"/>
              </a:lnSpc>
            </a:pPr>
            <a:r>
              <a:rPr lang="en-US" altLang="zh-CN" sz="2000" b="0">
                <a:latin typeface="仿宋_GB2312" pitchFamily="49" charset="-122"/>
                <a:ea typeface="仿宋_GB2312" pitchFamily="49" charset="-122"/>
              </a:rPr>
              <a:t>3</a:t>
            </a:r>
            <a:r>
              <a:rPr lang="zh-CN" altLang="en-US" sz="2000" b="0">
                <a:latin typeface="仿宋_GB2312" pitchFamily="49" charset="-122"/>
                <a:ea typeface="仿宋_GB2312" pitchFamily="49" charset="-122"/>
              </a:rPr>
              <a:t>）肺炎多发与冬春，受到居住环境、通风条件等的因素影响。</a:t>
            </a:r>
            <a:endParaRPr lang="zh-CN" altLang="en-US" sz="2000" b="0">
              <a:latin typeface="仿宋_GB2312" pitchFamily="49" charset="-122"/>
              <a:ea typeface="仿宋_GB2312" pitchFamily="49" charset="-122"/>
            </a:endParaRPr>
          </a:p>
          <a:p>
            <a:pPr>
              <a:lnSpc>
                <a:spcPct val="80000"/>
              </a:lnSpc>
            </a:pPr>
            <a:r>
              <a:rPr lang="en-US" altLang="zh-CN" sz="2000" b="0">
                <a:latin typeface="仿宋_GB2312" pitchFamily="49" charset="-122"/>
                <a:ea typeface="仿宋_GB2312" pitchFamily="49" charset="-122"/>
              </a:rPr>
              <a:t>3.</a:t>
            </a:r>
            <a:r>
              <a:rPr lang="zh-CN" altLang="en-US" sz="2000" b="0">
                <a:latin typeface="仿宋_GB2312" pitchFamily="49" charset="-122"/>
                <a:ea typeface="仿宋_GB2312" pitchFamily="49" charset="-122"/>
              </a:rPr>
              <a:t>防治与保育</a:t>
            </a:r>
            <a:endParaRPr lang="zh-CN" altLang="en-US" sz="2000" b="0">
              <a:latin typeface="仿宋_GB2312" pitchFamily="49" charset="-122"/>
              <a:ea typeface="仿宋_GB2312" pitchFamily="49" charset="-122"/>
            </a:endParaRPr>
          </a:p>
          <a:p>
            <a:pPr>
              <a:lnSpc>
                <a:spcPct val="80000"/>
              </a:lnSpc>
            </a:pPr>
            <a:r>
              <a:rPr lang="en-US" altLang="zh-CN" sz="2000" b="0">
                <a:latin typeface="仿宋_GB2312" pitchFamily="49" charset="-122"/>
                <a:ea typeface="仿宋_GB2312" pitchFamily="49" charset="-122"/>
              </a:rPr>
              <a:t>1</a:t>
            </a:r>
            <a:r>
              <a:rPr lang="zh-CN" altLang="en-US" sz="2000" b="0">
                <a:latin typeface="仿宋_GB2312" pitchFamily="49" charset="-122"/>
                <a:ea typeface="仿宋_GB2312" pitchFamily="49" charset="-122"/>
              </a:rPr>
              <a:t>）母乳喂养，增强抵抗力。</a:t>
            </a:r>
            <a:endParaRPr lang="zh-CN" altLang="en-US" sz="2000" b="0">
              <a:latin typeface="仿宋_GB2312" pitchFamily="49" charset="-122"/>
              <a:ea typeface="仿宋_GB2312" pitchFamily="49" charset="-122"/>
            </a:endParaRPr>
          </a:p>
          <a:p>
            <a:pPr>
              <a:lnSpc>
                <a:spcPct val="80000"/>
              </a:lnSpc>
            </a:pPr>
            <a:r>
              <a:rPr lang="en-US" altLang="zh-CN" sz="2000" b="0">
                <a:latin typeface="仿宋_GB2312" pitchFamily="49" charset="-122"/>
                <a:ea typeface="仿宋_GB2312" pitchFamily="49" charset="-122"/>
              </a:rPr>
              <a:t>2</a:t>
            </a:r>
            <a:r>
              <a:rPr lang="zh-CN" altLang="en-US" sz="2000" b="0">
                <a:latin typeface="仿宋_GB2312" pitchFamily="49" charset="-122"/>
                <a:ea typeface="仿宋_GB2312" pitchFamily="49" charset="-122"/>
              </a:rPr>
              <a:t>）加强护理和锻炼。</a:t>
            </a:r>
            <a:endParaRPr lang="zh-CN" altLang="en-US" sz="2000" b="0">
              <a:latin typeface="仿宋_GB2312" pitchFamily="49" charset="-122"/>
              <a:ea typeface="仿宋_GB2312" pitchFamily="49" charset="-122"/>
            </a:endParaRPr>
          </a:p>
          <a:p>
            <a:pPr>
              <a:lnSpc>
                <a:spcPct val="80000"/>
              </a:lnSpc>
            </a:pPr>
            <a:r>
              <a:rPr lang="en-US" altLang="zh-CN" sz="2000" b="0">
                <a:latin typeface="仿宋_GB2312" pitchFamily="49" charset="-122"/>
                <a:ea typeface="仿宋_GB2312" pitchFamily="49" charset="-122"/>
              </a:rPr>
              <a:t>3</a:t>
            </a:r>
            <a:r>
              <a:rPr lang="zh-CN" altLang="en-US" sz="2000" b="0">
                <a:latin typeface="仿宋_GB2312" pitchFamily="49" charset="-122"/>
                <a:ea typeface="仿宋_GB2312" pitchFamily="49" charset="-122"/>
              </a:rPr>
              <a:t>）不要接触呼吸道感染病人。</a:t>
            </a:r>
            <a:endParaRPr lang="zh-CN" altLang="en-US" sz="2000" b="0">
              <a:latin typeface="仿宋_GB2312" pitchFamily="49" charset="-122"/>
              <a:ea typeface="仿宋_GB2312" pitchFamily="49" charset="-122"/>
            </a:endParaRPr>
          </a:p>
          <a:p>
            <a:pPr>
              <a:lnSpc>
                <a:spcPct val="80000"/>
              </a:lnSpc>
            </a:pPr>
            <a:r>
              <a:rPr lang="en-US" altLang="zh-CN" sz="2000" b="0">
                <a:latin typeface="仿宋_GB2312" pitchFamily="49" charset="-122"/>
                <a:ea typeface="仿宋_GB2312" pitchFamily="49" charset="-122"/>
              </a:rPr>
              <a:t>4</a:t>
            </a:r>
            <a:r>
              <a:rPr lang="zh-CN" altLang="en-US" sz="2000" b="0">
                <a:latin typeface="仿宋_GB2312" pitchFamily="49" charset="-122"/>
                <a:ea typeface="仿宋_GB2312" pitchFamily="49" charset="-122"/>
              </a:rPr>
              <a:t>）家庭护理与住院治疗结合进行。</a:t>
            </a:r>
            <a:endParaRPr lang="zh-CN" altLang="en-US" sz="2000" b="0">
              <a:latin typeface="仿宋_GB2312" pitchFamily="49" charset="-122"/>
              <a:ea typeface="仿宋_GB2312" pitchFamily="49" charset="-122"/>
            </a:endParaRPr>
          </a:p>
          <a:p>
            <a:pPr>
              <a:lnSpc>
                <a:spcPct val="80000"/>
              </a:lnSpc>
            </a:pPr>
            <a:r>
              <a:rPr lang="en-US" altLang="zh-CN" sz="2000" b="0">
                <a:latin typeface="仿宋_GB2312" pitchFamily="49" charset="-122"/>
                <a:ea typeface="仿宋_GB2312" pitchFamily="49" charset="-122"/>
              </a:rPr>
              <a:t>5</a:t>
            </a:r>
            <a:r>
              <a:rPr lang="zh-CN" altLang="en-US" sz="2000" b="0">
                <a:latin typeface="仿宋_GB2312" pitchFamily="49" charset="-122"/>
                <a:ea typeface="仿宋_GB2312" pitchFamily="49" charset="-122"/>
              </a:rPr>
              <a:t>）肺炎保育上：给患儿清淡容易消化的流质食物，同时少量多次喂水；促进排痰；保证患儿的起居环境整洁；及时清除鼻痂、鼻涕、痰液等呼吸道排泄物，保证呼吸通畅；注意休息。</a:t>
            </a:r>
            <a:endParaRPr lang="zh-CN" altLang="en-US" sz="2000" b="0">
              <a:latin typeface="仿宋_GB2312" pitchFamily="49" charset="-122"/>
              <a:ea typeface="仿宋_GB2312" pitchFamily="49" charset="-122"/>
            </a:endParaRPr>
          </a:p>
          <a:p>
            <a:pPr>
              <a:lnSpc>
                <a:spcPct val="80000"/>
              </a:lnSpc>
            </a:pPr>
            <a:endParaRPr lang="zh-CN" altLang="en-US" sz="2000" b="0">
              <a:latin typeface="仿宋_GB2312" pitchFamily="49" charset="-122"/>
              <a:ea typeface="仿宋_GB2312" pitchFamily="49" charset="-122"/>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539552" y="1052736"/>
            <a:ext cx="8147248" cy="4954555"/>
          </a:xfrm>
        </p:spPr>
        <p:txBody>
          <a:bodyPr>
            <a:normAutofit fontScale="92500" lnSpcReduction="10000"/>
          </a:bodyPr>
          <a:lstStyle/>
          <a:p>
            <a:r>
              <a:rPr lang="zh-CN" altLang="en-US" dirty="0" smtClean="0"/>
              <a:t>二、人员配备 </a:t>
            </a:r>
            <a:br>
              <a:rPr lang="zh-CN" altLang="en-US" dirty="0" smtClean="0"/>
            </a:br>
            <a:r>
              <a:rPr lang="en-US" altLang="zh-CN" dirty="0" smtClean="0"/>
              <a:t>9</a:t>
            </a:r>
            <a:r>
              <a:rPr lang="zh-CN" altLang="en-US" dirty="0" smtClean="0"/>
              <a:t>．工作人员应当具有完全民事行为能力，身体健康，热爱婴幼儿，有良好的职业道德，能够胜任本职工作。 </a:t>
            </a:r>
            <a:br>
              <a:rPr lang="zh-CN" altLang="en-US" dirty="0" smtClean="0"/>
            </a:br>
            <a:r>
              <a:rPr lang="en-US" altLang="zh-CN" dirty="0" smtClean="0"/>
              <a:t>10</a:t>
            </a:r>
            <a:r>
              <a:rPr lang="zh-CN" altLang="en-US" dirty="0" smtClean="0"/>
              <a:t>．配备专职园长，园长应具有幼儿教育专业（包括教育管理专业）大专以上学历或中级以上技术职称，取得</a:t>
            </a:r>
            <a:r>
              <a:rPr lang="en-US" altLang="zh-CN" dirty="0" smtClean="0"/>
              <a:t>《</a:t>
            </a:r>
            <a:r>
              <a:rPr lang="zh-CN" altLang="en-US" dirty="0" smtClean="0"/>
              <a:t>教师资格证</a:t>
            </a:r>
            <a:r>
              <a:rPr lang="en-US" altLang="zh-CN" dirty="0" smtClean="0"/>
              <a:t>》</a:t>
            </a:r>
            <a:r>
              <a:rPr lang="zh-CN" altLang="en-US" dirty="0" smtClean="0"/>
              <a:t>和</a:t>
            </a:r>
            <a:r>
              <a:rPr lang="en-US" altLang="zh-CN" dirty="0" smtClean="0"/>
              <a:t>《</a:t>
            </a:r>
            <a:r>
              <a:rPr lang="zh-CN" altLang="en-US" dirty="0" smtClean="0"/>
              <a:t>育婴师证</a:t>
            </a:r>
            <a:r>
              <a:rPr lang="en-US" altLang="zh-CN" dirty="0" smtClean="0"/>
              <a:t>》</a:t>
            </a:r>
            <a:r>
              <a:rPr lang="zh-CN" altLang="en-US" dirty="0" smtClean="0"/>
              <a:t>，有一定的组织管理能力和协调能力。 </a:t>
            </a:r>
            <a:br>
              <a:rPr lang="zh-CN" altLang="en-US" dirty="0" smtClean="0"/>
            </a:br>
            <a:r>
              <a:rPr lang="en-US" altLang="zh-CN" dirty="0" smtClean="0"/>
              <a:t>11</a:t>
            </a:r>
            <a:r>
              <a:rPr lang="zh-CN" altLang="en-US" dirty="0" smtClean="0"/>
              <a:t>．指导人员应具有教育学专业大专及以上学历，取得</a:t>
            </a:r>
            <a:r>
              <a:rPr lang="en-US" altLang="zh-CN" dirty="0" smtClean="0"/>
              <a:t>《</a:t>
            </a:r>
            <a:r>
              <a:rPr lang="zh-CN" altLang="en-US" dirty="0" smtClean="0"/>
              <a:t>教师资格证</a:t>
            </a:r>
            <a:r>
              <a:rPr lang="en-US" altLang="zh-CN" dirty="0" smtClean="0"/>
              <a:t>》</a:t>
            </a:r>
            <a:r>
              <a:rPr lang="zh-CN" altLang="en-US" dirty="0" smtClean="0"/>
              <a:t>或</a:t>
            </a:r>
            <a:r>
              <a:rPr lang="en-US" altLang="zh-CN" dirty="0" smtClean="0"/>
              <a:t>《</a:t>
            </a:r>
            <a:r>
              <a:rPr lang="zh-CN" altLang="en-US" dirty="0" smtClean="0"/>
              <a:t>育婴师证</a:t>
            </a:r>
            <a:r>
              <a:rPr lang="en-US" altLang="zh-CN" dirty="0" smtClean="0"/>
              <a:t>》</a:t>
            </a:r>
            <a:r>
              <a:rPr lang="zh-CN" altLang="en-US" dirty="0" smtClean="0"/>
              <a:t>，保育员应经过保育职业培训。 </a:t>
            </a:r>
            <a:br>
              <a:rPr lang="zh-CN" altLang="en-US" dirty="0" smtClean="0"/>
            </a:br>
            <a:r>
              <a:rPr lang="en-US" altLang="zh-CN" dirty="0" smtClean="0"/>
              <a:t>12</a:t>
            </a:r>
            <a:r>
              <a:rPr lang="zh-CN" altLang="en-US" dirty="0" smtClean="0"/>
              <a:t>．配备符合要求的专（兼）职卫生保健人员、保安人员，提供餐饮的需有符合要求的炊事人员。 </a:t>
            </a:r>
            <a:br>
              <a:rPr lang="zh-CN" altLang="en-US" dirty="0" smtClean="0"/>
            </a:br>
            <a:endParaRPr lang="zh-CN" altLang="en-US" dirty="0"/>
          </a:p>
        </p:txBody>
      </p:sp>
      <p:sp>
        <p:nvSpPr>
          <p:cNvPr id="3" name="标题 2"/>
          <p:cNvSpPr>
            <a:spLocks noGrp="1"/>
          </p:cNvSpPr>
          <p:nvPr>
            <p:ph type="title"/>
          </p:nvPr>
        </p:nvSpPr>
        <p:spPr>
          <a:xfrm>
            <a:off x="457200" y="274638"/>
            <a:ext cx="8291264" cy="562074"/>
          </a:xfrm>
        </p:spPr>
        <p:txBody>
          <a:bodyPr>
            <a:normAutofit fontScale="90000"/>
          </a:bodyPr>
          <a:lstStyle/>
          <a:p>
            <a:endParaRPr lang="zh-CN" altLang="en-US" dirty="0"/>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ChangeArrowheads="1"/>
          </p:cNvSpPr>
          <p:nvPr>
            <p:ph type="title"/>
          </p:nvPr>
        </p:nvSpPr>
        <p:spPr/>
        <p:txBody>
          <a:bodyPr/>
          <a:lstStyle/>
          <a:p>
            <a:r>
              <a:rPr lang="zh-CN" altLang="en-US">
                <a:ea typeface="宋体" panose="02010600030101010101" pitchFamily="2" charset="-122"/>
              </a:rPr>
              <a:t>三、消化道系统疾病</a:t>
            </a:r>
            <a:endParaRPr lang="zh-CN" altLang="en-US">
              <a:ea typeface="宋体" panose="02010600030101010101" pitchFamily="2" charset="-122"/>
            </a:endParaRPr>
          </a:p>
        </p:txBody>
      </p:sp>
      <p:sp>
        <p:nvSpPr>
          <p:cNvPr id="279555" name="Rectangle 3"/>
          <p:cNvSpPr>
            <a:spLocks noGrp="1" noChangeArrowheads="1"/>
          </p:cNvSpPr>
          <p:nvPr>
            <p:ph type="body" idx="1"/>
          </p:nvPr>
        </p:nvSpPr>
        <p:spPr/>
        <p:txBody>
          <a:bodyPr/>
          <a:lstStyle/>
          <a:p>
            <a:pPr>
              <a:lnSpc>
                <a:spcPct val="80000"/>
              </a:lnSpc>
            </a:pPr>
            <a:r>
              <a:rPr lang="zh-CN" altLang="en-US" sz="1800" b="0">
                <a:latin typeface="仿宋_GB2312" pitchFamily="49" charset="-122"/>
                <a:ea typeface="仿宋_GB2312" pitchFamily="49" charset="-122"/>
              </a:rPr>
              <a:t>（一）便秘</a:t>
            </a:r>
            <a:endParaRPr lang="zh-CN" altLang="en-US" sz="1800" b="0">
              <a:latin typeface="仿宋_GB2312" pitchFamily="49" charset="-122"/>
              <a:ea typeface="仿宋_GB2312" pitchFamily="49" charset="-122"/>
            </a:endParaRPr>
          </a:p>
          <a:p>
            <a:pPr>
              <a:lnSpc>
                <a:spcPct val="80000"/>
              </a:lnSpc>
            </a:pPr>
            <a:r>
              <a:rPr lang="en-US" altLang="zh-CN" sz="1800" b="0">
                <a:latin typeface="仿宋_GB2312" pitchFamily="49" charset="-122"/>
                <a:ea typeface="仿宋_GB2312" pitchFamily="49" charset="-122"/>
              </a:rPr>
              <a:t>1.</a:t>
            </a:r>
            <a:r>
              <a:rPr lang="zh-CN" altLang="en-US" sz="1800" b="0">
                <a:latin typeface="仿宋_GB2312" pitchFamily="49" charset="-122"/>
                <a:ea typeface="仿宋_GB2312" pitchFamily="49" charset="-122"/>
              </a:rPr>
              <a:t>症状：排便次数明显减少，无规律，粪质干硬，伴有排便困难感的病理现象。</a:t>
            </a:r>
            <a:endParaRPr lang="zh-CN" altLang="en-US" sz="1800" b="0">
              <a:latin typeface="仿宋_GB2312" pitchFamily="49" charset="-122"/>
              <a:ea typeface="仿宋_GB2312" pitchFamily="49" charset="-122"/>
            </a:endParaRPr>
          </a:p>
          <a:p>
            <a:pPr>
              <a:lnSpc>
                <a:spcPct val="80000"/>
              </a:lnSpc>
            </a:pPr>
            <a:r>
              <a:rPr lang="en-US" altLang="zh-CN" sz="1800" b="0">
                <a:latin typeface="仿宋_GB2312" pitchFamily="49" charset="-122"/>
                <a:ea typeface="仿宋_GB2312" pitchFamily="49" charset="-122"/>
              </a:rPr>
              <a:t>2.</a:t>
            </a:r>
            <a:r>
              <a:rPr lang="zh-CN" altLang="en-US" sz="1800" b="0">
                <a:latin typeface="仿宋_GB2312" pitchFamily="49" charset="-122"/>
                <a:ea typeface="仿宋_GB2312" pitchFamily="49" charset="-122"/>
              </a:rPr>
              <a:t>病因分析：</a:t>
            </a:r>
            <a:endParaRPr lang="zh-CN" altLang="en-US" sz="1800" b="0">
              <a:latin typeface="仿宋_GB2312" pitchFamily="49" charset="-122"/>
              <a:ea typeface="仿宋_GB2312" pitchFamily="49" charset="-122"/>
            </a:endParaRPr>
          </a:p>
          <a:p>
            <a:pPr>
              <a:lnSpc>
                <a:spcPct val="80000"/>
              </a:lnSpc>
            </a:pPr>
            <a:r>
              <a:rPr lang="en-US" altLang="zh-CN" sz="1800" b="0">
                <a:latin typeface="仿宋_GB2312" pitchFamily="49" charset="-122"/>
                <a:ea typeface="仿宋_GB2312" pitchFamily="49" charset="-122"/>
              </a:rPr>
              <a:t>1</a:t>
            </a:r>
            <a:r>
              <a:rPr lang="zh-CN" altLang="en-US" sz="1800" b="0">
                <a:latin typeface="仿宋_GB2312" pitchFamily="49" charset="-122"/>
                <a:ea typeface="仿宋_GB2312" pitchFamily="49" charset="-122"/>
              </a:rPr>
              <a:t>）没有养成定时排便的习惯；</a:t>
            </a:r>
            <a:endParaRPr lang="zh-CN" altLang="en-US" sz="1800" b="0">
              <a:latin typeface="仿宋_GB2312" pitchFamily="49" charset="-122"/>
              <a:ea typeface="仿宋_GB2312" pitchFamily="49" charset="-122"/>
            </a:endParaRPr>
          </a:p>
          <a:p>
            <a:pPr>
              <a:lnSpc>
                <a:spcPct val="80000"/>
              </a:lnSpc>
            </a:pPr>
            <a:r>
              <a:rPr lang="en-US" altLang="zh-CN" sz="1800" b="0">
                <a:latin typeface="仿宋_GB2312" pitchFamily="49" charset="-122"/>
                <a:ea typeface="仿宋_GB2312" pitchFamily="49" charset="-122"/>
              </a:rPr>
              <a:t>2</a:t>
            </a:r>
            <a:r>
              <a:rPr lang="zh-CN" altLang="en-US" sz="1800" b="0">
                <a:latin typeface="仿宋_GB2312" pitchFamily="49" charset="-122"/>
                <a:ea typeface="仿宋_GB2312" pitchFamily="49" charset="-122"/>
              </a:rPr>
              <a:t>）饮食不足。</a:t>
            </a:r>
            <a:endParaRPr lang="zh-CN" altLang="en-US" sz="1800" b="0">
              <a:latin typeface="仿宋_GB2312" pitchFamily="49" charset="-122"/>
              <a:ea typeface="仿宋_GB2312" pitchFamily="49" charset="-122"/>
            </a:endParaRPr>
          </a:p>
          <a:p>
            <a:pPr>
              <a:lnSpc>
                <a:spcPct val="80000"/>
              </a:lnSpc>
            </a:pPr>
            <a:r>
              <a:rPr lang="en-US" altLang="zh-CN" sz="1800" b="0">
                <a:latin typeface="仿宋_GB2312" pitchFamily="49" charset="-122"/>
                <a:ea typeface="仿宋_GB2312" pitchFamily="49" charset="-122"/>
              </a:rPr>
              <a:t>3</a:t>
            </a:r>
            <a:r>
              <a:rPr lang="zh-CN" altLang="en-US" sz="1800" b="0">
                <a:latin typeface="仿宋_GB2312" pitchFamily="49" charset="-122"/>
                <a:ea typeface="仿宋_GB2312" pitchFamily="49" charset="-122"/>
              </a:rPr>
              <a:t>）食物成分不当。</a:t>
            </a:r>
            <a:endParaRPr lang="zh-CN" altLang="en-US" sz="1800" b="0">
              <a:latin typeface="仿宋_GB2312" pitchFamily="49" charset="-122"/>
              <a:ea typeface="仿宋_GB2312" pitchFamily="49" charset="-122"/>
            </a:endParaRPr>
          </a:p>
          <a:p>
            <a:pPr>
              <a:lnSpc>
                <a:spcPct val="80000"/>
              </a:lnSpc>
            </a:pPr>
            <a:r>
              <a:rPr lang="en-US" altLang="zh-CN" sz="1800" b="0">
                <a:latin typeface="仿宋_GB2312" pitchFamily="49" charset="-122"/>
                <a:ea typeface="仿宋_GB2312" pitchFamily="49" charset="-122"/>
              </a:rPr>
              <a:t>4</a:t>
            </a:r>
            <a:r>
              <a:rPr lang="zh-CN" altLang="en-US" sz="1800" b="0">
                <a:latin typeface="仿宋_GB2312" pitchFamily="49" charset="-122"/>
                <a:ea typeface="仿宋_GB2312" pitchFamily="49" charset="-122"/>
              </a:rPr>
              <a:t>）肠管功能不正常。</a:t>
            </a:r>
            <a:endParaRPr lang="zh-CN" altLang="en-US" sz="1800" b="0">
              <a:latin typeface="仿宋_GB2312" pitchFamily="49" charset="-122"/>
              <a:ea typeface="仿宋_GB2312" pitchFamily="49" charset="-122"/>
            </a:endParaRPr>
          </a:p>
          <a:p>
            <a:pPr>
              <a:lnSpc>
                <a:spcPct val="80000"/>
              </a:lnSpc>
            </a:pPr>
            <a:r>
              <a:rPr lang="en-US" altLang="zh-CN" sz="1800" b="0">
                <a:latin typeface="仿宋_GB2312" pitchFamily="49" charset="-122"/>
                <a:ea typeface="仿宋_GB2312" pitchFamily="49" charset="-122"/>
              </a:rPr>
              <a:t>5</a:t>
            </a:r>
            <a:r>
              <a:rPr lang="zh-CN" altLang="en-US" sz="1800" b="0">
                <a:latin typeface="仿宋_GB2312" pitchFamily="49" charset="-122"/>
                <a:ea typeface="仿宋_GB2312" pitchFamily="49" charset="-122"/>
              </a:rPr>
              <a:t>）其他因素：肛门狭窄、先天性巨结肠等。</a:t>
            </a:r>
            <a:endParaRPr lang="zh-CN" altLang="en-US" sz="1800" b="0">
              <a:latin typeface="仿宋_GB2312" pitchFamily="49" charset="-122"/>
              <a:ea typeface="仿宋_GB2312" pitchFamily="49" charset="-122"/>
            </a:endParaRPr>
          </a:p>
          <a:p>
            <a:pPr>
              <a:lnSpc>
                <a:spcPct val="80000"/>
              </a:lnSpc>
            </a:pPr>
            <a:r>
              <a:rPr lang="en-US" altLang="zh-CN" sz="1800" b="0">
                <a:latin typeface="仿宋_GB2312" pitchFamily="49" charset="-122"/>
                <a:ea typeface="仿宋_GB2312" pitchFamily="49" charset="-122"/>
              </a:rPr>
              <a:t>3.</a:t>
            </a:r>
            <a:r>
              <a:rPr lang="zh-CN" altLang="en-US" sz="1800" b="0">
                <a:latin typeface="仿宋_GB2312" pitchFamily="49" charset="-122"/>
                <a:ea typeface="仿宋_GB2312" pitchFamily="49" charset="-122"/>
              </a:rPr>
              <a:t>防治与保育员</a:t>
            </a:r>
            <a:endParaRPr lang="zh-CN" altLang="en-US" sz="1800" b="0">
              <a:latin typeface="仿宋_GB2312" pitchFamily="49" charset="-122"/>
              <a:ea typeface="仿宋_GB2312" pitchFamily="49" charset="-122"/>
            </a:endParaRPr>
          </a:p>
          <a:p>
            <a:pPr>
              <a:lnSpc>
                <a:spcPct val="80000"/>
              </a:lnSpc>
            </a:pPr>
            <a:r>
              <a:rPr lang="en-US" altLang="zh-CN" sz="1800" b="0">
                <a:latin typeface="仿宋_GB2312" pitchFamily="49" charset="-122"/>
                <a:ea typeface="仿宋_GB2312" pitchFamily="49" charset="-122"/>
              </a:rPr>
              <a:t>1</a:t>
            </a:r>
            <a:r>
              <a:rPr lang="zh-CN" altLang="en-US" sz="1800" b="0">
                <a:latin typeface="仿宋_GB2312" pitchFamily="49" charset="-122"/>
                <a:ea typeface="仿宋_GB2312" pitchFamily="49" charset="-122"/>
              </a:rPr>
              <a:t>）科学喂养；</a:t>
            </a:r>
            <a:endParaRPr lang="zh-CN" altLang="en-US" sz="1800" b="0">
              <a:latin typeface="仿宋_GB2312" pitchFamily="49" charset="-122"/>
              <a:ea typeface="仿宋_GB2312" pitchFamily="49" charset="-122"/>
            </a:endParaRPr>
          </a:p>
          <a:p>
            <a:pPr>
              <a:lnSpc>
                <a:spcPct val="80000"/>
              </a:lnSpc>
            </a:pPr>
            <a:r>
              <a:rPr lang="en-US" altLang="zh-CN" sz="1800" b="0">
                <a:latin typeface="仿宋_GB2312" pitchFamily="49" charset="-122"/>
                <a:ea typeface="仿宋_GB2312" pitchFamily="49" charset="-122"/>
              </a:rPr>
              <a:t>2</a:t>
            </a:r>
            <a:r>
              <a:rPr lang="zh-CN" altLang="en-US" sz="1800" b="0">
                <a:latin typeface="仿宋_GB2312" pitchFamily="49" charset="-122"/>
                <a:ea typeface="仿宋_GB2312" pitchFamily="49" charset="-122"/>
              </a:rPr>
              <a:t>）训练宝宝排便</a:t>
            </a:r>
            <a:endParaRPr lang="zh-CN" altLang="en-US" sz="1800" b="0">
              <a:latin typeface="仿宋_GB2312" pitchFamily="49" charset="-122"/>
              <a:ea typeface="仿宋_GB2312" pitchFamily="49" charset="-122"/>
            </a:endParaRPr>
          </a:p>
          <a:p>
            <a:pPr>
              <a:lnSpc>
                <a:spcPct val="80000"/>
              </a:lnSpc>
            </a:pPr>
            <a:r>
              <a:rPr lang="en-US" altLang="zh-CN" sz="1800" b="0">
                <a:latin typeface="仿宋_GB2312" pitchFamily="49" charset="-122"/>
                <a:ea typeface="仿宋_GB2312" pitchFamily="49" charset="-122"/>
              </a:rPr>
              <a:t>3</a:t>
            </a:r>
            <a:r>
              <a:rPr lang="zh-CN" altLang="en-US" sz="1800" b="0">
                <a:latin typeface="仿宋_GB2312" pitchFamily="49" charset="-122"/>
                <a:ea typeface="仿宋_GB2312" pitchFamily="49" charset="-122"/>
              </a:rPr>
              <a:t>）加强体育锻炼</a:t>
            </a:r>
            <a:endParaRPr lang="zh-CN" altLang="en-US" sz="1800" b="0">
              <a:latin typeface="仿宋_GB2312" pitchFamily="49" charset="-122"/>
              <a:ea typeface="仿宋_GB2312" pitchFamily="49" charset="-122"/>
            </a:endParaRPr>
          </a:p>
          <a:p>
            <a:pPr>
              <a:lnSpc>
                <a:spcPct val="80000"/>
              </a:lnSpc>
            </a:pPr>
            <a:r>
              <a:rPr lang="en-US" altLang="zh-CN" sz="1800" b="0">
                <a:latin typeface="仿宋_GB2312" pitchFamily="49" charset="-122"/>
                <a:ea typeface="仿宋_GB2312" pitchFamily="49" charset="-122"/>
              </a:rPr>
              <a:t>4)</a:t>
            </a:r>
            <a:r>
              <a:rPr lang="zh-CN" altLang="en-US" sz="1800" b="0">
                <a:latin typeface="仿宋_GB2312" pitchFamily="49" charset="-122"/>
                <a:ea typeface="仿宋_GB2312" pitchFamily="49" charset="-122"/>
              </a:rPr>
              <a:t>协助采取一些临时措施：开塞露。</a:t>
            </a:r>
            <a:endParaRPr lang="zh-CN" altLang="en-US" sz="1800" b="0">
              <a:latin typeface="仿宋_GB2312" pitchFamily="49" charset="-122"/>
              <a:ea typeface="仿宋_GB2312" pitchFamily="49" charset="-122"/>
            </a:endParaRPr>
          </a:p>
        </p:txBody>
      </p:sp>
    </p:spTree>
  </p:cSld>
  <p:clrMapOvr>
    <a:masterClrMapping/>
  </p:clrMapOvr>
  <p:transition/>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p:txBody>
          <a:bodyPr/>
          <a:lstStyle/>
          <a:p>
            <a:r>
              <a:rPr lang="zh-CN" altLang="en-US">
                <a:ea typeface="宋体" panose="02010600030101010101" pitchFamily="2" charset="-122"/>
              </a:rPr>
              <a:t>（二）肠胃炎</a:t>
            </a:r>
            <a:endParaRPr lang="zh-CN" altLang="en-US">
              <a:ea typeface="宋体" panose="02010600030101010101" pitchFamily="2" charset="-122"/>
            </a:endParaRPr>
          </a:p>
        </p:txBody>
      </p:sp>
      <p:sp>
        <p:nvSpPr>
          <p:cNvPr id="280579" name="Rectangle 3"/>
          <p:cNvSpPr>
            <a:spLocks noGrp="1" noChangeArrowheads="1"/>
          </p:cNvSpPr>
          <p:nvPr>
            <p:ph type="body" idx="1"/>
          </p:nvPr>
        </p:nvSpPr>
        <p:spPr>
          <a:xfrm>
            <a:off x="468313" y="1916113"/>
            <a:ext cx="8675687" cy="4752975"/>
          </a:xfrm>
        </p:spPr>
        <p:txBody>
          <a:bodyPr/>
          <a:lstStyle/>
          <a:p>
            <a:r>
              <a:rPr lang="en-US" altLang="zh-CN" sz="2400">
                <a:latin typeface="仿宋_GB2312" pitchFamily="49" charset="-122"/>
                <a:ea typeface="仿宋_GB2312" pitchFamily="49" charset="-122"/>
              </a:rPr>
              <a:t>1.</a:t>
            </a:r>
            <a:r>
              <a:rPr lang="zh-CN" altLang="en-US" sz="2400">
                <a:latin typeface="仿宋_GB2312" pitchFamily="49" charset="-122"/>
                <a:ea typeface="仿宋_GB2312" pitchFamily="49" charset="-122"/>
              </a:rPr>
              <a:t>症状：</a:t>
            </a:r>
            <a:endParaRPr lang="zh-CN" altLang="en-US" sz="2400">
              <a:latin typeface="仿宋_GB2312" pitchFamily="49" charset="-122"/>
              <a:ea typeface="仿宋_GB2312" pitchFamily="49" charset="-122"/>
            </a:endParaRPr>
          </a:p>
          <a:p>
            <a:r>
              <a:rPr lang="zh-CN" altLang="en-US" sz="2400">
                <a:latin typeface="仿宋_GB2312" pitchFamily="49" charset="-122"/>
                <a:ea typeface="仿宋_GB2312" pitchFamily="49" charset="-122"/>
              </a:rPr>
              <a:t>腹泻，水样大便，恶心呕吐，食欲低下，腹胀，全身中毒症状：不规则低热、高热、烦躁不安、意识朦胧、昏迷。</a:t>
            </a:r>
            <a:endParaRPr lang="zh-CN" altLang="en-US" sz="2400">
              <a:latin typeface="仿宋_GB2312" pitchFamily="49" charset="-122"/>
              <a:ea typeface="仿宋_GB2312" pitchFamily="49" charset="-122"/>
            </a:endParaRPr>
          </a:p>
          <a:p>
            <a:r>
              <a:rPr lang="en-US" altLang="zh-CN" sz="2400">
                <a:latin typeface="仿宋_GB2312" pitchFamily="49" charset="-122"/>
                <a:ea typeface="仿宋_GB2312" pitchFamily="49" charset="-122"/>
              </a:rPr>
              <a:t>2.</a:t>
            </a:r>
            <a:r>
              <a:rPr lang="zh-CN" altLang="en-US" sz="2400">
                <a:latin typeface="仿宋_GB2312" pitchFamily="49" charset="-122"/>
                <a:ea typeface="仿宋_GB2312" pitchFamily="49" charset="-122"/>
              </a:rPr>
              <a:t>病因分析：</a:t>
            </a:r>
            <a:endParaRPr lang="zh-CN" altLang="en-US" sz="2400">
              <a:latin typeface="仿宋_GB2312" pitchFamily="49" charset="-122"/>
              <a:ea typeface="仿宋_GB2312" pitchFamily="49" charset="-122"/>
            </a:endParaRPr>
          </a:p>
          <a:p>
            <a:r>
              <a:rPr lang="en-US" altLang="zh-CN" sz="2400">
                <a:latin typeface="仿宋_GB2312" pitchFamily="49" charset="-122"/>
                <a:ea typeface="仿宋_GB2312" pitchFamily="49" charset="-122"/>
              </a:rPr>
              <a:t>1</a:t>
            </a:r>
            <a:r>
              <a:rPr lang="zh-CN" altLang="en-US" sz="2400">
                <a:latin typeface="仿宋_GB2312" pitchFamily="49" charset="-122"/>
                <a:ea typeface="仿宋_GB2312" pitchFamily="49" charset="-122"/>
              </a:rPr>
              <a:t>）肠道感染由细菌和病毒造成。</a:t>
            </a:r>
            <a:endParaRPr lang="zh-CN" altLang="en-US" sz="2400">
              <a:latin typeface="仿宋_GB2312" pitchFamily="49" charset="-122"/>
              <a:ea typeface="仿宋_GB2312" pitchFamily="49" charset="-122"/>
            </a:endParaRPr>
          </a:p>
          <a:p>
            <a:r>
              <a:rPr lang="en-US" altLang="zh-CN" sz="2400">
                <a:latin typeface="仿宋_GB2312" pitchFamily="49" charset="-122"/>
                <a:ea typeface="仿宋_GB2312" pitchFamily="49" charset="-122"/>
              </a:rPr>
              <a:t>2</a:t>
            </a:r>
            <a:r>
              <a:rPr lang="zh-CN" altLang="en-US" sz="2400">
                <a:latin typeface="仿宋_GB2312" pitchFamily="49" charset="-122"/>
                <a:ea typeface="仿宋_GB2312" pitchFamily="49" charset="-122"/>
              </a:rPr>
              <a:t>）发热和细菌毒素的吸收而使消化酶分泌减少、肠蠕动增加；</a:t>
            </a:r>
            <a:endParaRPr lang="zh-CN" altLang="en-US" sz="2400">
              <a:latin typeface="仿宋_GB2312" pitchFamily="49" charset="-122"/>
              <a:ea typeface="仿宋_GB2312" pitchFamily="49" charset="-122"/>
            </a:endParaRPr>
          </a:p>
          <a:p>
            <a:r>
              <a:rPr lang="en-US" altLang="zh-CN" sz="2400">
                <a:latin typeface="仿宋_GB2312" pitchFamily="49" charset="-122"/>
                <a:ea typeface="仿宋_GB2312" pitchFamily="49" charset="-122"/>
              </a:rPr>
              <a:t>3</a:t>
            </a:r>
            <a:r>
              <a:rPr lang="zh-CN" altLang="en-US" sz="2400">
                <a:latin typeface="仿宋_GB2312" pitchFamily="49" charset="-122"/>
                <a:ea typeface="仿宋_GB2312" pitchFamily="49" charset="-122"/>
              </a:rPr>
              <a:t>）不合理喂养，宝宝吃得过多或者过少，突然改变食物等等。</a:t>
            </a:r>
            <a:endParaRPr lang="zh-CN" altLang="en-US" sz="2400">
              <a:latin typeface="仿宋_GB2312" pitchFamily="49" charset="-122"/>
              <a:ea typeface="仿宋_GB2312" pitchFamily="49" charset="-122"/>
            </a:endParaRPr>
          </a:p>
          <a:p>
            <a:r>
              <a:rPr lang="en-US" altLang="zh-CN" sz="2400">
                <a:latin typeface="仿宋_GB2312" pitchFamily="49" charset="-122"/>
                <a:ea typeface="仿宋_GB2312" pitchFamily="49" charset="-122"/>
              </a:rPr>
              <a:t>4</a:t>
            </a:r>
            <a:r>
              <a:rPr lang="zh-CN" altLang="en-US" sz="2400">
                <a:latin typeface="仿宋_GB2312" pitchFamily="49" charset="-122"/>
                <a:ea typeface="仿宋_GB2312" pitchFamily="49" charset="-122"/>
              </a:rPr>
              <a:t>）气候变化：过冷使肠胃蠕动增加，过热使胃酸及消化酶减少分泌，诱发急性肠胃炎。</a:t>
            </a:r>
            <a:endParaRPr lang="zh-CN" altLang="en-US" sz="2400">
              <a:latin typeface="仿宋_GB2312" pitchFamily="49" charset="-122"/>
              <a:ea typeface="仿宋_GB2312" pitchFamily="49" charset="-122"/>
            </a:endParaRPr>
          </a:p>
          <a:p>
            <a:r>
              <a:rPr lang="en-US" altLang="zh-CN" sz="2400">
                <a:latin typeface="仿宋_GB2312" pitchFamily="49" charset="-122"/>
                <a:ea typeface="仿宋_GB2312" pitchFamily="49" charset="-122"/>
              </a:rPr>
              <a:t>3.</a:t>
            </a:r>
            <a:r>
              <a:rPr lang="zh-CN" altLang="en-US" sz="2400">
                <a:latin typeface="仿宋_GB2312" pitchFamily="49" charset="-122"/>
                <a:ea typeface="仿宋_GB2312" pitchFamily="49" charset="-122"/>
              </a:rPr>
              <a:t>讨论与思考：如何对婴幼儿肠胃炎进行防治和保育？</a:t>
            </a:r>
            <a:endParaRPr lang="zh-CN" altLang="en-US" sz="2400">
              <a:latin typeface="仿宋_GB2312" pitchFamily="49" charset="-122"/>
              <a:ea typeface="仿宋_GB2312" pitchFamily="49" charset="-122"/>
            </a:endParaRPr>
          </a:p>
          <a:p>
            <a:endParaRPr lang="zh-CN" altLang="en-US" sz="2400">
              <a:latin typeface="仿宋_GB2312" pitchFamily="49" charset="-122"/>
              <a:ea typeface="仿宋_GB2312" pitchFamily="49" charset="-122"/>
            </a:endParaRPr>
          </a:p>
        </p:txBody>
      </p:sp>
    </p:spTree>
  </p:cSld>
  <p:clrMapOvr>
    <a:masterClrMapping/>
  </p:clrMapOvr>
  <p:transition/>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p:txBody>
          <a:bodyPr/>
          <a:lstStyle/>
          <a:p>
            <a:r>
              <a:rPr lang="zh-CN" altLang="en-US">
                <a:ea typeface="宋体" panose="02010600030101010101" pitchFamily="2" charset="-122"/>
              </a:rPr>
              <a:t>四、皮肤疾病</a:t>
            </a:r>
            <a:endParaRPr lang="zh-CN" altLang="en-US">
              <a:ea typeface="宋体" panose="02010600030101010101" pitchFamily="2" charset="-122"/>
            </a:endParaRPr>
          </a:p>
        </p:txBody>
      </p:sp>
      <p:sp>
        <p:nvSpPr>
          <p:cNvPr id="281603" name="Rectangle 3"/>
          <p:cNvSpPr>
            <a:spLocks noGrp="1" noChangeArrowheads="1"/>
          </p:cNvSpPr>
          <p:nvPr>
            <p:ph type="body" idx="1"/>
          </p:nvPr>
        </p:nvSpPr>
        <p:spPr/>
        <p:txBody>
          <a:bodyPr/>
          <a:lstStyle/>
          <a:p>
            <a:pPr>
              <a:lnSpc>
                <a:spcPct val="80000"/>
              </a:lnSpc>
            </a:pPr>
            <a:r>
              <a:rPr lang="zh-CN" altLang="en-US" sz="2000" b="0">
                <a:latin typeface="仿宋_GB2312" pitchFamily="49" charset="-122"/>
                <a:ea typeface="仿宋_GB2312" pitchFamily="49" charset="-122"/>
              </a:rPr>
              <a:t>（一）尿布疹</a:t>
            </a:r>
            <a:endParaRPr lang="zh-CN" altLang="en-US" sz="2000" b="0">
              <a:latin typeface="仿宋_GB2312" pitchFamily="49" charset="-122"/>
              <a:ea typeface="仿宋_GB2312" pitchFamily="49" charset="-122"/>
            </a:endParaRPr>
          </a:p>
          <a:p>
            <a:pPr>
              <a:lnSpc>
                <a:spcPct val="80000"/>
              </a:lnSpc>
            </a:pPr>
            <a:r>
              <a:rPr lang="en-US" altLang="zh-CN" sz="2000" b="0">
                <a:latin typeface="仿宋_GB2312" pitchFamily="49" charset="-122"/>
                <a:ea typeface="仿宋_GB2312" pitchFamily="49" charset="-122"/>
              </a:rPr>
              <a:t>1.</a:t>
            </a:r>
            <a:r>
              <a:rPr lang="zh-CN" altLang="en-US" sz="2000" b="0">
                <a:latin typeface="仿宋_GB2312" pitchFamily="49" charset="-122"/>
                <a:ea typeface="仿宋_GB2312" pitchFamily="49" charset="-122"/>
              </a:rPr>
              <a:t>症状：</a:t>
            </a:r>
            <a:endParaRPr lang="zh-CN" altLang="en-US" sz="2000" b="0">
              <a:latin typeface="仿宋_GB2312" pitchFamily="49" charset="-122"/>
              <a:ea typeface="仿宋_GB2312" pitchFamily="49" charset="-122"/>
            </a:endParaRPr>
          </a:p>
          <a:p>
            <a:pPr>
              <a:lnSpc>
                <a:spcPct val="80000"/>
              </a:lnSpc>
            </a:pPr>
            <a:r>
              <a:rPr lang="zh-CN" altLang="en-US" sz="2000" b="0">
                <a:latin typeface="仿宋_GB2312" pitchFamily="49" charset="-122"/>
                <a:ea typeface="仿宋_GB2312" pitchFamily="49" charset="-122"/>
              </a:rPr>
              <a:t>轻度的尿布疹，在会阴部、肛门周围及臀部，大腿外侧，皮肤血管充血，发红。也成为臀红。</a:t>
            </a:r>
            <a:endParaRPr lang="zh-CN" altLang="en-US" sz="2000" b="0">
              <a:latin typeface="仿宋_GB2312" pitchFamily="49" charset="-122"/>
              <a:ea typeface="仿宋_GB2312" pitchFamily="49" charset="-122"/>
            </a:endParaRPr>
          </a:p>
          <a:p>
            <a:pPr>
              <a:lnSpc>
                <a:spcPct val="80000"/>
              </a:lnSpc>
            </a:pPr>
            <a:r>
              <a:rPr lang="zh-CN" altLang="en-US" sz="2000" b="0">
                <a:latin typeface="仿宋_GB2312" pitchFamily="49" charset="-122"/>
                <a:ea typeface="仿宋_GB2312" pitchFamily="49" charset="-122"/>
              </a:rPr>
              <a:t>中度表现为渗出液，表皮脱落，形成浅表溃疡。伴随红斑、丘疹。</a:t>
            </a:r>
            <a:endParaRPr lang="zh-CN" altLang="en-US" sz="2000" b="0">
              <a:latin typeface="仿宋_GB2312" pitchFamily="49" charset="-122"/>
              <a:ea typeface="仿宋_GB2312" pitchFamily="49" charset="-122"/>
            </a:endParaRPr>
          </a:p>
          <a:p>
            <a:pPr>
              <a:lnSpc>
                <a:spcPct val="80000"/>
              </a:lnSpc>
            </a:pPr>
            <a:r>
              <a:rPr lang="zh-CN" altLang="en-US" sz="2000" b="0">
                <a:latin typeface="仿宋_GB2312" pitchFamily="49" charset="-122"/>
                <a:ea typeface="仿宋_GB2312" pitchFamily="49" charset="-122"/>
              </a:rPr>
              <a:t>重度表现为皮肤破损，细菌繁衍，局部侵入血液，引起败血症。</a:t>
            </a:r>
            <a:endParaRPr lang="zh-CN" altLang="en-US" sz="2000" b="0">
              <a:latin typeface="仿宋_GB2312" pitchFamily="49" charset="-122"/>
              <a:ea typeface="仿宋_GB2312" pitchFamily="49" charset="-122"/>
            </a:endParaRPr>
          </a:p>
          <a:p>
            <a:pPr>
              <a:lnSpc>
                <a:spcPct val="80000"/>
              </a:lnSpc>
            </a:pPr>
            <a:r>
              <a:rPr lang="en-US" altLang="zh-CN" sz="2000" b="0">
                <a:latin typeface="仿宋_GB2312" pitchFamily="49" charset="-122"/>
                <a:ea typeface="仿宋_GB2312" pitchFamily="49" charset="-122"/>
              </a:rPr>
              <a:t>2</a:t>
            </a:r>
            <a:r>
              <a:rPr lang="zh-CN" altLang="en-US" sz="2000" b="0">
                <a:latin typeface="仿宋_GB2312" pitchFamily="49" charset="-122"/>
                <a:ea typeface="仿宋_GB2312" pitchFamily="49" charset="-122"/>
              </a:rPr>
              <a:t>：病因分析</a:t>
            </a:r>
            <a:endParaRPr lang="zh-CN" altLang="en-US" sz="2000" b="0">
              <a:latin typeface="仿宋_GB2312" pitchFamily="49" charset="-122"/>
              <a:ea typeface="仿宋_GB2312" pitchFamily="49" charset="-122"/>
            </a:endParaRPr>
          </a:p>
          <a:p>
            <a:pPr>
              <a:lnSpc>
                <a:spcPct val="80000"/>
              </a:lnSpc>
            </a:pPr>
            <a:r>
              <a:rPr lang="en-US" altLang="zh-CN" sz="2000" b="0">
                <a:latin typeface="仿宋_GB2312" pitchFamily="49" charset="-122"/>
                <a:ea typeface="仿宋_GB2312" pitchFamily="49" charset="-122"/>
              </a:rPr>
              <a:t>1</a:t>
            </a:r>
            <a:r>
              <a:rPr lang="zh-CN" altLang="en-US" sz="2000" b="0">
                <a:latin typeface="仿宋_GB2312" pitchFamily="49" charset="-122"/>
                <a:ea typeface="仿宋_GB2312" pitchFamily="49" charset="-122"/>
              </a:rPr>
              <a:t>）尿布不勤换。</a:t>
            </a:r>
            <a:endParaRPr lang="zh-CN" altLang="en-US" sz="2000" b="0">
              <a:latin typeface="仿宋_GB2312" pitchFamily="49" charset="-122"/>
              <a:ea typeface="仿宋_GB2312" pitchFamily="49" charset="-122"/>
            </a:endParaRPr>
          </a:p>
          <a:p>
            <a:pPr>
              <a:lnSpc>
                <a:spcPct val="80000"/>
              </a:lnSpc>
            </a:pPr>
            <a:r>
              <a:rPr lang="en-US" altLang="zh-CN" sz="2000" b="0">
                <a:latin typeface="仿宋_GB2312" pitchFamily="49" charset="-122"/>
                <a:ea typeface="仿宋_GB2312" pitchFamily="49" charset="-122"/>
              </a:rPr>
              <a:t>2</a:t>
            </a:r>
            <a:r>
              <a:rPr lang="zh-CN" altLang="en-US" sz="2000" b="0">
                <a:latin typeface="仿宋_GB2312" pitchFamily="49" charset="-122"/>
                <a:ea typeface="仿宋_GB2312" pitchFamily="49" charset="-122"/>
              </a:rPr>
              <a:t>）便后不清洗。</a:t>
            </a:r>
            <a:endParaRPr lang="zh-CN" altLang="en-US" sz="2000" b="0">
              <a:latin typeface="仿宋_GB2312" pitchFamily="49" charset="-122"/>
              <a:ea typeface="仿宋_GB2312" pitchFamily="49" charset="-122"/>
            </a:endParaRPr>
          </a:p>
          <a:p>
            <a:pPr>
              <a:lnSpc>
                <a:spcPct val="80000"/>
              </a:lnSpc>
            </a:pPr>
            <a:r>
              <a:rPr lang="en-US" altLang="zh-CN" sz="2000" b="0">
                <a:latin typeface="仿宋_GB2312" pitchFamily="49" charset="-122"/>
                <a:ea typeface="仿宋_GB2312" pitchFamily="49" charset="-122"/>
              </a:rPr>
              <a:t>3</a:t>
            </a:r>
            <a:r>
              <a:rPr lang="zh-CN" altLang="en-US" sz="2000" b="0">
                <a:latin typeface="仿宋_GB2312" pitchFamily="49" charset="-122"/>
                <a:ea typeface="仿宋_GB2312" pitchFamily="49" charset="-122"/>
              </a:rPr>
              <a:t>）臀部潮湿。</a:t>
            </a:r>
            <a:endParaRPr lang="zh-CN" altLang="en-US" sz="2000" b="0">
              <a:latin typeface="仿宋_GB2312" pitchFamily="49" charset="-122"/>
              <a:ea typeface="仿宋_GB2312" pitchFamily="49" charset="-122"/>
            </a:endParaRPr>
          </a:p>
          <a:p>
            <a:pPr>
              <a:lnSpc>
                <a:spcPct val="80000"/>
              </a:lnSpc>
            </a:pPr>
            <a:r>
              <a:rPr lang="en-US" altLang="zh-CN" sz="2000" b="0">
                <a:latin typeface="仿宋_GB2312" pitchFamily="49" charset="-122"/>
                <a:ea typeface="仿宋_GB2312" pitchFamily="49" charset="-122"/>
              </a:rPr>
              <a:t>4</a:t>
            </a:r>
            <a:r>
              <a:rPr lang="zh-CN" altLang="en-US" sz="2000" b="0">
                <a:latin typeface="仿宋_GB2312" pitchFamily="49" charset="-122"/>
                <a:ea typeface="仿宋_GB2312" pitchFamily="49" charset="-122"/>
              </a:rPr>
              <a:t>）尿布粗糙吸收性差。</a:t>
            </a:r>
            <a:endParaRPr lang="zh-CN" altLang="en-US" sz="2000" b="0">
              <a:latin typeface="仿宋_GB2312" pitchFamily="49" charset="-122"/>
              <a:ea typeface="仿宋_GB2312" pitchFamily="49" charset="-122"/>
            </a:endParaRPr>
          </a:p>
          <a:p>
            <a:pPr>
              <a:lnSpc>
                <a:spcPct val="80000"/>
              </a:lnSpc>
            </a:pPr>
            <a:r>
              <a:rPr lang="en-US" altLang="zh-CN" sz="2000" b="0">
                <a:latin typeface="仿宋_GB2312" pitchFamily="49" charset="-122"/>
                <a:ea typeface="仿宋_GB2312" pitchFamily="49" charset="-122"/>
              </a:rPr>
              <a:t>3.</a:t>
            </a:r>
            <a:r>
              <a:rPr lang="zh-CN" altLang="en-US" sz="2000" b="0">
                <a:latin typeface="仿宋_GB2312" pitchFamily="49" charset="-122"/>
                <a:ea typeface="仿宋_GB2312" pitchFamily="49" charset="-122"/>
              </a:rPr>
              <a:t>讨论与思考，如何对婴幼儿尿布疹进行防治与保育？</a:t>
            </a:r>
            <a:endParaRPr lang="zh-CN" altLang="en-US" sz="2000" b="0">
              <a:latin typeface="仿宋_GB2312" pitchFamily="49" charset="-122"/>
              <a:ea typeface="仿宋_GB2312" pitchFamily="49" charset="-122"/>
            </a:endParaRPr>
          </a:p>
          <a:p>
            <a:pPr>
              <a:lnSpc>
                <a:spcPct val="80000"/>
              </a:lnSpc>
            </a:pPr>
            <a:r>
              <a:rPr lang="zh-CN" altLang="en-US" sz="2000" b="0">
                <a:latin typeface="仿宋_GB2312" pitchFamily="49" charset="-122"/>
                <a:ea typeface="仿宋_GB2312" pitchFamily="49" charset="-122"/>
              </a:rPr>
              <a:t>讨论与思考：如何对湿疹、婴幼儿痱子等皮肤疾病进行防治与保育？</a:t>
            </a:r>
            <a:endParaRPr lang="zh-CN" altLang="en-US" sz="2000" b="0">
              <a:latin typeface="仿宋_GB2312" pitchFamily="49" charset="-122"/>
              <a:ea typeface="仿宋_GB2312" pitchFamily="49" charset="-122"/>
            </a:endParaRPr>
          </a:p>
          <a:p>
            <a:pPr>
              <a:lnSpc>
                <a:spcPct val="80000"/>
              </a:lnSpc>
            </a:pPr>
            <a:endParaRPr lang="zh-CN" altLang="en-US" sz="2000" b="0">
              <a:latin typeface="仿宋_GB2312" pitchFamily="49" charset="-122"/>
              <a:ea typeface="仿宋_GB2312" pitchFamily="49" charset="-122"/>
            </a:endParaRPr>
          </a:p>
        </p:txBody>
      </p:sp>
    </p:spTree>
  </p:cSld>
  <p:clrMapOvr>
    <a:masterClrMapping/>
  </p:clrMapOvr>
  <p:transition/>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p:txBody>
          <a:bodyPr/>
          <a:lstStyle/>
          <a:p>
            <a:r>
              <a:rPr lang="zh-CN" altLang="en-US">
                <a:ea typeface="宋体" panose="02010600030101010101" pitchFamily="2" charset="-122"/>
              </a:rPr>
              <a:t>五、五官疾病</a:t>
            </a:r>
            <a:endParaRPr lang="zh-CN" altLang="en-US">
              <a:ea typeface="宋体" panose="02010600030101010101" pitchFamily="2" charset="-122"/>
            </a:endParaRPr>
          </a:p>
        </p:txBody>
      </p:sp>
      <p:sp>
        <p:nvSpPr>
          <p:cNvPr id="282627" name="Rectangle 3"/>
          <p:cNvSpPr>
            <a:spLocks noGrp="1" noChangeArrowheads="1"/>
          </p:cNvSpPr>
          <p:nvPr>
            <p:ph type="body" idx="1"/>
          </p:nvPr>
        </p:nvSpPr>
        <p:spPr/>
        <p:txBody>
          <a:bodyPr/>
          <a:lstStyle/>
          <a:p>
            <a:pPr>
              <a:lnSpc>
                <a:spcPct val="90000"/>
              </a:lnSpc>
            </a:pPr>
            <a:r>
              <a:rPr lang="zh-CN" altLang="en-US">
                <a:ea typeface="宋体" panose="02010600030101010101" pitchFamily="2" charset="-122"/>
              </a:rPr>
              <a:t>讨论与思考：婴幼儿常见的五官疾病有哪些？</a:t>
            </a:r>
            <a:endParaRPr lang="zh-CN" altLang="en-US">
              <a:ea typeface="宋体" panose="02010600030101010101" pitchFamily="2" charset="-122"/>
            </a:endParaRPr>
          </a:p>
          <a:p>
            <a:pPr>
              <a:lnSpc>
                <a:spcPct val="90000"/>
              </a:lnSpc>
            </a:pPr>
            <a:r>
              <a:rPr lang="zh-CN" altLang="en-US">
                <a:ea typeface="宋体" panose="02010600030101010101" pitchFamily="2" charset="-122"/>
              </a:rPr>
              <a:t>婴幼儿中耳炎的发生原因是什么？如何防治如何保育？</a:t>
            </a:r>
            <a:endParaRPr lang="zh-CN" altLang="en-US">
              <a:ea typeface="宋体" panose="02010600030101010101" pitchFamily="2" charset="-122"/>
            </a:endParaRPr>
          </a:p>
          <a:p>
            <a:pPr>
              <a:lnSpc>
                <a:spcPct val="90000"/>
              </a:lnSpc>
            </a:pPr>
            <a:r>
              <a:rPr lang="zh-CN" altLang="en-US">
                <a:ea typeface="宋体" panose="02010600030101010101" pitchFamily="2" charset="-122"/>
              </a:rPr>
              <a:t>弱视是怎么回事？病因是什么？如何进行防治与保育？</a:t>
            </a:r>
            <a:endParaRPr lang="zh-CN" altLang="en-US">
              <a:ea typeface="宋体" panose="02010600030101010101" pitchFamily="2" charset="-122"/>
            </a:endParaRPr>
          </a:p>
          <a:p>
            <a:pPr>
              <a:lnSpc>
                <a:spcPct val="90000"/>
              </a:lnSpc>
            </a:pPr>
            <a:r>
              <a:rPr lang="zh-CN" altLang="en-US">
                <a:ea typeface="宋体" panose="02010600030101010101" pitchFamily="2" charset="-122"/>
              </a:rPr>
              <a:t>过敏性鼻炎发生的原因是什么？请你分析其原因，并思考防治与保育措施？</a:t>
            </a:r>
            <a:endParaRPr lang="zh-CN" altLang="en-US">
              <a:ea typeface="宋体" panose="02010600030101010101" pitchFamily="2" charset="-122"/>
            </a:endParaRPr>
          </a:p>
          <a:p>
            <a:pPr>
              <a:lnSpc>
                <a:spcPct val="90000"/>
              </a:lnSpc>
            </a:pPr>
            <a:r>
              <a:rPr lang="zh-CN" altLang="en-US">
                <a:ea typeface="宋体" panose="02010600030101010101" pitchFamily="2" charset="-122"/>
              </a:rPr>
              <a:t>婴幼儿龋齿是怎么产生的？如何进行防治和保育？</a:t>
            </a:r>
            <a:endParaRPr lang="zh-CN" altLang="en-US">
              <a:ea typeface="宋体" panose="02010600030101010101" pitchFamily="2" charset="-122"/>
            </a:endParaRPr>
          </a:p>
        </p:txBody>
      </p:sp>
    </p:spTree>
  </p:cSld>
  <p:clrMapOvr>
    <a:masterClrMapping/>
  </p:clrMapOvr>
  <p:transition/>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ChangeArrowheads="1"/>
          </p:cNvSpPr>
          <p:nvPr>
            <p:ph type="title"/>
          </p:nvPr>
        </p:nvSpPr>
        <p:spPr/>
        <p:txBody>
          <a:bodyPr/>
          <a:lstStyle/>
          <a:p>
            <a:r>
              <a:rPr lang="zh-CN" altLang="en-US" sz="3200">
                <a:ea typeface="宋体" panose="02010600030101010101" pitchFamily="2" charset="-122"/>
              </a:rPr>
              <a:t>第二节 婴幼儿常见产染病疾病的防治</a:t>
            </a:r>
            <a:endParaRPr lang="zh-CN" altLang="en-US" sz="3200">
              <a:ea typeface="宋体" panose="02010600030101010101" pitchFamily="2" charset="-122"/>
            </a:endParaRPr>
          </a:p>
        </p:txBody>
      </p:sp>
      <p:sp>
        <p:nvSpPr>
          <p:cNvPr id="283651" name="Rectangle 3"/>
          <p:cNvSpPr>
            <a:spLocks noGrp="1" noChangeArrowheads="1"/>
          </p:cNvSpPr>
          <p:nvPr>
            <p:ph type="body" idx="1"/>
          </p:nvPr>
        </p:nvSpPr>
        <p:spPr/>
        <p:txBody>
          <a:bodyPr/>
          <a:lstStyle/>
          <a:p>
            <a:r>
              <a:rPr lang="zh-CN" altLang="en-US">
                <a:ea typeface="宋体" panose="02010600030101010101" pitchFamily="2" charset="-122"/>
              </a:rPr>
              <a:t>一、消化系统传染病</a:t>
            </a:r>
            <a:r>
              <a:rPr lang="en-US" altLang="zh-CN">
                <a:ea typeface="宋体" panose="02010600030101010101" pitchFamily="2" charset="-122"/>
              </a:rPr>
              <a:t>——</a:t>
            </a:r>
            <a:r>
              <a:rPr lang="zh-CN" altLang="en-US">
                <a:ea typeface="宋体" panose="02010600030101010101" pitchFamily="2" charset="-122"/>
              </a:rPr>
              <a:t>手足口病</a:t>
            </a:r>
            <a:endParaRPr lang="zh-CN" altLang="en-US">
              <a:ea typeface="宋体" panose="02010600030101010101" pitchFamily="2" charset="-122"/>
            </a:endParaRPr>
          </a:p>
          <a:p>
            <a:r>
              <a:rPr lang="en-US" altLang="zh-CN">
                <a:ea typeface="宋体" panose="02010600030101010101" pitchFamily="2" charset="-122"/>
              </a:rPr>
              <a:t>1.</a:t>
            </a:r>
            <a:r>
              <a:rPr lang="zh-CN" altLang="en-US">
                <a:ea typeface="宋体" panose="02010600030101010101" pitchFamily="2" charset="-122"/>
              </a:rPr>
              <a:t>传染病</a:t>
            </a:r>
            <a:r>
              <a:rPr lang="en-US" altLang="zh-CN">
                <a:ea typeface="宋体" panose="02010600030101010101" pitchFamily="2" charset="-122"/>
              </a:rPr>
              <a:t>〔Infectious Diseases〕</a:t>
            </a:r>
            <a:r>
              <a:rPr lang="zh-CN" altLang="en-US">
                <a:ea typeface="宋体" panose="02010600030101010101" pitchFamily="2" charset="-122"/>
              </a:rPr>
              <a:t>是由各种病原体引起的能在人与人、动物与动物或人与动物之间相互传播的一类疾病。 </a:t>
            </a:r>
            <a:endParaRPr lang="zh-CN" altLang="en-US">
              <a:ea typeface="宋体" panose="02010600030101010101" pitchFamily="2" charset="-122"/>
            </a:endParaRPr>
          </a:p>
          <a:p>
            <a:r>
              <a:rPr lang="en-US" altLang="zh-CN">
                <a:ea typeface="宋体" panose="02010600030101010101" pitchFamily="2" charset="-122"/>
              </a:rPr>
              <a:t>2.</a:t>
            </a:r>
            <a:r>
              <a:rPr lang="zh-CN" altLang="en-US">
                <a:ea typeface="宋体" panose="02010600030101010101" pitchFamily="2" charset="-122"/>
              </a:rPr>
              <a:t>传染病的特点是有病原体，有传染性和流行性，感染后常有免疫性。有些传染病还有季节性或地方性。 </a:t>
            </a:r>
            <a:endParaRPr lang="zh-CN" altLang="en-US">
              <a:ea typeface="宋体" panose="02010600030101010101" pitchFamily="2" charset="-122"/>
            </a:endParaRPr>
          </a:p>
          <a:p>
            <a:endParaRPr lang="en-US" altLang="zh-CN">
              <a:ea typeface="宋体" panose="02010600030101010101" pitchFamily="2" charset="-122"/>
            </a:endParaRPr>
          </a:p>
        </p:txBody>
      </p:sp>
    </p:spTree>
  </p:cSld>
  <p:clrMapOvr>
    <a:masterClrMapping/>
  </p:clrMapOvr>
  <p:transition/>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2"/>
          <p:cNvSpPr>
            <a:spLocks noGrp="1" noChangeArrowheads="1"/>
          </p:cNvSpPr>
          <p:nvPr>
            <p:ph type="title"/>
          </p:nvPr>
        </p:nvSpPr>
        <p:spPr/>
        <p:txBody>
          <a:bodyPr/>
          <a:lstStyle/>
          <a:p>
            <a:r>
              <a:rPr lang="zh-CN" altLang="en-US">
                <a:ea typeface="宋体" panose="02010600030101010101" pitchFamily="2" charset="-122"/>
              </a:rPr>
              <a:t>手足口病</a:t>
            </a:r>
            <a:endParaRPr lang="zh-CN" altLang="en-US">
              <a:ea typeface="宋体" panose="02010600030101010101" pitchFamily="2" charset="-122"/>
            </a:endParaRPr>
          </a:p>
        </p:txBody>
      </p:sp>
      <p:sp>
        <p:nvSpPr>
          <p:cNvPr id="376835" name="Rectangle 3"/>
          <p:cNvSpPr>
            <a:spLocks noGrp="1" noChangeArrowheads="1"/>
          </p:cNvSpPr>
          <p:nvPr>
            <p:ph type="body" idx="1"/>
          </p:nvPr>
        </p:nvSpPr>
        <p:spPr/>
        <p:txBody>
          <a:bodyPr/>
          <a:lstStyle/>
          <a:p>
            <a:r>
              <a:rPr lang="en-US" altLang="zh-CN">
                <a:ea typeface="宋体" panose="02010600030101010101" pitchFamily="2" charset="-122"/>
              </a:rPr>
              <a:t>1</a:t>
            </a:r>
            <a:r>
              <a:rPr lang="zh-CN" altLang="en-US">
                <a:ea typeface="宋体" panose="02010600030101010101" pitchFamily="2" charset="-122"/>
              </a:rPr>
              <a:t>）症状：发热，侵犯手足口臀部，临床不痛不痒不结痂不结疤“四不特征”。</a:t>
            </a:r>
            <a:endParaRPr lang="zh-CN" altLang="en-US">
              <a:ea typeface="宋体" panose="02010600030101010101" pitchFamily="2" charset="-122"/>
            </a:endParaRPr>
          </a:p>
          <a:p>
            <a:r>
              <a:rPr lang="zh-CN" altLang="en-US">
                <a:ea typeface="宋体" panose="02010600030101010101" pitchFamily="2" charset="-122"/>
              </a:rPr>
              <a:t>初期有上感症状；手足远端部位出现丘疹或者疱疹。病毒会侵犯心脑肾等重要器官。</a:t>
            </a:r>
            <a:endParaRPr lang="zh-CN" altLang="en-US">
              <a:ea typeface="宋体" panose="02010600030101010101" pitchFamily="2" charset="-122"/>
            </a:endParaRPr>
          </a:p>
          <a:p>
            <a:r>
              <a:rPr lang="en-US" altLang="zh-CN">
                <a:ea typeface="宋体" panose="02010600030101010101" pitchFamily="2" charset="-122"/>
              </a:rPr>
              <a:t>2</a:t>
            </a:r>
            <a:r>
              <a:rPr lang="zh-CN" altLang="en-US">
                <a:ea typeface="宋体" panose="02010600030101010101" pitchFamily="2" charset="-122"/>
              </a:rPr>
              <a:t>）传染源：患者和隐性患者。</a:t>
            </a:r>
            <a:endParaRPr lang="zh-CN" altLang="en-US">
              <a:ea typeface="宋体" panose="02010600030101010101" pitchFamily="2" charset="-122"/>
            </a:endParaRPr>
          </a:p>
          <a:p>
            <a:r>
              <a:rPr lang="en-US" altLang="zh-CN">
                <a:ea typeface="宋体" panose="02010600030101010101" pitchFamily="2" charset="-122"/>
              </a:rPr>
              <a:t>3</a:t>
            </a:r>
            <a:r>
              <a:rPr lang="zh-CN" altLang="en-US">
                <a:ea typeface="宋体" panose="02010600030101010101" pitchFamily="2" charset="-122"/>
              </a:rPr>
              <a:t>）传播途径：人群密切接触传播。</a:t>
            </a:r>
            <a:endParaRPr lang="zh-CN" altLang="en-US">
              <a:ea typeface="宋体" panose="02010600030101010101" pitchFamily="2" charset="-122"/>
            </a:endParaRPr>
          </a:p>
          <a:p>
            <a:r>
              <a:rPr lang="en-US" altLang="zh-CN">
                <a:ea typeface="宋体" panose="02010600030101010101" pitchFamily="2" charset="-122"/>
              </a:rPr>
              <a:t>4</a:t>
            </a:r>
            <a:r>
              <a:rPr lang="zh-CN" altLang="en-US">
                <a:ea typeface="宋体" panose="02010600030101010101" pitchFamily="2" charset="-122"/>
              </a:rPr>
              <a:t>）护理：</a:t>
            </a:r>
            <a:endParaRPr lang="zh-CN" altLang="en-US">
              <a:ea typeface="宋体" panose="02010600030101010101" pitchFamily="2" charset="-122"/>
            </a:endParaRPr>
          </a:p>
        </p:txBody>
      </p:sp>
    </p:spTree>
  </p:cSld>
  <p:clrMapOvr>
    <a:masterClrMapping/>
  </p:clrMapOvr>
  <p:transition/>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60" name="Rectangle 4"/>
          <p:cNvSpPr>
            <a:spLocks noGrp="1" noChangeArrowheads="1"/>
          </p:cNvSpPr>
          <p:nvPr>
            <p:ph type="title"/>
          </p:nvPr>
        </p:nvSpPr>
        <p:spPr>
          <a:xfrm>
            <a:off x="684213" y="333375"/>
            <a:ext cx="8280400" cy="6524625"/>
          </a:xfrm>
        </p:spPr>
        <p:txBody>
          <a:bodyPr/>
          <a:lstStyle/>
          <a:p>
            <a:r>
              <a:rPr lang="zh-CN" altLang="en-US" sz="2400">
                <a:ea typeface="宋体" panose="02010600030101010101" pitchFamily="2" charset="-122"/>
              </a:rPr>
              <a:t>服用抗病毒药物；</a:t>
            </a:r>
            <a:br>
              <a:rPr lang="zh-CN" altLang="en-US" sz="2400">
                <a:ea typeface="宋体" panose="02010600030101010101" pitchFamily="2" charset="-122"/>
              </a:rPr>
            </a:br>
            <a:r>
              <a:rPr lang="zh-CN" altLang="en-US" sz="2400">
                <a:ea typeface="宋体" panose="02010600030101010101" pitchFamily="2" charset="-122"/>
              </a:rPr>
              <a:t>保持局部清洁，避免细菌的继发感染；</a:t>
            </a:r>
            <a:br>
              <a:rPr lang="zh-CN" altLang="en-US" sz="2400">
                <a:ea typeface="宋体" panose="02010600030101010101" pitchFamily="2" charset="-122"/>
              </a:rPr>
            </a:br>
            <a:r>
              <a:rPr lang="zh-CN" altLang="en-US" sz="2400">
                <a:ea typeface="宋体" panose="02010600030101010101" pitchFamily="2" charset="-122"/>
              </a:rPr>
              <a:t>口腔有糜烂的，吃容易消化的食物；</a:t>
            </a:r>
            <a:br>
              <a:rPr lang="zh-CN" altLang="en-US" sz="2400">
                <a:ea typeface="宋体" panose="02010600030101010101" pitchFamily="2" charset="-122"/>
              </a:rPr>
            </a:br>
            <a:r>
              <a:rPr lang="zh-CN" altLang="en-US" sz="2400">
                <a:ea typeface="宋体" panose="02010600030101010101" pitchFamily="2" charset="-122"/>
              </a:rPr>
              <a:t>局部涂金霉素鱼肝油，减轻疼痛和促使糜烂面早日愈合；</a:t>
            </a:r>
            <a:br>
              <a:rPr lang="zh-CN" altLang="en-US" sz="2400">
                <a:ea typeface="宋体" panose="02010600030101010101" pitchFamily="2" charset="-122"/>
              </a:rPr>
            </a:br>
            <a:r>
              <a:rPr lang="zh-CN" altLang="en-US" sz="2400">
                <a:ea typeface="宋体" panose="02010600030101010101" pitchFamily="2" charset="-122"/>
              </a:rPr>
              <a:t>口服</a:t>
            </a:r>
            <a:r>
              <a:rPr lang="en-US" altLang="zh-CN" sz="2400">
                <a:ea typeface="宋体" panose="02010600030101010101" pitchFamily="2" charset="-122"/>
              </a:rPr>
              <a:t>B</a:t>
            </a:r>
            <a:r>
              <a:rPr lang="zh-CN" altLang="en-US" sz="2400">
                <a:ea typeface="宋体" panose="02010600030101010101" pitchFamily="2" charset="-122"/>
              </a:rPr>
              <a:t>族维生素；</a:t>
            </a:r>
            <a:br>
              <a:rPr lang="zh-CN" altLang="en-US" sz="2400">
                <a:ea typeface="宋体" panose="02010600030101010101" pitchFamily="2" charset="-122"/>
              </a:rPr>
            </a:br>
            <a:r>
              <a:rPr lang="zh-CN" altLang="en-US" sz="2400">
                <a:ea typeface="宋体" panose="02010600030101010101" pitchFamily="2" charset="-122"/>
              </a:rPr>
              <a:t>伴有发热的，用一些清热解毒的中药；</a:t>
            </a:r>
            <a:br>
              <a:rPr lang="zh-CN" altLang="en-US" sz="2400">
                <a:ea typeface="宋体" panose="02010600030101010101" pitchFamily="2" charset="-122"/>
              </a:rPr>
            </a:br>
            <a:r>
              <a:rPr lang="en-US" altLang="zh-CN" sz="2400" b="1">
                <a:ea typeface="宋体" panose="02010600030101010101" pitchFamily="2" charset="-122"/>
              </a:rPr>
              <a:t>5</a:t>
            </a:r>
            <a:r>
              <a:rPr lang="zh-CN" altLang="en-US" sz="2400" b="1">
                <a:ea typeface="宋体" panose="02010600030101010101" pitchFamily="2" charset="-122"/>
              </a:rPr>
              <a:t>）预防：</a:t>
            </a:r>
            <a:br>
              <a:rPr lang="zh-CN" altLang="en-US" sz="2400" b="1">
                <a:ea typeface="宋体" panose="02010600030101010101" pitchFamily="2" charset="-122"/>
              </a:rPr>
            </a:br>
            <a:r>
              <a:rPr lang="zh-CN" altLang="en-US" sz="2400">
                <a:ea typeface="宋体" panose="02010600030101010101" pitchFamily="2" charset="-122"/>
              </a:rPr>
              <a:t>加强监测；</a:t>
            </a:r>
            <a:br>
              <a:rPr lang="zh-CN" altLang="en-US" sz="2400">
                <a:ea typeface="宋体" panose="02010600030101010101" pitchFamily="2" charset="-122"/>
              </a:rPr>
            </a:br>
            <a:r>
              <a:rPr lang="zh-CN" altLang="en-US" sz="2400">
                <a:ea typeface="宋体" panose="02010600030101010101" pitchFamily="2" charset="-122"/>
              </a:rPr>
              <a:t>做好疫情报告；</a:t>
            </a:r>
            <a:br>
              <a:rPr lang="zh-CN" altLang="en-US" sz="2400">
                <a:ea typeface="宋体" panose="02010600030101010101" pitchFamily="2" charset="-122"/>
              </a:rPr>
            </a:br>
            <a:r>
              <a:rPr lang="zh-CN" altLang="en-US" sz="2400">
                <a:ea typeface="宋体" panose="02010600030101010101" pitchFamily="2" charset="-122"/>
              </a:rPr>
              <a:t>做好晨间检查；</a:t>
            </a:r>
            <a:br>
              <a:rPr lang="zh-CN" altLang="en-US" sz="2400">
                <a:ea typeface="宋体" panose="02010600030101010101" pitchFamily="2" charset="-122"/>
              </a:rPr>
            </a:br>
            <a:r>
              <a:rPr lang="zh-CN" altLang="en-US" sz="2400">
                <a:ea typeface="宋体" panose="02010600030101010101" pitchFamily="2" charset="-122"/>
              </a:rPr>
              <a:t>及时消毒；</a:t>
            </a:r>
            <a:br>
              <a:rPr lang="zh-CN" altLang="en-US" sz="2400">
                <a:ea typeface="宋体" panose="02010600030101010101" pitchFamily="2" charset="-122"/>
              </a:rPr>
            </a:br>
            <a:r>
              <a:rPr lang="zh-CN" altLang="en-US" sz="2400">
                <a:ea typeface="宋体" panose="02010600030101010101" pitchFamily="2" charset="-122"/>
              </a:rPr>
              <a:t>做好环境、食品卫生和个人卫生；</a:t>
            </a:r>
            <a:br>
              <a:rPr lang="zh-CN" altLang="en-US" sz="2400">
                <a:ea typeface="宋体" panose="02010600030101010101" pitchFamily="2" charset="-122"/>
              </a:rPr>
            </a:br>
            <a:r>
              <a:rPr lang="zh-CN" altLang="en-US" sz="2400">
                <a:ea typeface="宋体" panose="02010600030101010101" pitchFamily="2" charset="-122"/>
              </a:rPr>
              <a:t>饭前便后洗手；</a:t>
            </a:r>
            <a:br>
              <a:rPr lang="zh-CN" altLang="en-US" sz="2400">
                <a:ea typeface="宋体" panose="02010600030101010101" pitchFamily="2" charset="-122"/>
              </a:rPr>
            </a:br>
            <a:r>
              <a:rPr lang="zh-CN" altLang="en-US" sz="2400">
                <a:ea typeface="宋体" panose="02010600030101010101" pitchFamily="2" charset="-122"/>
              </a:rPr>
              <a:t>让宝宝不去拥挤的公共场所；</a:t>
            </a:r>
            <a:br>
              <a:rPr lang="zh-CN" altLang="en-US" sz="2400">
                <a:ea typeface="宋体" panose="02010600030101010101" pitchFamily="2" charset="-122"/>
              </a:rPr>
            </a:br>
            <a:r>
              <a:rPr lang="zh-CN" altLang="en-US" sz="2400">
                <a:ea typeface="宋体" panose="02010600030101010101" pitchFamily="2" charset="-122"/>
              </a:rPr>
              <a:t>注意婴幼儿的营养、休息，避免日光暴晒，防止过度疲劳；</a:t>
            </a:r>
            <a:br>
              <a:rPr lang="zh-CN" altLang="en-US" sz="2400">
                <a:ea typeface="宋体" panose="02010600030101010101" pitchFamily="2" charset="-122"/>
              </a:rPr>
            </a:br>
            <a:r>
              <a:rPr lang="zh-CN" altLang="en-US" sz="2400">
                <a:ea typeface="宋体" panose="02010600030101010101" pitchFamily="2" charset="-122"/>
              </a:rPr>
              <a:t>医院加强预诊。</a:t>
            </a:r>
            <a:endParaRPr lang="zh-CN" altLang="en-US" sz="2400">
              <a:ea typeface="宋体" panose="02010600030101010101" pitchFamily="2" charset="-122"/>
            </a:endParaRPr>
          </a:p>
        </p:txBody>
      </p:sp>
    </p:spTree>
  </p:cSld>
  <p:clrMapOvr>
    <a:masterClrMapping/>
  </p:clrMapOvr>
  <p:transition/>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p:cNvSpPr>
            <a:spLocks noGrp="1" noChangeArrowheads="1"/>
          </p:cNvSpPr>
          <p:nvPr>
            <p:ph type="title"/>
          </p:nvPr>
        </p:nvSpPr>
        <p:spPr/>
        <p:txBody>
          <a:bodyPr/>
          <a:lstStyle/>
          <a:p>
            <a:r>
              <a:rPr lang="zh-CN" altLang="en-US">
                <a:ea typeface="宋体" panose="02010600030101010101" pitchFamily="2" charset="-122"/>
              </a:rPr>
              <a:t>二、呼吸系统传染病</a:t>
            </a:r>
            <a:r>
              <a:rPr lang="en-US" altLang="zh-CN">
                <a:ea typeface="宋体" panose="02010600030101010101" pitchFamily="2" charset="-122"/>
              </a:rPr>
              <a:t>——</a:t>
            </a:r>
            <a:r>
              <a:rPr lang="zh-CN" altLang="en-US">
                <a:ea typeface="宋体" panose="02010600030101010101" pitchFamily="2" charset="-122"/>
              </a:rPr>
              <a:t>流感</a:t>
            </a:r>
            <a:endParaRPr lang="zh-CN" altLang="en-US">
              <a:ea typeface="宋体" panose="02010600030101010101" pitchFamily="2" charset="-122"/>
            </a:endParaRPr>
          </a:p>
        </p:txBody>
      </p:sp>
      <p:sp>
        <p:nvSpPr>
          <p:cNvPr id="379907" name="Rectangle 3"/>
          <p:cNvSpPr>
            <a:spLocks noGrp="1" noChangeArrowheads="1"/>
          </p:cNvSpPr>
          <p:nvPr>
            <p:ph type="body" idx="1"/>
          </p:nvPr>
        </p:nvSpPr>
        <p:spPr/>
        <p:txBody>
          <a:bodyPr/>
          <a:lstStyle/>
          <a:p>
            <a:pPr>
              <a:lnSpc>
                <a:spcPct val="90000"/>
              </a:lnSpc>
            </a:pPr>
            <a:r>
              <a:rPr lang="en-US" altLang="zh-CN" sz="2000">
                <a:ea typeface="宋体" panose="02010600030101010101" pitchFamily="2" charset="-122"/>
              </a:rPr>
              <a:t>1</a:t>
            </a:r>
            <a:r>
              <a:rPr lang="zh-CN" altLang="en-US" sz="2000">
                <a:ea typeface="宋体" panose="02010600030101010101" pitchFamily="2" charset="-122"/>
              </a:rPr>
              <a:t>）传染源：流感患者、隐性患者。</a:t>
            </a:r>
            <a:endParaRPr lang="zh-CN" altLang="en-US" sz="2000">
              <a:ea typeface="宋体" panose="02010600030101010101" pitchFamily="2" charset="-122"/>
            </a:endParaRPr>
          </a:p>
          <a:p>
            <a:pPr>
              <a:lnSpc>
                <a:spcPct val="90000"/>
              </a:lnSpc>
            </a:pPr>
            <a:r>
              <a:rPr lang="en-US" altLang="zh-CN" sz="2000">
                <a:ea typeface="宋体" panose="02010600030101010101" pitchFamily="2" charset="-122"/>
              </a:rPr>
              <a:t>2</a:t>
            </a:r>
            <a:r>
              <a:rPr lang="zh-CN" altLang="en-US" sz="2000">
                <a:ea typeface="宋体" panose="02010600030101010101" pitchFamily="2" charset="-122"/>
              </a:rPr>
              <a:t>）传播途径：飞沫传播。</a:t>
            </a:r>
            <a:endParaRPr lang="zh-CN" altLang="en-US" sz="2000">
              <a:ea typeface="宋体" panose="02010600030101010101" pitchFamily="2" charset="-122"/>
            </a:endParaRPr>
          </a:p>
          <a:p>
            <a:pPr>
              <a:lnSpc>
                <a:spcPct val="90000"/>
              </a:lnSpc>
            </a:pPr>
            <a:r>
              <a:rPr lang="en-US" altLang="zh-CN" sz="2000">
                <a:ea typeface="宋体" panose="02010600030101010101" pitchFamily="2" charset="-122"/>
              </a:rPr>
              <a:t>3</a:t>
            </a:r>
            <a:r>
              <a:rPr lang="zh-CN" altLang="en-US" sz="2000">
                <a:ea typeface="宋体" panose="02010600030101010101" pitchFamily="2" charset="-122"/>
              </a:rPr>
              <a:t>）症状：高热、头痛、咳嗽、全身酸痛、疲倦乏力、咽痛等等。</a:t>
            </a:r>
            <a:endParaRPr lang="zh-CN" altLang="en-US" sz="2000">
              <a:ea typeface="宋体" panose="02010600030101010101" pitchFamily="2" charset="-122"/>
            </a:endParaRPr>
          </a:p>
          <a:p>
            <a:pPr>
              <a:lnSpc>
                <a:spcPct val="90000"/>
              </a:lnSpc>
            </a:pPr>
            <a:r>
              <a:rPr lang="en-US" altLang="zh-CN" sz="2000">
                <a:ea typeface="宋体" panose="02010600030101010101" pitchFamily="2" charset="-122"/>
              </a:rPr>
              <a:t>4</a:t>
            </a:r>
            <a:r>
              <a:rPr lang="zh-CN" altLang="en-US" sz="2000">
                <a:ea typeface="宋体" panose="02010600030101010101" pitchFamily="2" charset="-122"/>
              </a:rPr>
              <a:t>）预防：防寒保暖，及时添衣，防止受凉。</a:t>
            </a:r>
            <a:endParaRPr lang="zh-CN" altLang="en-US" sz="2000">
              <a:ea typeface="宋体" panose="02010600030101010101" pitchFamily="2" charset="-122"/>
            </a:endParaRPr>
          </a:p>
          <a:p>
            <a:pPr>
              <a:lnSpc>
                <a:spcPct val="90000"/>
              </a:lnSpc>
            </a:pPr>
            <a:r>
              <a:rPr lang="zh-CN" altLang="en-US" sz="2000">
                <a:ea typeface="宋体" panose="02010600030101010101" pitchFamily="2" charset="-122"/>
              </a:rPr>
              <a:t>搞好室内环境卫生，经常开窗透气，保持空气清新；积极参加体育锻炼，增强体质；</a:t>
            </a:r>
            <a:endParaRPr lang="zh-CN" altLang="en-US" sz="2000">
              <a:ea typeface="宋体" panose="02010600030101010101" pitchFamily="2" charset="-122"/>
            </a:endParaRPr>
          </a:p>
          <a:p>
            <a:pPr>
              <a:lnSpc>
                <a:spcPct val="90000"/>
              </a:lnSpc>
            </a:pPr>
            <a:r>
              <a:rPr lang="zh-CN" altLang="en-US" sz="2000">
                <a:ea typeface="宋体" panose="02010600030101010101" pitchFamily="2" charset="-122"/>
              </a:rPr>
              <a:t>流行季节带着口罩。</a:t>
            </a:r>
            <a:endParaRPr lang="zh-CN" altLang="en-US" sz="2000">
              <a:ea typeface="宋体" panose="02010600030101010101" pitchFamily="2" charset="-122"/>
            </a:endParaRPr>
          </a:p>
          <a:p>
            <a:pPr>
              <a:lnSpc>
                <a:spcPct val="90000"/>
              </a:lnSpc>
            </a:pPr>
            <a:r>
              <a:rPr lang="en-US" altLang="zh-CN" sz="2000">
                <a:ea typeface="宋体" panose="02010600030101010101" pitchFamily="2" charset="-122"/>
              </a:rPr>
              <a:t>5</a:t>
            </a:r>
            <a:r>
              <a:rPr lang="zh-CN" altLang="en-US" sz="2000">
                <a:ea typeface="宋体" panose="02010600030101010101" pitchFamily="2" charset="-122"/>
              </a:rPr>
              <a:t>）护理：</a:t>
            </a:r>
            <a:endParaRPr lang="zh-CN" altLang="en-US" sz="2000">
              <a:ea typeface="宋体" panose="02010600030101010101" pitchFamily="2" charset="-122"/>
            </a:endParaRPr>
          </a:p>
          <a:p>
            <a:pPr>
              <a:lnSpc>
                <a:spcPct val="90000"/>
              </a:lnSpc>
            </a:pPr>
            <a:r>
              <a:rPr lang="zh-CN" altLang="en-US" sz="2000">
                <a:ea typeface="宋体" panose="02010600030101010101" pitchFamily="2" charset="-122"/>
              </a:rPr>
              <a:t>充分休息；</a:t>
            </a:r>
            <a:endParaRPr lang="zh-CN" altLang="en-US" sz="2000">
              <a:ea typeface="宋体" panose="02010600030101010101" pitchFamily="2" charset="-122"/>
            </a:endParaRPr>
          </a:p>
          <a:p>
            <a:pPr>
              <a:lnSpc>
                <a:spcPct val="90000"/>
              </a:lnSpc>
            </a:pPr>
            <a:r>
              <a:rPr lang="zh-CN" altLang="en-US" sz="2000">
                <a:ea typeface="宋体" panose="02010600030101010101" pitchFamily="2" charset="-122"/>
              </a:rPr>
              <a:t>室内通风；</a:t>
            </a:r>
            <a:endParaRPr lang="zh-CN" altLang="en-US" sz="2000">
              <a:ea typeface="宋体" panose="02010600030101010101" pitchFamily="2" charset="-122"/>
            </a:endParaRPr>
          </a:p>
          <a:p>
            <a:pPr>
              <a:lnSpc>
                <a:spcPct val="90000"/>
              </a:lnSpc>
            </a:pPr>
            <a:r>
              <a:rPr lang="zh-CN" altLang="en-US" sz="2000">
                <a:ea typeface="宋体" panose="02010600030101010101" pitchFamily="2" charset="-122"/>
              </a:rPr>
              <a:t>多饮水，清淡饮食。</a:t>
            </a:r>
            <a:endParaRPr lang="zh-CN" altLang="en-US" sz="2000">
              <a:ea typeface="宋体" panose="02010600030101010101" pitchFamily="2" charset="-122"/>
            </a:endParaRPr>
          </a:p>
        </p:txBody>
      </p:sp>
    </p:spTree>
  </p:cSld>
  <p:clrMapOvr>
    <a:masterClrMapping/>
  </p:clrMapOvr>
  <p:transition/>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2"/>
          <p:cNvSpPr>
            <a:spLocks noGrp="1" noChangeArrowheads="1"/>
          </p:cNvSpPr>
          <p:nvPr>
            <p:ph type="title"/>
          </p:nvPr>
        </p:nvSpPr>
        <p:spPr/>
        <p:txBody>
          <a:bodyPr/>
          <a:lstStyle/>
          <a:p>
            <a:r>
              <a:rPr lang="zh-CN" altLang="en-US" sz="3200">
                <a:ea typeface="宋体" panose="02010600030101010101" pitchFamily="2" charset="-122"/>
              </a:rPr>
              <a:t>三、寄生虫病</a:t>
            </a:r>
            <a:br>
              <a:rPr lang="zh-CN" altLang="en-US" sz="3200">
                <a:ea typeface="宋体" panose="02010600030101010101" pitchFamily="2" charset="-122"/>
              </a:rPr>
            </a:br>
            <a:r>
              <a:rPr lang="en-US" altLang="zh-CN" sz="3200">
                <a:ea typeface="宋体" panose="02010600030101010101" pitchFamily="2" charset="-122"/>
              </a:rPr>
              <a:t>——</a:t>
            </a:r>
            <a:r>
              <a:rPr lang="zh-CN" altLang="en-US" sz="3200">
                <a:ea typeface="宋体" panose="02010600030101010101" pitchFamily="2" charset="-122"/>
              </a:rPr>
              <a:t>蛔虫</a:t>
            </a:r>
            <a:endParaRPr lang="zh-CN" altLang="en-US" sz="3200">
              <a:ea typeface="宋体" panose="02010600030101010101" pitchFamily="2" charset="-122"/>
            </a:endParaRPr>
          </a:p>
        </p:txBody>
      </p:sp>
      <p:sp>
        <p:nvSpPr>
          <p:cNvPr id="380931" name="Rectangle 3"/>
          <p:cNvSpPr>
            <a:spLocks noGrp="1" noChangeArrowheads="1"/>
          </p:cNvSpPr>
          <p:nvPr>
            <p:ph type="body" idx="1"/>
          </p:nvPr>
        </p:nvSpPr>
        <p:spPr/>
        <p:txBody>
          <a:bodyPr/>
          <a:lstStyle/>
          <a:p>
            <a:pPr>
              <a:lnSpc>
                <a:spcPct val="80000"/>
              </a:lnSpc>
            </a:pPr>
            <a:r>
              <a:rPr lang="en-US" altLang="zh-CN" sz="2400">
                <a:ea typeface="宋体" panose="02010600030101010101" pitchFamily="2" charset="-122"/>
              </a:rPr>
              <a:t>1</a:t>
            </a:r>
            <a:r>
              <a:rPr lang="zh-CN" altLang="en-US" sz="2400">
                <a:ea typeface="宋体" panose="02010600030101010101" pitchFamily="2" charset="-122"/>
              </a:rPr>
              <a:t>）传染源：蛔虫病病人。</a:t>
            </a:r>
            <a:endParaRPr lang="zh-CN" altLang="en-US" sz="2400">
              <a:ea typeface="宋体" panose="02010600030101010101" pitchFamily="2" charset="-122"/>
            </a:endParaRPr>
          </a:p>
          <a:p>
            <a:pPr>
              <a:lnSpc>
                <a:spcPct val="80000"/>
              </a:lnSpc>
            </a:pPr>
            <a:r>
              <a:rPr lang="en-US" altLang="zh-CN" sz="2400">
                <a:ea typeface="宋体" panose="02010600030101010101" pitchFamily="2" charset="-122"/>
              </a:rPr>
              <a:t>2</a:t>
            </a:r>
            <a:r>
              <a:rPr lang="zh-CN" altLang="en-US" sz="2400">
                <a:ea typeface="宋体" panose="02010600030101010101" pitchFamily="2" charset="-122"/>
              </a:rPr>
              <a:t>）传播途径：污染的食物。</a:t>
            </a:r>
            <a:endParaRPr lang="zh-CN" altLang="en-US" sz="2400">
              <a:ea typeface="宋体" panose="02010600030101010101" pitchFamily="2" charset="-122"/>
            </a:endParaRPr>
          </a:p>
          <a:p>
            <a:pPr>
              <a:lnSpc>
                <a:spcPct val="80000"/>
              </a:lnSpc>
            </a:pPr>
            <a:r>
              <a:rPr lang="en-US" altLang="zh-CN" sz="2400">
                <a:ea typeface="宋体" panose="02010600030101010101" pitchFamily="2" charset="-122"/>
              </a:rPr>
              <a:t>3</a:t>
            </a:r>
            <a:r>
              <a:rPr lang="zh-CN" altLang="en-US" sz="2400">
                <a:ea typeface="宋体" panose="02010600030101010101" pitchFamily="2" charset="-122"/>
              </a:rPr>
              <a:t>）症状：患儿吃得多，容易饥饿；经常出现不明原因的腹痛；大便不正常，经常腹泻并逐渐消瘦；夜间不能安睡；哭闹、磨牙；引起婴幼儿变态过敏反应；体表特征为面部有虫斑，“红花舌”。</a:t>
            </a:r>
            <a:endParaRPr lang="zh-CN" altLang="en-US" sz="2400">
              <a:ea typeface="宋体" panose="02010600030101010101" pitchFamily="2" charset="-122"/>
            </a:endParaRPr>
          </a:p>
          <a:p>
            <a:pPr>
              <a:lnSpc>
                <a:spcPct val="80000"/>
              </a:lnSpc>
            </a:pPr>
            <a:r>
              <a:rPr lang="en-US" altLang="zh-CN" sz="2400">
                <a:ea typeface="宋体" panose="02010600030101010101" pitchFamily="2" charset="-122"/>
              </a:rPr>
              <a:t>4</a:t>
            </a:r>
            <a:r>
              <a:rPr lang="zh-CN" altLang="en-US" sz="2400">
                <a:ea typeface="宋体" panose="02010600030101010101" pitchFamily="2" charset="-122"/>
              </a:rPr>
              <a:t>）预防：</a:t>
            </a:r>
            <a:endParaRPr lang="zh-CN" altLang="en-US" sz="2400">
              <a:ea typeface="宋体" panose="02010600030101010101" pitchFamily="2" charset="-122"/>
            </a:endParaRPr>
          </a:p>
          <a:p>
            <a:pPr>
              <a:lnSpc>
                <a:spcPct val="80000"/>
              </a:lnSpc>
            </a:pPr>
            <a:r>
              <a:rPr lang="zh-CN" altLang="en-US" sz="2400">
                <a:ea typeface="宋体" panose="02010600030101010101" pitchFamily="2" charset="-122"/>
              </a:rPr>
              <a:t>防止蛔虫卵病从口入，坚持饭前便后洗手；</a:t>
            </a:r>
            <a:endParaRPr lang="zh-CN" altLang="en-US" sz="2400">
              <a:ea typeface="宋体" panose="02010600030101010101" pitchFamily="2" charset="-122"/>
            </a:endParaRPr>
          </a:p>
          <a:p>
            <a:pPr>
              <a:lnSpc>
                <a:spcPct val="80000"/>
              </a:lnSpc>
            </a:pPr>
            <a:r>
              <a:rPr lang="zh-CN" altLang="en-US" sz="2400">
                <a:ea typeface="宋体" panose="02010600030101010101" pitchFamily="2" charset="-122"/>
              </a:rPr>
              <a:t>生吃果果蔬菜要洗烫；</a:t>
            </a:r>
            <a:endParaRPr lang="zh-CN" altLang="en-US" sz="2400">
              <a:ea typeface="宋体" panose="02010600030101010101" pitchFamily="2" charset="-122"/>
            </a:endParaRPr>
          </a:p>
          <a:p>
            <a:pPr>
              <a:lnSpc>
                <a:spcPct val="80000"/>
              </a:lnSpc>
            </a:pPr>
            <a:r>
              <a:rPr lang="zh-CN" altLang="en-US" sz="2400">
                <a:ea typeface="宋体" panose="02010600030101010101" pitchFamily="2" charset="-122"/>
              </a:rPr>
              <a:t>制止宝宝玩土、弹球等容易污染手的游戏；</a:t>
            </a:r>
            <a:endParaRPr lang="zh-CN" altLang="en-US" sz="2400">
              <a:ea typeface="宋体" panose="02010600030101010101" pitchFamily="2" charset="-122"/>
            </a:endParaRPr>
          </a:p>
          <a:p>
            <a:pPr>
              <a:lnSpc>
                <a:spcPct val="80000"/>
              </a:lnSpc>
            </a:pPr>
            <a:r>
              <a:rPr lang="zh-CN" altLang="en-US" sz="2400">
                <a:ea typeface="宋体" panose="02010600030101010101" pitchFamily="2" charset="-122"/>
              </a:rPr>
              <a:t>消灭苍蝇、蟑螂，不吃其爬过的食物。</a:t>
            </a:r>
            <a:endParaRPr lang="zh-CN" altLang="en-US" sz="2400">
              <a:ea typeface="宋体" panose="02010600030101010101" pitchFamily="2" charset="-122"/>
            </a:endParaRPr>
          </a:p>
        </p:txBody>
      </p:sp>
    </p:spTree>
  </p:cSld>
  <p:clrMapOvr>
    <a:masterClrMapping/>
  </p:clrMapOvr>
  <p:transition/>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p:cNvSpPr>
            <a:spLocks noGrp="1" noChangeArrowheads="1"/>
          </p:cNvSpPr>
          <p:nvPr>
            <p:ph type="title"/>
          </p:nvPr>
        </p:nvSpPr>
        <p:spPr/>
        <p:txBody>
          <a:bodyPr/>
          <a:lstStyle/>
          <a:p>
            <a:r>
              <a:rPr lang="zh-CN" altLang="en-US">
                <a:ea typeface="宋体" panose="02010600030101010101" pitchFamily="2" charset="-122"/>
              </a:rPr>
              <a:t>第三节 疾病观察与护理</a:t>
            </a:r>
            <a:endParaRPr lang="zh-CN" altLang="en-US">
              <a:ea typeface="宋体" panose="02010600030101010101" pitchFamily="2" charset="-122"/>
            </a:endParaRPr>
          </a:p>
        </p:txBody>
      </p:sp>
      <p:sp>
        <p:nvSpPr>
          <p:cNvPr id="381955" name="Rectangle 3"/>
          <p:cNvSpPr>
            <a:spLocks noGrp="1" noChangeArrowheads="1"/>
          </p:cNvSpPr>
          <p:nvPr>
            <p:ph type="body" idx="1"/>
          </p:nvPr>
        </p:nvSpPr>
        <p:spPr/>
        <p:txBody>
          <a:bodyPr/>
          <a:lstStyle/>
          <a:p>
            <a:r>
              <a:rPr lang="zh-CN" altLang="en-US">
                <a:ea typeface="宋体" panose="02010600030101010101" pitchFamily="2" charset="-122"/>
              </a:rPr>
              <a:t>讨论：发热，可能的原因是什么？</a:t>
            </a:r>
            <a:endParaRPr lang="zh-CN" altLang="en-US">
              <a:ea typeface="宋体" panose="02010600030101010101" pitchFamily="2" charset="-122"/>
            </a:endParaRPr>
          </a:p>
          <a:p>
            <a:r>
              <a:rPr lang="zh-CN" altLang="en-US">
                <a:ea typeface="宋体" panose="02010600030101010101" pitchFamily="2" charset="-122"/>
              </a:rPr>
              <a:t>如何进行保育？</a:t>
            </a:r>
            <a:endParaRPr lang="zh-CN" altLang="en-US">
              <a:ea typeface="宋体" panose="02010600030101010101" pitchFamily="2" charset="-122"/>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95536" y="1124744"/>
            <a:ext cx="8291264" cy="4882547"/>
          </a:xfrm>
        </p:spPr>
        <p:txBody>
          <a:bodyPr>
            <a:normAutofit fontScale="92500" lnSpcReduction="10000"/>
          </a:bodyPr>
          <a:lstStyle/>
          <a:p>
            <a:r>
              <a:rPr lang="en-US" altLang="zh-CN" dirty="0" smtClean="0"/>
              <a:t>13</a:t>
            </a:r>
            <a:r>
              <a:rPr lang="zh-CN" altLang="en-US" dirty="0" smtClean="0"/>
              <a:t>．保育人员与婴幼儿人数之比为： </a:t>
            </a:r>
            <a:br>
              <a:rPr lang="zh-CN" altLang="en-US" dirty="0" smtClean="0"/>
            </a:br>
            <a:r>
              <a:rPr lang="en-US" altLang="zh-CN" dirty="0" smtClean="0"/>
              <a:t>0—6</a:t>
            </a:r>
            <a:r>
              <a:rPr lang="zh-CN" altLang="en-US" dirty="0" smtClean="0"/>
              <a:t>个月： </a:t>
            </a:r>
            <a:r>
              <a:rPr lang="en-US" altLang="zh-CN" dirty="0" smtClean="0"/>
              <a:t>1</a:t>
            </a:r>
            <a:r>
              <a:rPr lang="zh-CN" altLang="en-US" dirty="0" smtClean="0"/>
              <a:t>：</a:t>
            </a:r>
            <a:r>
              <a:rPr lang="en-US" altLang="zh-CN" dirty="0" smtClean="0"/>
              <a:t>2 7—12</a:t>
            </a:r>
            <a:r>
              <a:rPr lang="zh-CN" altLang="en-US" dirty="0" smtClean="0"/>
              <a:t>个月：</a:t>
            </a:r>
            <a:r>
              <a:rPr lang="en-US" altLang="zh-CN" dirty="0" smtClean="0"/>
              <a:t>1</a:t>
            </a:r>
            <a:r>
              <a:rPr lang="zh-CN" altLang="en-US" dirty="0" smtClean="0"/>
              <a:t>：</a:t>
            </a:r>
            <a:r>
              <a:rPr lang="en-US" altLang="zh-CN" dirty="0" smtClean="0"/>
              <a:t>4 </a:t>
            </a:r>
            <a:br>
              <a:rPr lang="en-US" altLang="zh-CN" dirty="0" smtClean="0"/>
            </a:br>
            <a:r>
              <a:rPr lang="en-US" altLang="zh-CN" dirty="0" smtClean="0"/>
              <a:t>13—18</a:t>
            </a:r>
            <a:r>
              <a:rPr lang="zh-CN" altLang="en-US" dirty="0" smtClean="0"/>
              <a:t>个月： </a:t>
            </a:r>
            <a:r>
              <a:rPr lang="en-US" altLang="zh-CN" dirty="0" smtClean="0"/>
              <a:t>1</a:t>
            </a:r>
            <a:r>
              <a:rPr lang="zh-CN" altLang="en-US" dirty="0" smtClean="0"/>
              <a:t>：</a:t>
            </a:r>
            <a:r>
              <a:rPr lang="en-US" altLang="zh-CN" dirty="0" smtClean="0"/>
              <a:t>5 19—24</a:t>
            </a:r>
            <a:r>
              <a:rPr lang="zh-CN" altLang="en-US" dirty="0" smtClean="0"/>
              <a:t>个月：</a:t>
            </a:r>
            <a:r>
              <a:rPr lang="en-US" altLang="zh-CN" dirty="0" smtClean="0"/>
              <a:t>1</a:t>
            </a:r>
            <a:r>
              <a:rPr lang="zh-CN" altLang="en-US" dirty="0" smtClean="0"/>
              <a:t>：</a:t>
            </a:r>
            <a:r>
              <a:rPr lang="en-US" altLang="zh-CN" dirty="0" smtClean="0"/>
              <a:t>6 </a:t>
            </a:r>
            <a:br>
              <a:rPr lang="en-US" altLang="zh-CN" dirty="0" smtClean="0"/>
            </a:br>
            <a:r>
              <a:rPr lang="en-US" altLang="zh-CN" dirty="0" smtClean="0"/>
              <a:t>25—36</a:t>
            </a:r>
            <a:r>
              <a:rPr lang="zh-CN" altLang="en-US" dirty="0" smtClean="0"/>
              <a:t>个月： </a:t>
            </a:r>
            <a:r>
              <a:rPr lang="en-US" altLang="zh-CN" dirty="0" smtClean="0"/>
              <a:t>1</a:t>
            </a:r>
            <a:r>
              <a:rPr lang="zh-CN" altLang="en-US" dirty="0" smtClean="0"/>
              <a:t>：</a:t>
            </a:r>
            <a:r>
              <a:rPr lang="en-US" altLang="zh-CN" dirty="0" smtClean="0"/>
              <a:t>7 </a:t>
            </a:r>
            <a:br>
              <a:rPr lang="en-US" altLang="zh-CN" dirty="0" smtClean="0"/>
            </a:br>
            <a:r>
              <a:rPr lang="zh-CN" altLang="en-US" dirty="0" smtClean="0"/>
              <a:t>三、机构管理 </a:t>
            </a:r>
            <a:br>
              <a:rPr lang="zh-CN" altLang="en-US" dirty="0" smtClean="0"/>
            </a:br>
            <a:r>
              <a:rPr lang="en-US" altLang="zh-CN" dirty="0" smtClean="0"/>
              <a:t>14</a:t>
            </a:r>
            <a:r>
              <a:rPr lang="zh-CN" altLang="en-US" dirty="0" smtClean="0"/>
              <a:t>．举办者应遵守国家</a:t>
            </a:r>
            <a:r>
              <a:rPr lang="en-US" altLang="zh-CN" dirty="0" smtClean="0"/>
              <a:t>《</a:t>
            </a:r>
            <a:r>
              <a:rPr lang="zh-CN" altLang="en-US" dirty="0" smtClean="0"/>
              <a:t>劳动法</a:t>
            </a:r>
            <a:r>
              <a:rPr lang="en-US" altLang="zh-CN" dirty="0" smtClean="0"/>
              <a:t>》</a:t>
            </a:r>
            <a:r>
              <a:rPr lang="zh-CN" altLang="en-US" dirty="0" smtClean="0"/>
              <a:t>，保证工作人员的工资福利待遇。 </a:t>
            </a:r>
            <a:br>
              <a:rPr lang="zh-CN" altLang="en-US" dirty="0" smtClean="0"/>
            </a:br>
            <a:r>
              <a:rPr lang="en-US" altLang="zh-CN" dirty="0" smtClean="0"/>
              <a:t>15</a:t>
            </a:r>
            <a:r>
              <a:rPr lang="zh-CN" altLang="en-US" dirty="0" smtClean="0"/>
              <a:t>．开展服务时应与婴幼儿监护人签订</a:t>
            </a:r>
            <a:r>
              <a:rPr lang="en-US" altLang="zh-CN" dirty="0" smtClean="0"/>
              <a:t>《</a:t>
            </a:r>
            <a:r>
              <a:rPr lang="zh-CN" altLang="en-US" dirty="0" smtClean="0"/>
              <a:t>服务协议</a:t>
            </a:r>
            <a:r>
              <a:rPr lang="en-US" altLang="zh-CN" dirty="0" smtClean="0"/>
              <a:t>》</a:t>
            </a:r>
            <a:r>
              <a:rPr lang="zh-CN" altLang="en-US" dirty="0" smtClean="0"/>
              <a:t>，明确双方权利、义务、收费项目、金额、退费办法以及纠纷处理方式等相关内容。 </a:t>
            </a:r>
            <a:br>
              <a:rPr lang="zh-CN" altLang="en-US" dirty="0" smtClean="0"/>
            </a:br>
            <a:r>
              <a:rPr lang="en-US" altLang="zh-CN" dirty="0" smtClean="0"/>
              <a:t>16</a:t>
            </a:r>
            <a:r>
              <a:rPr lang="zh-CN" altLang="en-US" dirty="0" smtClean="0"/>
              <a:t>．严格执行国家规定的各项安全、卫生、保健管理制度，并根据机构特点建立健全各项规章制度。建立突发事件的应急预案及相应的风险防范机制。</a:t>
            </a:r>
            <a:endParaRPr lang="zh-CN" altLang="en-US" dirty="0"/>
          </a:p>
        </p:txBody>
      </p:sp>
      <p:sp>
        <p:nvSpPr>
          <p:cNvPr id="3" name="标题 2"/>
          <p:cNvSpPr>
            <a:spLocks noGrp="1"/>
          </p:cNvSpPr>
          <p:nvPr>
            <p:ph type="title"/>
          </p:nvPr>
        </p:nvSpPr>
        <p:spPr>
          <a:xfrm>
            <a:off x="457200" y="274638"/>
            <a:ext cx="8291264" cy="634082"/>
          </a:xfrm>
        </p:spPr>
        <p:txBody>
          <a:bodyPr>
            <a:normAutofit fontScale="90000"/>
          </a:bodyPr>
          <a:lstStyle/>
          <a:p>
            <a:endParaRPr lang="zh-CN" altLang="en-US" dirty="0"/>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2"/>
          <p:cNvSpPr>
            <a:spLocks noGrp="1" noChangeArrowheads="1"/>
          </p:cNvSpPr>
          <p:nvPr>
            <p:ph type="title"/>
          </p:nvPr>
        </p:nvSpPr>
        <p:spPr/>
        <p:txBody>
          <a:bodyPr/>
          <a:lstStyle/>
          <a:p>
            <a:r>
              <a:rPr lang="zh-CN" altLang="en-US">
                <a:ea typeface="宋体" panose="02010600030101010101" pitchFamily="2" charset="-122"/>
              </a:rPr>
              <a:t>发热的保育</a:t>
            </a:r>
            <a:endParaRPr lang="zh-CN" altLang="en-US">
              <a:ea typeface="宋体" panose="02010600030101010101" pitchFamily="2" charset="-122"/>
            </a:endParaRPr>
          </a:p>
        </p:txBody>
      </p:sp>
      <p:sp>
        <p:nvSpPr>
          <p:cNvPr id="382979" name="Rectangle 3"/>
          <p:cNvSpPr>
            <a:spLocks noGrp="1" noChangeArrowheads="1"/>
          </p:cNvSpPr>
          <p:nvPr>
            <p:ph type="body" idx="1"/>
          </p:nvPr>
        </p:nvSpPr>
        <p:spPr/>
        <p:txBody>
          <a:bodyPr/>
          <a:lstStyle/>
          <a:p>
            <a:r>
              <a:rPr lang="en-US" altLang="zh-CN">
                <a:ea typeface="宋体" panose="02010600030101010101" pitchFamily="2" charset="-122"/>
              </a:rPr>
              <a:t>1.</a:t>
            </a:r>
            <a:r>
              <a:rPr lang="zh-CN" altLang="en-US">
                <a:ea typeface="宋体" panose="02010600030101010101" pitchFamily="2" charset="-122"/>
              </a:rPr>
              <a:t>测体温；</a:t>
            </a:r>
            <a:endParaRPr lang="zh-CN" altLang="en-US">
              <a:ea typeface="宋体" panose="02010600030101010101" pitchFamily="2" charset="-122"/>
            </a:endParaRPr>
          </a:p>
          <a:p>
            <a:r>
              <a:rPr lang="en-US" altLang="zh-CN">
                <a:ea typeface="宋体" panose="02010600030101010101" pitchFamily="2" charset="-122"/>
              </a:rPr>
              <a:t>2.</a:t>
            </a:r>
            <a:r>
              <a:rPr lang="zh-CN" altLang="en-US">
                <a:ea typeface="宋体" panose="02010600030101010101" pitchFamily="2" charset="-122"/>
              </a:rPr>
              <a:t>让幼儿脱掉外衣，在床上休息；</a:t>
            </a:r>
            <a:endParaRPr lang="zh-CN" altLang="en-US">
              <a:ea typeface="宋体" panose="02010600030101010101" pitchFamily="2" charset="-122"/>
            </a:endParaRPr>
          </a:p>
          <a:p>
            <a:r>
              <a:rPr lang="en-US" altLang="zh-CN">
                <a:ea typeface="宋体" panose="02010600030101010101" pitchFamily="2" charset="-122"/>
              </a:rPr>
              <a:t>3.</a:t>
            </a:r>
            <a:r>
              <a:rPr lang="zh-CN" altLang="en-US">
                <a:ea typeface="宋体" panose="02010600030101010101" pitchFamily="2" charset="-122"/>
              </a:rPr>
              <a:t>在孩子头上放湿毛巾和冰袋；</a:t>
            </a:r>
            <a:endParaRPr lang="zh-CN" altLang="en-US">
              <a:ea typeface="宋体" panose="02010600030101010101" pitchFamily="2" charset="-122"/>
            </a:endParaRPr>
          </a:p>
          <a:p>
            <a:r>
              <a:rPr lang="en-US" altLang="zh-CN">
                <a:ea typeface="宋体" panose="02010600030101010101" pitchFamily="2" charset="-122"/>
              </a:rPr>
              <a:t>4.</a:t>
            </a:r>
            <a:r>
              <a:rPr lang="zh-CN" altLang="en-US">
                <a:ea typeface="宋体" panose="02010600030101010101" pitchFamily="2" charset="-122"/>
              </a:rPr>
              <a:t>物理降温；</a:t>
            </a:r>
            <a:endParaRPr lang="zh-CN" altLang="en-US">
              <a:ea typeface="宋体" panose="02010600030101010101" pitchFamily="2" charset="-122"/>
            </a:endParaRPr>
          </a:p>
          <a:p>
            <a:r>
              <a:rPr lang="en-US" altLang="zh-CN">
                <a:ea typeface="宋体" panose="02010600030101010101" pitchFamily="2" charset="-122"/>
              </a:rPr>
              <a:t>5.</a:t>
            </a:r>
            <a:r>
              <a:rPr lang="zh-CN" altLang="en-US">
                <a:ea typeface="宋体" panose="02010600030101010101" pitchFamily="2" charset="-122"/>
              </a:rPr>
              <a:t>多喝水。</a:t>
            </a:r>
            <a:endParaRPr lang="zh-CN" altLang="en-US">
              <a:ea typeface="宋体" panose="02010600030101010101" pitchFamily="2" charset="-122"/>
            </a:endParaRPr>
          </a:p>
        </p:txBody>
      </p:sp>
    </p:spTree>
  </p:cSld>
  <p:clrMapOvr>
    <a:masterClrMapping/>
  </p:clrMapOvr>
  <p:transition/>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2"/>
          <p:cNvSpPr>
            <a:spLocks noGrp="1" noChangeArrowheads="1"/>
          </p:cNvSpPr>
          <p:nvPr>
            <p:ph type="title"/>
          </p:nvPr>
        </p:nvSpPr>
        <p:spPr/>
        <p:txBody>
          <a:bodyPr/>
          <a:lstStyle/>
          <a:p>
            <a:r>
              <a:rPr lang="en-US" altLang="zh-CN">
                <a:ea typeface="宋体" panose="02010600030101010101" pitchFamily="2" charset="-122"/>
              </a:rPr>
              <a:t>2</a:t>
            </a:r>
            <a:r>
              <a:rPr lang="zh-CN" altLang="en-US">
                <a:ea typeface="宋体" panose="02010600030101010101" pitchFamily="2" charset="-122"/>
              </a:rPr>
              <a:t>、头疼</a:t>
            </a:r>
            <a:endParaRPr lang="zh-CN" altLang="en-US">
              <a:ea typeface="宋体" panose="02010600030101010101" pitchFamily="2" charset="-122"/>
            </a:endParaRPr>
          </a:p>
        </p:txBody>
      </p:sp>
      <p:sp>
        <p:nvSpPr>
          <p:cNvPr id="384003" name="Rectangle 3"/>
          <p:cNvSpPr>
            <a:spLocks noGrp="1" noChangeArrowheads="1"/>
          </p:cNvSpPr>
          <p:nvPr>
            <p:ph type="body" idx="1"/>
          </p:nvPr>
        </p:nvSpPr>
        <p:spPr/>
        <p:txBody>
          <a:bodyPr/>
          <a:lstStyle/>
          <a:p>
            <a:r>
              <a:rPr lang="zh-CN" altLang="en-US">
                <a:ea typeface="宋体" panose="02010600030101010101" pitchFamily="2" charset="-122"/>
              </a:rPr>
              <a:t>原因：脑膜炎；脑瘤；发热或者缺氧；头部器官的问题；睡眠不足；头部的肌肉过度收缩；药物和铅中毒。</a:t>
            </a:r>
            <a:endParaRPr lang="zh-CN" altLang="en-US">
              <a:ea typeface="宋体" panose="02010600030101010101" pitchFamily="2" charset="-122"/>
            </a:endParaRPr>
          </a:p>
        </p:txBody>
      </p:sp>
    </p:spTree>
  </p:cSld>
  <p:clrMapOvr>
    <a:masterClrMapping/>
  </p:clrMapOvr>
  <p:transition/>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2"/>
          <p:cNvSpPr>
            <a:spLocks noGrp="1" noChangeArrowheads="1"/>
          </p:cNvSpPr>
          <p:nvPr>
            <p:ph type="title"/>
          </p:nvPr>
        </p:nvSpPr>
        <p:spPr/>
        <p:txBody>
          <a:bodyPr/>
          <a:lstStyle/>
          <a:p>
            <a:r>
              <a:rPr lang="zh-CN" altLang="en-US">
                <a:ea typeface="宋体" panose="02010600030101010101" pitchFamily="2" charset="-122"/>
              </a:rPr>
              <a:t>二、常用护理方法</a:t>
            </a:r>
            <a:endParaRPr lang="zh-CN" altLang="en-US">
              <a:ea typeface="宋体" panose="02010600030101010101" pitchFamily="2" charset="-122"/>
            </a:endParaRPr>
          </a:p>
        </p:txBody>
      </p:sp>
      <p:sp>
        <p:nvSpPr>
          <p:cNvPr id="385027" name="Rectangle 3"/>
          <p:cNvSpPr>
            <a:spLocks noGrp="1" noChangeArrowheads="1"/>
          </p:cNvSpPr>
          <p:nvPr>
            <p:ph type="body" idx="1"/>
          </p:nvPr>
        </p:nvSpPr>
        <p:spPr/>
        <p:txBody>
          <a:bodyPr/>
          <a:lstStyle/>
          <a:p>
            <a:r>
              <a:rPr lang="en-US" altLang="zh-CN">
                <a:ea typeface="宋体" panose="02010600030101010101" pitchFamily="2" charset="-122"/>
              </a:rPr>
              <a:t>1.</a:t>
            </a:r>
            <a:r>
              <a:rPr lang="zh-CN" altLang="en-US">
                <a:ea typeface="宋体" panose="02010600030101010101" pitchFamily="2" charset="-122"/>
              </a:rPr>
              <a:t>体温测量</a:t>
            </a:r>
            <a:endParaRPr lang="zh-CN" altLang="en-US">
              <a:ea typeface="宋体" panose="02010600030101010101" pitchFamily="2" charset="-122"/>
            </a:endParaRPr>
          </a:p>
          <a:p>
            <a:r>
              <a:rPr lang="en-US" altLang="zh-CN">
                <a:ea typeface="宋体" panose="02010600030101010101" pitchFamily="2" charset="-122"/>
              </a:rPr>
              <a:t>2.</a:t>
            </a:r>
            <a:r>
              <a:rPr lang="zh-CN" altLang="en-US">
                <a:ea typeface="宋体" panose="02010600030101010101" pitchFamily="2" charset="-122"/>
              </a:rPr>
              <a:t>脉搏测量</a:t>
            </a:r>
            <a:endParaRPr lang="zh-CN" altLang="en-US">
              <a:ea typeface="宋体" panose="02010600030101010101" pitchFamily="2" charset="-122"/>
            </a:endParaRPr>
          </a:p>
          <a:p>
            <a:r>
              <a:rPr lang="en-US" altLang="zh-CN">
                <a:ea typeface="宋体" panose="02010600030101010101" pitchFamily="2" charset="-122"/>
              </a:rPr>
              <a:t>3.</a:t>
            </a:r>
            <a:r>
              <a:rPr lang="zh-CN" altLang="en-US">
                <a:ea typeface="宋体" panose="02010600030101010101" pitchFamily="2" charset="-122"/>
              </a:rPr>
              <a:t>观察呼吸频率</a:t>
            </a:r>
            <a:endParaRPr lang="zh-CN" altLang="en-US">
              <a:ea typeface="宋体" panose="02010600030101010101" pitchFamily="2" charset="-122"/>
            </a:endParaRPr>
          </a:p>
          <a:p>
            <a:r>
              <a:rPr lang="en-US" altLang="zh-CN">
                <a:ea typeface="宋体" panose="02010600030101010101" pitchFamily="2" charset="-122"/>
              </a:rPr>
              <a:t>4.</a:t>
            </a:r>
            <a:r>
              <a:rPr lang="zh-CN" altLang="en-US">
                <a:ea typeface="宋体" panose="02010600030101010101" pitchFamily="2" charset="-122"/>
              </a:rPr>
              <a:t>冷敷法</a:t>
            </a:r>
            <a:endParaRPr lang="zh-CN" altLang="en-US">
              <a:ea typeface="宋体" panose="02010600030101010101" pitchFamily="2" charset="-122"/>
            </a:endParaRPr>
          </a:p>
          <a:p>
            <a:r>
              <a:rPr lang="en-US" altLang="zh-CN">
                <a:ea typeface="宋体" panose="02010600030101010101" pitchFamily="2" charset="-122"/>
              </a:rPr>
              <a:t>5.</a:t>
            </a:r>
            <a:r>
              <a:rPr lang="zh-CN" altLang="en-US">
                <a:ea typeface="宋体" panose="02010600030101010101" pitchFamily="2" charset="-122"/>
              </a:rPr>
              <a:t>热敷法</a:t>
            </a:r>
            <a:endParaRPr lang="zh-CN" altLang="en-US">
              <a:ea typeface="宋体" panose="02010600030101010101" pitchFamily="2" charset="-122"/>
            </a:endParaRPr>
          </a:p>
          <a:p>
            <a:endParaRPr lang="zh-CN" altLang="en-US">
              <a:ea typeface="宋体" panose="02010600030101010101" pitchFamily="2" charset="-122"/>
            </a:endParaRPr>
          </a:p>
        </p:txBody>
      </p:sp>
    </p:spTree>
  </p:cSld>
  <p:clrMapOvr>
    <a:masterClrMapping/>
  </p:clrMapOvr>
  <p:transition/>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p:txBody>
          <a:bodyPr/>
          <a:lstStyle/>
          <a:p>
            <a:r>
              <a:rPr lang="zh-CN" altLang="en-US">
                <a:ea typeface="宋体" panose="02010600030101010101" pitchFamily="2" charset="-122"/>
              </a:rPr>
              <a:t>三、婴幼儿的日常观察与护理</a:t>
            </a:r>
            <a:endParaRPr lang="zh-CN" altLang="en-US">
              <a:ea typeface="宋体" panose="02010600030101010101" pitchFamily="2" charset="-122"/>
            </a:endParaRPr>
          </a:p>
        </p:txBody>
      </p:sp>
      <p:sp>
        <p:nvSpPr>
          <p:cNvPr id="182275" name="Rectangle 3"/>
          <p:cNvSpPr>
            <a:spLocks noGrp="1" noChangeArrowheads="1"/>
          </p:cNvSpPr>
          <p:nvPr>
            <p:ph type="body" idx="1"/>
          </p:nvPr>
        </p:nvSpPr>
        <p:spPr/>
        <p:txBody>
          <a:bodyPr/>
          <a:lstStyle/>
          <a:p>
            <a:r>
              <a:rPr lang="zh-CN" altLang="en-US">
                <a:ea typeface="宋体" panose="02010600030101010101" pitchFamily="2" charset="-122"/>
              </a:rPr>
              <a:t>婴幼儿患急病和重病的表现</a:t>
            </a:r>
            <a:endParaRPr lang="zh-CN" altLang="en-US">
              <a:ea typeface="宋体" panose="02010600030101010101" pitchFamily="2" charset="-122"/>
            </a:endParaRPr>
          </a:p>
          <a:p>
            <a:r>
              <a:rPr lang="zh-CN" altLang="en-US">
                <a:ea typeface="宋体" panose="02010600030101010101" pitchFamily="2" charset="-122"/>
              </a:rPr>
              <a:t>婴幼儿的哭喊中找出原因</a:t>
            </a:r>
            <a:endParaRPr lang="zh-CN" altLang="en-US">
              <a:ea typeface="宋体" panose="02010600030101010101" pitchFamily="2" charset="-122"/>
            </a:endParaRPr>
          </a:p>
          <a:p>
            <a:r>
              <a:rPr lang="zh-CN" altLang="en-US">
                <a:ea typeface="宋体" panose="02010600030101010101" pitchFamily="2" charset="-122"/>
              </a:rPr>
              <a:t>观察婴幼儿的脸色</a:t>
            </a:r>
            <a:endParaRPr lang="zh-CN" altLang="en-US">
              <a:ea typeface="宋体" panose="02010600030101010101" pitchFamily="2" charset="-122"/>
            </a:endParaRPr>
          </a:p>
          <a:p>
            <a:r>
              <a:rPr lang="zh-CN" altLang="en-US">
                <a:ea typeface="宋体" panose="02010600030101010101" pitchFamily="2" charset="-122"/>
              </a:rPr>
              <a:t>观察婴幼儿的大便</a:t>
            </a:r>
            <a:endParaRPr lang="zh-CN" altLang="en-US">
              <a:ea typeface="宋体" panose="02010600030101010101" pitchFamily="2" charset="-122"/>
            </a:endParaRPr>
          </a:p>
          <a:p>
            <a:r>
              <a:rPr lang="zh-CN" altLang="en-US">
                <a:ea typeface="宋体" panose="02010600030101010101" pitchFamily="2" charset="-122"/>
              </a:rPr>
              <a:t>观察婴幼儿的尿液</a:t>
            </a:r>
            <a:endParaRPr lang="zh-CN" altLang="en-US">
              <a:ea typeface="宋体" panose="02010600030101010101" pitchFamily="2" charset="-122"/>
            </a:endParaRPr>
          </a:p>
          <a:p>
            <a:endParaRPr lang="zh-CN" altLang="en-US">
              <a:ea typeface="宋体" panose="02010600030101010101" pitchFamily="2" charset="-122"/>
            </a:endParaRPr>
          </a:p>
        </p:txBody>
      </p:sp>
    </p:spTree>
  </p:cSld>
  <p:clrMapOvr>
    <a:masterClrMapping/>
  </p:clrMapOvr>
  <p:transition/>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pPr algn="ctr"/>
            <a:r>
              <a:rPr lang="zh-CN" altLang="en-US" dirty="0" smtClean="0"/>
              <a:t>第六章 </a:t>
            </a:r>
            <a:r>
              <a:rPr lang="en-US" altLang="zh-CN" dirty="0" smtClean="0"/>
              <a:t>0-3</a:t>
            </a:r>
            <a:r>
              <a:rPr lang="zh-CN" altLang="en-US" dirty="0" smtClean="0"/>
              <a:t>岁儿童心理健康和保育</a:t>
            </a:r>
            <a:endParaRPr lang="zh-CN" altLang="en-US" dirty="0"/>
          </a:p>
        </p:txBody>
      </p:sp>
      <p:sp>
        <p:nvSpPr>
          <p:cNvPr id="3" name="副标题 2"/>
          <p:cNvSpPr>
            <a:spLocks noGrp="1"/>
          </p:cNvSpPr>
          <p:nvPr>
            <p:ph type="subTitle" idx="1"/>
          </p:nvPr>
        </p:nvSpPr>
        <p:spPr/>
        <p:txBody>
          <a:bodyPr/>
          <a:lstStyle/>
          <a:p>
            <a:endParaRPr lang="zh-CN" altLang="en-US" dirty="0"/>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p:txBody>
          <a:bodyPr/>
          <a:lstStyle/>
          <a:p>
            <a:r>
              <a:rPr lang="zh-CN" altLang="en-US">
                <a:ea typeface="宋体" panose="02010600030101010101" pitchFamily="2" charset="-122"/>
              </a:rPr>
              <a:t>讨论与思考</a:t>
            </a:r>
            <a:endParaRPr lang="zh-CN" altLang="en-US">
              <a:ea typeface="宋体" panose="02010600030101010101" pitchFamily="2" charset="-122"/>
            </a:endParaRPr>
          </a:p>
        </p:txBody>
      </p:sp>
      <p:sp>
        <p:nvSpPr>
          <p:cNvPr id="219139" name="Rectangle 3"/>
          <p:cNvSpPr>
            <a:spLocks noGrp="1" noChangeArrowheads="1"/>
          </p:cNvSpPr>
          <p:nvPr>
            <p:ph type="body" idx="1"/>
          </p:nvPr>
        </p:nvSpPr>
        <p:spPr/>
        <p:txBody>
          <a:bodyPr/>
          <a:lstStyle/>
          <a:p>
            <a:r>
              <a:rPr lang="zh-CN" altLang="en-US">
                <a:ea typeface="宋体" panose="02010600030101010101" pitchFamily="2" charset="-122"/>
              </a:rPr>
              <a:t>有人说“教育就是培养一种习惯”，你怎么看？</a:t>
            </a:r>
            <a:endParaRPr lang="zh-CN" altLang="en-US">
              <a:ea typeface="宋体" panose="02010600030101010101" pitchFamily="2" charset="-122"/>
            </a:endParaRPr>
          </a:p>
          <a:p>
            <a:r>
              <a:rPr lang="zh-CN" altLang="en-US">
                <a:ea typeface="宋体" panose="02010600030101010101" pitchFamily="2" charset="-122"/>
              </a:rPr>
              <a:t>如何对</a:t>
            </a:r>
            <a:r>
              <a:rPr lang="en-US" altLang="zh-CN">
                <a:ea typeface="宋体" panose="02010600030101010101" pitchFamily="2" charset="-122"/>
              </a:rPr>
              <a:t>0-3</a:t>
            </a:r>
            <a:r>
              <a:rPr lang="zh-CN" altLang="en-US">
                <a:ea typeface="宋体" panose="02010600030101010101" pitchFamily="2" charset="-122"/>
              </a:rPr>
              <a:t>岁婴幼儿进行自我服务和社会性交往的培养？</a:t>
            </a:r>
            <a:endParaRPr lang="zh-CN" altLang="en-US">
              <a:ea typeface="宋体" panose="02010600030101010101" pitchFamily="2" charset="-122"/>
            </a:endParaRPr>
          </a:p>
          <a:p>
            <a:endParaRPr lang="zh-CN" altLang="en-US">
              <a:ea typeface="宋体" panose="02010600030101010101" pitchFamily="2" charset="-122"/>
            </a:endParaRPr>
          </a:p>
          <a:p>
            <a:endParaRPr lang="zh-CN" altLang="en-US">
              <a:ea typeface="宋体" panose="02010600030101010101" pitchFamily="2" charset="-122"/>
            </a:endParaRPr>
          </a:p>
          <a:p>
            <a:endParaRPr lang="zh-CN" altLang="en-US">
              <a:ea typeface="宋体" panose="02010600030101010101" pitchFamily="2" charset="-122"/>
            </a:endParaRPr>
          </a:p>
        </p:txBody>
      </p:sp>
    </p:spTree>
  </p:cSld>
  <p:clrMapOvr>
    <a:masterClrMapping/>
  </p:clrMapOvr>
  <p:transition/>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5" name="Rectangle 3"/>
          <p:cNvSpPr>
            <a:spLocks noGrp="1" noChangeArrowheads="1"/>
          </p:cNvSpPr>
          <p:nvPr>
            <p:ph type="body" idx="1"/>
          </p:nvPr>
        </p:nvSpPr>
        <p:spPr/>
        <p:txBody>
          <a:bodyPr/>
          <a:lstStyle/>
          <a:p>
            <a:r>
              <a:rPr lang="zh-CN" altLang="en-US">
                <a:ea typeface="宋体" panose="02010600030101010101" pitchFamily="2" charset="-122"/>
              </a:rPr>
              <a:t>第一节 婴幼儿心理保育的特点</a:t>
            </a:r>
            <a:endParaRPr lang="zh-CN" altLang="en-US">
              <a:ea typeface="宋体" panose="02010600030101010101" pitchFamily="2" charset="-122"/>
            </a:endParaRPr>
          </a:p>
          <a:p>
            <a:r>
              <a:rPr lang="zh-CN" altLang="en-US">
                <a:ea typeface="宋体" panose="02010600030101010101" pitchFamily="2" charset="-122"/>
              </a:rPr>
              <a:t>第二节 婴幼儿的心理卫生问题及预防和矫治</a:t>
            </a:r>
            <a:endParaRPr lang="zh-CN" altLang="en-US">
              <a:ea typeface="宋体" panose="02010600030101010101" pitchFamily="2" charset="-122"/>
            </a:endParaRPr>
          </a:p>
          <a:p>
            <a:endParaRPr lang="zh-CN" altLang="en-US">
              <a:ea typeface="宋体" panose="02010600030101010101" pitchFamily="2" charset="-122"/>
            </a:endParaRPr>
          </a:p>
          <a:p>
            <a:endParaRPr lang="zh-CN" altLang="en-US">
              <a:ea typeface="宋体" panose="02010600030101010101" pitchFamily="2" charset="-122"/>
            </a:endParaRPr>
          </a:p>
        </p:txBody>
      </p:sp>
    </p:spTree>
  </p:cSld>
  <p:clrMapOvr>
    <a:masterClrMapping/>
  </p:clrMapOvr>
  <p:transition/>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r>
              <a:rPr lang="zh-CN" altLang="en-US" sz="3200">
                <a:ea typeface="宋体" panose="02010600030101010101" pitchFamily="2" charset="-122"/>
              </a:rPr>
              <a:t>第一节 </a:t>
            </a:r>
            <a:r>
              <a:rPr lang="en-US" altLang="zh-CN" sz="3200">
                <a:ea typeface="宋体" panose="02010600030101010101" pitchFamily="2" charset="-122"/>
              </a:rPr>
              <a:t>0-3</a:t>
            </a:r>
            <a:r>
              <a:rPr lang="zh-CN" altLang="en-US" sz="3200">
                <a:ea typeface="宋体" panose="02010600030101010101" pitchFamily="2" charset="-122"/>
              </a:rPr>
              <a:t>岁婴幼儿心理保育的特点</a:t>
            </a:r>
            <a:endParaRPr lang="zh-CN" altLang="en-US" sz="3200">
              <a:ea typeface="宋体" panose="02010600030101010101" pitchFamily="2" charset="-122"/>
            </a:endParaRPr>
          </a:p>
        </p:txBody>
      </p:sp>
      <p:sp>
        <p:nvSpPr>
          <p:cNvPr id="149507" name="Rectangle 3"/>
          <p:cNvSpPr>
            <a:spLocks noGrp="1" noChangeArrowheads="1"/>
          </p:cNvSpPr>
          <p:nvPr>
            <p:ph type="body" idx="1"/>
          </p:nvPr>
        </p:nvSpPr>
        <p:spPr/>
        <p:txBody>
          <a:bodyPr/>
          <a:lstStyle/>
          <a:p>
            <a:r>
              <a:rPr lang="zh-CN" altLang="en-US">
                <a:ea typeface="楷体_GB2312" pitchFamily="49" charset="-122"/>
              </a:rPr>
              <a:t>结合幼儿心理学来思考：</a:t>
            </a:r>
            <a:r>
              <a:rPr lang="en-US" altLang="zh-CN">
                <a:ea typeface="楷体_GB2312" pitchFamily="49" charset="-122"/>
              </a:rPr>
              <a:t>0-3</a:t>
            </a:r>
            <a:r>
              <a:rPr lang="zh-CN" altLang="en-US">
                <a:ea typeface="楷体_GB2312" pitchFamily="49" charset="-122"/>
              </a:rPr>
              <a:t>岁婴幼儿在社会心理发展、一般心理发展上，各自有什么特点？</a:t>
            </a:r>
            <a:endParaRPr lang="zh-CN" altLang="en-US">
              <a:ea typeface="楷体_GB2312" pitchFamily="49" charset="-122"/>
            </a:endParaRPr>
          </a:p>
          <a:p>
            <a:r>
              <a:rPr lang="zh-CN" altLang="en-US">
                <a:ea typeface="楷体_GB2312" pitchFamily="49" charset="-122"/>
              </a:rPr>
              <a:t>提示</a:t>
            </a:r>
            <a:r>
              <a:rPr lang="en-US" altLang="zh-CN">
                <a:ea typeface="楷体_GB2312" pitchFamily="49" charset="-122"/>
              </a:rPr>
              <a:t>:</a:t>
            </a:r>
            <a:r>
              <a:rPr lang="zh-CN" altLang="en-US">
                <a:ea typeface="楷体_GB2312" pitchFamily="49" charset="-122"/>
              </a:rPr>
              <a:t>一般心理发展可以从感知觉、思维、情感等方面入手分析。</a:t>
            </a:r>
            <a:endParaRPr lang="zh-CN" altLang="en-US">
              <a:ea typeface="楷体_GB2312" pitchFamily="49" charset="-122"/>
            </a:endParaRPr>
          </a:p>
        </p:txBody>
      </p:sp>
    </p:spTree>
  </p:cSld>
  <p:clrMapOvr>
    <a:masterClrMapping/>
  </p:clrMapOvr>
  <p:transition/>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r>
              <a:rPr lang="zh-CN" altLang="en-US" sz="3200">
                <a:ea typeface="宋体" panose="02010600030101010101" pitchFamily="2" charset="-122"/>
              </a:rPr>
              <a:t>二、不同年龄段的婴幼儿心理保育</a:t>
            </a:r>
            <a:endParaRPr lang="zh-CN" altLang="en-US" sz="3200">
              <a:ea typeface="宋体" panose="02010600030101010101" pitchFamily="2" charset="-122"/>
            </a:endParaRPr>
          </a:p>
        </p:txBody>
      </p:sp>
      <p:sp>
        <p:nvSpPr>
          <p:cNvPr id="150531" name="Rectangle 3"/>
          <p:cNvSpPr>
            <a:spLocks noGrp="1" noChangeArrowheads="1"/>
          </p:cNvSpPr>
          <p:nvPr>
            <p:ph type="body" idx="1"/>
          </p:nvPr>
        </p:nvSpPr>
        <p:spPr/>
        <p:txBody>
          <a:bodyPr/>
          <a:lstStyle/>
          <a:p>
            <a:r>
              <a:rPr lang="zh-CN" altLang="en-US" sz="2400">
                <a:ea typeface="宋体" panose="02010600030101010101" pitchFamily="2" charset="-122"/>
              </a:rPr>
              <a:t>（一）</a:t>
            </a:r>
            <a:r>
              <a:rPr lang="en-US" altLang="zh-CN" sz="2400">
                <a:ea typeface="宋体" panose="02010600030101010101" pitchFamily="2" charset="-122"/>
              </a:rPr>
              <a:t>0-1</a:t>
            </a:r>
            <a:r>
              <a:rPr lang="zh-CN" altLang="en-US" sz="2400">
                <a:ea typeface="宋体" panose="02010600030101010101" pitchFamily="2" charset="-122"/>
              </a:rPr>
              <a:t>岁心理保育</a:t>
            </a:r>
            <a:endParaRPr lang="zh-CN" altLang="en-US" sz="2400">
              <a:ea typeface="宋体" panose="02010600030101010101" pitchFamily="2" charset="-122"/>
            </a:endParaRPr>
          </a:p>
          <a:p>
            <a:r>
              <a:rPr lang="en-US" altLang="zh-CN" sz="2400">
                <a:ea typeface="宋体" panose="02010600030101010101" pitchFamily="2" charset="-122"/>
              </a:rPr>
              <a:t>1.</a:t>
            </a:r>
            <a:r>
              <a:rPr lang="zh-CN" altLang="en-US" sz="2400">
                <a:ea typeface="宋体" panose="02010600030101010101" pitchFamily="2" charset="-122"/>
              </a:rPr>
              <a:t>满足婴儿的多种需要：生理需要、心理需要、安全和爱的需要</a:t>
            </a:r>
            <a:r>
              <a:rPr lang="en-US" altLang="zh-CN" sz="2400">
                <a:ea typeface="宋体" panose="02010600030101010101" pitchFamily="2" charset="-122"/>
              </a:rPr>
              <a:t>…….</a:t>
            </a:r>
            <a:endParaRPr lang="en-US" altLang="zh-CN" sz="2400">
              <a:ea typeface="宋体" panose="02010600030101010101" pitchFamily="2" charset="-122"/>
            </a:endParaRPr>
          </a:p>
          <a:p>
            <a:r>
              <a:rPr lang="en-US" altLang="zh-CN" sz="2400">
                <a:ea typeface="宋体" panose="02010600030101010101" pitchFamily="2" charset="-122"/>
              </a:rPr>
              <a:t>2.</a:t>
            </a:r>
            <a:r>
              <a:rPr lang="zh-CN" altLang="en-US" sz="2400">
                <a:ea typeface="宋体" panose="02010600030101010101" pitchFamily="2" charset="-122"/>
              </a:rPr>
              <a:t>母乳喂养</a:t>
            </a:r>
            <a:endParaRPr lang="zh-CN" altLang="en-US" sz="2400">
              <a:ea typeface="宋体" panose="02010600030101010101" pitchFamily="2" charset="-122"/>
            </a:endParaRPr>
          </a:p>
          <a:p>
            <a:r>
              <a:rPr lang="en-US" altLang="zh-CN" sz="2400">
                <a:ea typeface="宋体" panose="02010600030101010101" pitchFamily="2" charset="-122"/>
              </a:rPr>
              <a:t>3.</a:t>
            </a:r>
            <a:r>
              <a:rPr lang="zh-CN" altLang="en-US" sz="2400">
                <a:ea typeface="宋体" panose="02010600030101010101" pitchFamily="2" charset="-122"/>
              </a:rPr>
              <a:t>训练爬行：爬行的价值？</a:t>
            </a:r>
            <a:endParaRPr lang="zh-CN" altLang="en-US" sz="2400">
              <a:ea typeface="宋体" panose="02010600030101010101" pitchFamily="2" charset="-122"/>
            </a:endParaRPr>
          </a:p>
          <a:p>
            <a:r>
              <a:rPr lang="en-US" altLang="zh-CN" sz="2400">
                <a:ea typeface="宋体" panose="02010600030101010101" pitchFamily="2" charset="-122"/>
              </a:rPr>
              <a:t>4.</a:t>
            </a:r>
            <a:r>
              <a:rPr lang="zh-CN" altLang="en-US" sz="2400">
                <a:ea typeface="宋体" panose="02010600030101010101" pitchFamily="2" charset="-122"/>
              </a:rPr>
              <a:t>带婴儿参加户外活动</a:t>
            </a:r>
            <a:endParaRPr lang="zh-CN" altLang="en-US" sz="2400">
              <a:ea typeface="宋体" panose="02010600030101010101" pitchFamily="2" charset="-122"/>
            </a:endParaRPr>
          </a:p>
          <a:p>
            <a:r>
              <a:rPr lang="en-US" altLang="zh-CN" sz="2400">
                <a:ea typeface="宋体" panose="02010600030101010101" pitchFamily="2" charset="-122"/>
              </a:rPr>
              <a:t>5.</a:t>
            </a:r>
            <a:r>
              <a:rPr lang="zh-CN" altLang="en-US" sz="2400">
                <a:ea typeface="宋体" panose="02010600030101010101" pitchFamily="2" charset="-122"/>
              </a:rPr>
              <a:t>鼓励婴儿多动手</a:t>
            </a:r>
            <a:endParaRPr lang="zh-CN" altLang="en-US" sz="2400">
              <a:ea typeface="宋体" panose="02010600030101010101" pitchFamily="2" charset="-122"/>
            </a:endParaRPr>
          </a:p>
          <a:p>
            <a:r>
              <a:rPr lang="en-US" altLang="zh-CN" sz="2400">
                <a:ea typeface="宋体" panose="02010600030101010101" pitchFamily="2" charset="-122"/>
              </a:rPr>
              <a:t>6.</a:t>
            </a:r>
            <a:r>
              <a:rPr lang="zh-CN" altLang="en-US" sz="2400">
                <a:ea typeface="宋体" panose="02010600030101010101" pitchFamily="2" charset="-122"/>
              </a:rPr>
              <a:t>提供丰富的语言交流环境</a:t>
            </a:r>
            <a:endParaRPr lang="zh-CN" altLang="en-US" sz="2400">
              <a:ea typeface="宋体" panose="02010600030101010101" pitchFamily="2" charset="-122"/>
            </a:endParaRPr>
          </a:p>
          <a:p>
            <a:r>
              <a:rPr lang="en-US" altLang="zh-CN" sz="2400">
                <a:ea typeface="宋体" panose="02010600030101010101" pitchFamily="2" charset="-122"/>
              </a:rPr>
              <a:t>7.</a:t>
            </a:r>
            <a:r>
              <a:rPr lang="zh-CN" altLang="en-US" sz="2400">
                <a:ea typeface="宋体" panose="02010600030101010101" pitchFamily="2" charset="-122"/>
              </a:rPr>
              <a:t>避免婴儿受到伤害</a:t>
            </a:r>
            <a:endParaRPr lang="zh-CN" altLang="en-US" sz="2400">
              <a:ea typeface="宋体" panose="02010600030101010101" pitchFamily="2" charset="-122"/>
            </a:endParaRPr>
          </a:p>
          <a:p>
            <a:endParaRPr lang="zh-CN" altLang="en-US" sz="2400">
              <a:ea typeface="宋体" panose="02010600030101010101" pitchFamily="2" charset="-122"/>
            </a:endParaRPr>
          </a:p>
        </p:txBody>
      </p:sp>
    </p:spTree>
  </p:cSld>
  <p:clrMapOvr>
    <a:masterClrMapping/>
  </p:clrMapOvr>
  <p:transition/>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6" name="Rectangle 4"/>
          <p:cNvSpPr>
            <a:spLocks noGrp="1" noChangeArrowheads="1"/>
          </p:cNvSpPr>
          <p:nvPr>
            <p:ph type="title"/>
          </p:nvPr>
        </p:nvSpPr>
        <p:spPr/>
        <p:txBody>
          <a:bodyPr/>
          <a:lstStyle/>
          <a:p>
            <a:r>
              <a:rPr lang="en-US" altLang="zh-CN">
                <a:ea typeface="宋体" panose="02010600030101010101" pitchFamily="2" charset="-122"/>
              </a:rPr>
              <a:t>0-1</a:t>
            </a:r>
            <a:r>
              <a:rPr lang="zh-CN" altLang="en-US">
                <a:ea typeface="宋体" panose="02010600030101010101" pitchFamily="2" charset="-122"/>
              </a:rPr>
              <a:t>岁婴儿的心理保育</a:t>
            </a:r>
            <a:endParaRPr lang="zh-CN" altLang="en-US">
              <a:ea typeface="宋体" panose="02010600030101010101" pitchFamily="2" charset="-122"/>
            </a:endParaRPr>
          </a:p>
        </p:txBody>
      </p:sp>
      <p:sp>
        <p:nvSpPr>
          <p:cNvPr id="151557" name="Rectangle 5"/>
          <p:cNvSpPr>
            <a:spLocks noGrp="1" noChangeArrowheads="1"/>
          </p:cNvSpPr>
          <p:nvPr>
            <p:ph type="body" sz="half" idx="1"/>
          </p:nvPr>
        </p:nvSpPr>
        <p:spPr/>
        <p:txBody>
          <a:bodyPr/>
          <a:lstStyle/>
          <a:p>
            <a:pPr marL="0" indent="0"/>
            <a:r>
              <a:rPr lang="zh-CN" altLang="en-US" sz="2400">
                <a:ea typeface="宋体" panose="02010600030101010101" pitchFamily="2" charset="-122"/>
              </a:rPr>
              <a:t>爬行的价值：</a:t>
            </a:r>
            <a:endParaRPr lang="zh-CN" altLang="en-US" sz="2400">
              <a:ea typeface="宋体" panose="02010600030101010101" pitchFamily="2" charset="-122"/>
            </a:endParaRPr>
          </a:p>
          <a:p>
            <a:pPr marL="0" indent="0"/>
            <a:r>
              <a:rPr lang="zh-CN" altLang="en-US" sz="2400">
                <a:ea typeface="宋体" panose="02010600030101010101" pitchFamily="2" charset="-122"/>
              </a:rPr>
              <a:t>促进婴儿身体各个部位的生长发育；</a:t>
            </a:r>
            <a:endParaRPr lang="zh-CN" altLang="en-US" sz="2400">
              <a:ea typeface="宋体" panose="02010600030101010101" pitchFamily="2" charset="-122"/>
            </a:endParaRPr>
          </a:p>
          <a:p>
            <a:pPr marL="0" indent="0"/>
            <a:r>
              <a:rPr lang="zh-CN" altLang="en-US" sz="2400">
                <a:ea typeface="宋体" panose="02010600030101010101" pitchFamily="2" charset="-122"/>
              </a:rPr>
              <a:t>对婴儿心理发展与智力潜能开发有较大的促进作用；</a:t>
            </a:r>
            <a:endParaRPr lang="zh-CN" altLang="en-US" sz="2400">
              <a:ea typeface="宋体" panose="02010600030101010101" pitchFamily="2" charset="-122"/>
            </a:endParaRPr>
          </a:p>
          <a:p>
            <a:pPr marL="0" indent="0"/>
            <a:r>
              <a:rPr lang="zh-CN" altLang="en-US" sz="2400">
                <a:ea typeface="宋体" panose="02010600030101010101" pitchFamily="2" charset="-122"/>
              </a:rPr>
              <a:t>是预防儿童成长期的感觉统合失调的重要手段</a:t>
            </a:r>
            <a:endParaRPr lang="zh-CN" altLang="en-US" sz="2400">
              <a:ea typeface="宋体" panose="02010600030101010101" pitchFamily="2" charset="-122"/>
            </a:endParaRPr>
          </a:p>
        </p:txBody>
      </p:sp>
      <p:sp>
        <p:nvSpPr>
          <p:cNvPr id="151558" name="Rectangle 6"/>
          <p:cNvSpPr>
            <a:spLocks noGrp="1" noChangeArrowheads="1"/>
          </p:cNvSpPr>
          <p:nvPr>
            <p:ph type="body" sz="half" idx="2"/>
          </p:nvPr>
        </p:nvSpPr>
        <p:spPr/>
        <p:txBody>
          <a:bodyPr/>
          <a:lstStyle/>
          <a:p>
            <a:pPr marL="0" indent="0"/>
            <a:r>
              <a:rPr lang="zh-CN" altLang="en-US" sz="2400">
                <a:ea typeface="宋体" panose="02010600030101010101" pitchFamily="2" charset="-122"/>
              </a:rPr>
              <a:t>提供丰富的语言交流环境：</a:t>
            </a:r>
            <a:endParaRPr lang="zh-CN" altLang="en-US" sz="2400">
              <a:ea typeface="宋体" panose="02010600030101010101" pitchFamily="2" charset="-122"/>
            </a:endParaRPr>
          </a:p>
          <a:p>
            <a:pPr marL="0" indent="0"/>
            <a:r>
              <a:rPr lang="zh-CN" altLang="en-US" sz="2400">
                <a:ea typeface="宋体" panose="02010600030101010101" pitchFamily="2" charset="-122"/>
              </a:rPr>
              <a:t>尽早交谈</a:t>
            </a:r>
            <a:endParaRPr lang="zh-CN" altLang="en-US" sz="2400">
              <a:ea typeface="宋体" panose="02010600030101010101" pitchFamily="2" charset="-122"/>
            </a:endParaRPr>
          </a:p>
          <a:p>
            <a:pPr marL="0" indent="0"/>
            <a:r>
              <a:rPr lang="zh-CN" altLang="en-US" sz="2400">
                <a:ea typeface="宋体" panose="02010600030101010101" pitchFamily="2" charset="-122"/>
              </a:rPr>
              <a:t>用“儿语”声调</a:t>
            </a:r>
            <a:endParaRPr lang="zh-CN" altLang="en-US" sz="2400">
              <a:ea typeface="宋体" panose="02010600030101010101" pitchFamily="2" charset="-122"/>
            </a:endParaRPr>
          </a:p>
          <a:p>
            <a:pPr marL="0" indent="0"/>
            <a:r>
              <a:rPr lang="zh-CN" altLang="en-US" sz="2400">
                <a:ea typeface="宋体" panose="02010600030101010101" pitchFamily="2" charset="-122"/>
              </a:rPr>
              <a:t>寓交流于活动中</a:t>
            </a:r>
            <a:endParaRPr lang="zh-CN" altLang="en-US" sz="2400">
              <a:ea typeface="宋体" panose="02010600030101010101" pitchFamily="2" charset="-122"/>
            </a:endParaRPr>
          </a:p>
          <a:p>
            <a:pPr marL="0" indent="0"/>
            <a:r>
              <a:rPr lang="zh-CN" altLang="en-US" sz="2400">
                <a:ea typeface="宋体" panose="02010600030101010101" pitchFamily="2" charset="-122"/>
              </a:rPr>
              <a:t>指图阅读是言语交流的好形式</a:t>
            </a:r>
            <a:endParaRPr lang="zh-CN" altLang="en-US" sz="2400">
              <a:ea typeface="宋体" panose="02010600030101010101" pitchFamily="2" charset="-122"/>
            </a:endParaRPr>
          </a:p>
          <a:p>
            <a:pPr marL="0" indent="0"/>
            <a:endParaRPr lang="zh-CN" altLang="en-US" sz="2400">
              <a:ea typeface="宋体" panose="02010600030101010101" pitchFamily="2" charset="-122"/>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539552" y="1772816"/>
            <a:ext cx="8147248" cy="4234475"/>
          </a:xfrm>
        </p:spPr>
        <p:txBody>
          <a:bodyPr>
            <a:normAutofit/>
          </a:bodyPr>
          <a:lstStyle/>
          <a:p>
            <a:r>
              <a:rPr lang="zh-CN" altLang="en-US" b="1" dirty="0" smtClean="0"/>
              <a:t>一、保教关系和</a:t>
            </a:r>
            <a:r>
              <a:rPr lang="en-US" altLang="zh-CN" b="1" dirty="0" smtClean="0"/>
              <a:t>0-3</a:t>
            </a:r>
            <a:r>
              <a:rPr lang="zh-CN" altLang="en-US" b="1" dirty="0" smtClean="0"/>
              <a:t>岁的儿童保育</a:t>
            </a:r>
            <a:endParaRPr lang="en-US" altLang="zh-CN" b="1" dirty="0" smtClean="0"/>
          </a:p>
          <a:p>
            <a:endParaRPr lang="en-US" altLang="zh-CN" b="1" dirty="0" smtClean="0"/>
          </a:p>
          <a:p>
            <a:pPr>
              <a:buNone/>
            </a:pPr>
            <a:r>
              <a:rPr lang="en-US" altLang="zh-CN" b="1" dirty="0" smtClean="0"/>
              <a:t>  </a:t>
            </a:r>
            <a:r>
              <a:rPr lang="zh-CN" altLang="en-US" dirty="0" smtClean="0"/>
              <a:t>（一）保教的含义</a:t>
            </a:r>
            <a:endParaRPr lang="zh-CN" altLang="en-US" dirty="0" smtClean="0"/>
          </a:p>
          <a:p>
            <a:r>
              <a:rPr lang="zh-CN" altLang="en-US" dirty="0" smtClean="0"/>
              <a:t>（二）保教结合的必要性</a:t>
            </a:r>
            <a:endParaRPr lang="en-US" altLang="zh-CN" dirty="0" smtClean="0"/>
          </a:p>
          <a:p>
            <a:r>
              <a:rPr lang="en-US" altLang="zh-CN" dirty="0" smtClean="0"/>
              <a:t>    1</a:t>
            </a:r>
            <a:r>
              <a:rPr lang="zh-CN" altLang="en-US" dirty="0" smtClean="0"/>
              <a:t>、</a:t>
            </a:r>
            <a:r>
              <a:rPr lang="en-US" altLang="zh-CN" dirty="0" smtClean="0"/>
              <a:t>0-3</a:t>
            </a:r>
            <a:r>
              <a:rPr lang="zh-CN" altLang="en-US" dirty="0" smtClean="0"/>
              <a:t>岁儿童健康在全面发展中的地位。</a:t>
            </a:r>
            <a:endParaRPr lang="en-US" altLang="zh-CN" dirty="0" smtClean="0"/>
          </a:p>
          <a:p>
            <a:r>
              <a:rPr lang="en-US" altLang="zh-CN" dirty="0" smtClean="0"/>
              <a:t>    2</a:t>
            </a:r>
            <a:r>
              <a:rPr lang="zh-CN" altLang="en-US" dirty="0" smtClean="0"/>
              <a:t>、</a:t>
            </a:r>
            <a:r>
              <a:rPr lang="en-US" altLang="zh-CN" dirty="0" smtClean="0"/>
              <a:t>0-3</a:t>
            </a:r>
            <a:r>
              <a:rPr lang="zh-CN" altLang="en-US" dirty="0" smtClean="0"/>
              <a:t>岁儿童发展中的顺应和促进之间的关系。</a:t>
            </a:r>
            <a:endParaRPr lang="en-US" altLang="zh-CN" dirty="0" smtClean="0"/>
          </a:p>
          <a:p>
            <a:endParaRPr lang="en-US" altLang="zh-CN" dirty="0" smtClean="0"/>
          </a:p>
          <a:p>
            <a:endParaRPr lang="zh-CN" altLang="en-US" dirty="0" smtClean="0"/>
          </a:p>
          <a:p>
            <a:r>
              <a:rPr lang="en-US" dirty="0" smtClean="0"/>
              <a:t> </a:t>
            </a:r>
            <a:endParaRPr lang="zh-CN" altLang="en-US" dirty="0" smtClean="0"/>
          </a:p>
          <a:p>
            <a:pPr>
              <a:buNone/>
            </a:pPr>
            <a:endParaRPr lang="zh-CN" altLang="en-US" dirty="0"/>
          </a:p>
        </p:txBody>
      </p:sp>
      <p:sp>
        <p:nvSpPr>
          <p:cNvPr id="3" name="标题 2"/>
          <p:cNvSpPr>
            <a:spLocks noGrp="1"/>
          </p:cNvSpPr>
          <p:nvPr>
            <p:ph type="title"/>
          </p:nvPr>
        </p:nvSpPr>
        <p:spPr/>
        <p:txBody>
          <a:bodyPr>
            <a:normAutofit fontScale="90000"/>
          </a:bodyPr>
          <a:lstStyle/>
          <a:p>
            <a:r>
              <a:rPr lang="zh-CN" altLang="en-US" dirty="0" smtClean="0"/>
              <a:t>第四节  教育观和</a:t>
            </a:r>
            <a:r>
              <a:rPr lang="en-US" altLang="zh-CN" dirty="0" smtClean="0"/>
              <a:t>0-3</a:t>
            </a:r>
            <a:r>
              <a:rPr lang="zh-CN" altLang="en-US" dirty="0" smtClean="0"/>
              <a:t>岁儿童保育</a:t>
            </a:r>
            <a:br>
              <a:rPr lang="zh-CN" altLang="en-US" dirty="0" smtClean="0"/>
            </a:b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dissolve">
                                      <p:cBhvr>
                                        <p:cTn id="7" dur="500"/>
                                        <p:tgtEl>
                                          <p:spTgt spid="2">
                                            <p:txEl>
                                              <p:pRg st="3" end="3"/>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2">
                                            <p:txEl>
                                              <p:pRg st="4" end="4"/>
                                            </p:txEl>
                                          </p:spTgt>
                                        </p:tgtEl>
                                        <p:attrNameLst>
                                          <p:attrName>style.visibility</p:attrName>
                                        </p:attrNameLst>
                                      </p:cBhvr>
                                      <p:to>
                                        <p:strVal val="visible"/>
                                      </p:to>
                                    </p:set>
                                    <p:animEffect transition="in" filter="dissolve">
                                      <p:cBhvr>
                                        <p:cTn id="10" dur="500"/>
                                        <p:tgtEl>
                                          <p:spTgt spid="2">
                                            <p:txEl>
                                              <p:pRg st="4" end="4"/>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animEffect transition="in" filter="dissolve">
                                      <p:cBhvr>
                                        <p:cTn id="13" dur="500"/>
                                        <p:tgtEl>
                                          <p:spTgt spid="2">
                                            <p:txEl>
                                              <p:pRg st="5" end="5"/>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2">
                                            <p:txEl>
                                              <p:pRg st="8" end="8"/>
                                            </p:txEl>
                                          </p:spTgt>
                                        </p:tgtEl>
                                        <p:attrNameLst>
                                          <p:attrName>style.visibility</p:attrName>
                                        </p:attrNameLst>
                                      </p:cBhvr>
                                      <p:to>
                                        <p:strVal val="visible"/>
                                      </p:to>
                                    </p:set>
                                    <p:animEffect transition="in" filter="dissolve">
                                      <p:cBhvr>
                                        <p:cTn id="16"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r>
              <a:rPr lang="zh-CN" altLang="en-US" sz="3200">
                <a:ea typeface="宋体" panose="02010600030101010101" pitchFamily="2" charset="-122"/>
              </a:rPr>
              <a:t>（二）</a:t>
            </a:r>
            <a:r>
              <a:rPr lang="en-US" altLang="zh-CN" sz="3200">
                <a:ea typeface="宋体" panose="02010600030101010101" pitchFamily="2" charset="-122"/>
              </a:rPr>
              <a:t>1-2</a:t>
            </a:r>
            <a:r>
              <a:rPr lang="zh-CN" altLang="en-US" sz="3200">
                <a:ea typeface="宋体" panose="02010600030101010101" pitchFamily="2" charset="-122"/>
              </a:rPr>
              <a:t>岁婴幼儿的心理保育要点</a:t>
            </a:r>
            <a:endParaRPr lang="zh-CN" altLang="en-US" sz="3200">
              <a:ea typeface="宋体" panose="02010600030101010101" pitchFamily="2" charset="-122"/>
            </a:endParaRPr>
          </a:p>
        </p:txBody>
      </p:sp>
      <p:sp>
        <p:nvSpPr>
          <p:cNvPr id="152579" name="Rectangle 3"/>
          <p:cNvSpPr>
            <a:spLocks noGrp="1" noChangeArrowheads="1"/>
          </p:cNvSpPr>
          <p:nvPr>
            <p:ph type="body" idx="1"/>
          </p:nvPr>
        </p:nvSpPr>
        <p:spPr/>
        <p:txBody>
          <a:bodyPr/>
          <a:lstStyle/>
          <a:p>
            <a:r>
              <a:rPr lang="en-US" altLang="zh-CN">
                <a:ea typeface="宋体" panose="02010600030101010101" pitchFamily="2" charset="-122"/>
              </a:rPr>
              <a:t>1.</a:t>
            </a:r>
            <a:r>
              <a:rPr lang="zh-CN" altLang="en-US">
                <a:ea typeface="宋体" panose="02010600030101010101" pitchFamily="2" charset="-122"/>
              </a:rPr>
              <a:t>培养自我服务能力</a:t>
            </a:r>
            <a:endParaRPr lang="zh-CN" altLang="en-US">
              <a:ea typeface="宋体" panose="02010600030101010101" pitchFamily="2" charset="-122"/>
            </a:endParaRPr>
          </a:p>
          <a:p>
            <a:r>
              <a:rPr lang="en-US" altLang="zh-CN">
                <a:ea typeface="宋体" panose="02010600030101010101" pitchFamily="2" charset="-122"/>
              </a:rPr>
              <a:t>2.</a:t>
            </a:r>
            <a:r>
              <a:rPr lang="zh-CN" altLang="en-US">
                <a:ea typeface="宋体" panose="02010600030101010101" pitchFamily="2" charset="-122"/>
              </a:rPr>
              <a:t>鼓励婴幼儿的社会交往行为</a:t>
            </a:r>
            <a:endParaRPr lang="zh-CN" altLang="en-US">
              <a:ea typeface="宋体" panose="02010600030101010101" pitchFamily="2" charset="-122"/>
            </a:endParaRPr>
          </a:p>
          <a:p>
            <a:r>
              <a:rPr lang="zh-CN" altLang="en-US" u="sng">
                <a:ea typeface="宋体" panose="02010600030101010101" pitchFamily="2" charset="-122"/>
              </a:rPr>
              <a:t>参考</a:t>
            </a:r>
            <a:r>
              <a:rPr lang="en-US" altLang="zh-CN" u="sng">
                <a:ea typeface="宋体" panose="02010600030101010101" pitchFamily="2" charset="-122"/>
              </a:rPr>
              <a:t>PPT1</a:t>
            </a:r>
            <a:r>
              <a:rPr lang="zh-CN" altLang="en-US" u="sng">
                <a:ea typeface="宋体" panose="02010600030101010101" pitchFamily="2" charset="-122"/>
              </a:rPr>
              <a:t>、</a:t>
            </a:r>
            <a:r>
              <a:rPr lang="en-US" altLang="zh-CN" u="sng">
                <a:ea typeface="宋体" panose="02010600030101010101" pitchFamily="2" charset="-122"/>
              </a:rPr>
              <a:t>PPT2</a:t>
            </a:r>
            <a:endParaRPr lang="en-US" altLang="zh-CN" u="sng">
              <a:ea typeface="宋体" panose="02010600030101010101" pitchFamily="2" charset="-122"/>
            </a:endParaRPr>
          </a:p>
          <a:p>
            <a:endParaRPr lang="zh-CN" altLang="en-US">
              <a:ea typeface="宋体" panose="02010600030101010101" pitchFamily="2" charset="-122"/>
            </a:endParaRPr>
          </a:p>
        </p:txBody>
      </p:sp>
    </p:spTree>
  </p:cSld>
  <p:clrMapOvr>
    <a:masterClrMapping/>
  </p:clrMapOvr>
  <p:transition/>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r>
              <a:rPr lang="zh-CN" altLang="en-US" sz="3200">
                <a:ea typeface="宋体" panose="02010600030101010101" pitchFamily="2" charset="-122"/>
              </a:rPr>
              <a:t>（三）</a:t>
            </a:r>
            <a:r>
              <a:rPr lang="en-US" altLang="zh-CN" sz="3200">
                <a:ea typeface="宋体" panose="02010600030101010101" pitchFamily="2" charset="-122"/>
              </a:rPr>
              <a:t>2-3</a:t>
            </a:r>
            <a:r>
              <a:rPr lang="zh-CN" altLang="en-US" sz="3200">
                <a:ea typeface="宋体" panose="02010600030101010101" pitchFamily="2" charset="-122"/>
              </a:rPr>
              <a:t>岁婴幼儿心理保育重点</a:t>
            </a:r>
            <a:endParaRPr lang="zh-CN" altLang="en-US" sz="3200">
              <a:ea typeface="宋体" panose="02010600030101010101" pitchFamily="2" charset="-122"/>
            </a:endParaRPr>
          </a:p>
        </p:txBody>
      </p:sp>
      <p:sp>
        <p:nvSpPr>
          <p:cNvPr id="153603" name="Rectangle 3"/>
          <p:cNvSpPr>
            <a:spLocks noGrp="1" noChangeArrowheads="1"/>
          </p:cNvSpPr>
          <p:nvPr>
            <p:ph type="body" idx="1"/>
          </p:nvPr>
        </p:nvSpPr>
        <p:spPr/>
        <p:txBody>
          <a:bodyPr/>
          <a:lstStyle/>
          <a:p>
            <a:r>
              <a:rPr lang="en-US" altLang="zh-CN">
                <a:ea typeface="宋体" panose="02010600030101010101" pitchFamily="2" charset="-122"/>
              </a:rPr>
              <a:t>1</a:t>
            </a:r>
            <a:r>
              <a:rPr lang="zh-CN" altLang="en-US">
                <a:ea typeface="宋体" panose="02010600030101010101" pitchFamily="2" charset="-122"/>
              </a:rPr>
              <a:t>，满足婴幼儿独立性的需要</a:t>
            </a:r>
            <a:endParaRPr lang="zh-CN" altLang="en-US">
              <a:ea typeface="宋体" panose="02010600030101010101" pitchFamily="2" charset="-122"/>
            </a:endParaRPr>
          </a:p>
          <a:p>
            <a:r>
              <a:rPr lang="en-US" altLang="zh-CN">
                <a:ea typeface="宋体" panose="02010600030101010101" pitchFamily="2" charset="-122"/>
              </a:rPr>
              <a:t>2.</a:t>
            </a:r>
            <a:r>
              <a:rPr lang="zh-CN" altLang="en-US">
                <a:ea typeface="宋体" panose="02010600030101010101" pitchFamily="2" charset="-122"/>
              </a:rPr>
              <a:t>培养自我服务能力</a:t>
            </a:r>
            <a:endParaRPr lang="zh-CN" altLang="en-US">
              <a:ea typeface="宋体" panose="02010600030101010101" pitchFamily="2" charset="-122"/>
            </a:endParaRPr>
          </a:p>
          <a:p>
            <a:r>
              <a:rPr lang="en-US" altLang="zh-CN">
                <a:ea typeface="宋体" panose="02010600030101010101" pitchFamily="2" charset="-122"/>
              </a:rPr>
              <a:t>3.</a:t>
            </a:r>
            <a:r>
              <a:rPr lang="zh-CN" altLang="en-US">
                <a:ea typeface="宋体" panose="02010600030101010101" pitchFamily="2" charset="-122"/>
              </a:rPr>
              <a:t>鼓励婴幼儿的社会交往行为</a:t>
            </a:r>
            <a:endParaRPr lang="zh-CN" altLang="en-US">
              <a:ea typeface="宋体" panose="02010600030101010101" pitchFamily="2" charset="-122"/>
            </a:endParaRPr>
          </a:p>
        </p:txBody>
      </p:sp>
    </p:spTree>
  </p:cSld>
  <p:clrMapOvr>
    <a:masterClrMapping/>
  </p:clrMapOvr>
  <p:transition/>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r>
              <a:rPr lang="zh-CN" altLang="en-US" sz="3200">
                <a:ea typeface="宋体" panose="02010600030101010101" pitchFamily="2" charset="-122"/>
              </a:rPr>
              <a:t>第二节</a:t>
            </a:r>
            <a:r>
              <a:rPr lang="en-US" altLang="zh-CN" sz="3200">
                <a:ea typeface="宋体" panose="02010600030101010101" pitchFamily="2" charset="-122"/>
              </a:rPr>
              <a:t>0-3</a:t>
            </a:r>
            <a:r>
              <a:rPr lang="zh-CN" altLang="en-US" sz="3200">
                <a:ea typeface="宋体" panose="02010600030101010101" pitchFamily="2" charset="-122"/>
              </a:rPr>
              <a:t>岁婴幼儿的心理卫生问题及预防和矫治</a:t>
            </a:r>
            <a:endParaRPr lang="zh-CN" altLang="en-US" sz="3200">
              <a:ea typeface="宋体" panose="02010600030101010101" pitchFamily="2" charset="-122"/>
            </a:endParaRPr>
          </a:p>
        </p:txBody>
      </p:sp>
      <p:sp>
        <p:nvSpPr>
          <p:cNvPr id="155651" name="Rectangle 3"/>
          <p:cNvSpPr>
            <a:spLocks noGrp="1" noChangeArrowheads="1"/>
          </p:cNvSpPr>
          <p:nvPr>
            <p:ph type="body" idx="1"/>
          </p:nvPr>
        </p:nvSpPr>
        <p:spPr/>
        <p:txBody>
          <a:bodyPr/>
          <a:lstStyle/>
          <a:p>
            <a:r>
              <a:rPr lang="zh-CN" altLang="en-US">
                <a:ea typeface="宋体" panose="02010600030101010101" pitchFamily="2" charset="-122"/>
              </a:rPr>
              <a:t>一、喂养与婴幼儿的心理发育</a:t>
            </a:r>
            <a:endParaRPr lang="zh-CN" altLang="en-US">
              <a:ea typeface="宋体" panose="02010600030101010101" pitchFamily="2" charset="-122"/>
            </a:endParaRPr>
          </a:p>
          <a:p>
            <a:r>
              <a:rPr lang="zh-CN" altLang="en-US">
                <a:ea typeface="宋体" panose="02010600030101010101" pitchFamily="2" charset="-122"/>
              </a:rPr>
              <a:t>（一）断奶对婴幼儿心理的影响</a:t>
            </a:r>
            <a:endParaRPr lang="zh-CN" altLang="en-US">
              <a:ea typeface="宋体" panose="02010600030101010101" pitchFamily="2" charset="-122"/>
            </a:endParaRPr>
          </a:p>
          <a:p>
            <a:r>
              <a:rPr lang="zh-CN" altLang="en-US">
                <a:ea typeface="宋体" panose="02010600030101010101" pitchFamily="2" charset="-122"/>
              </a:rPr>
              <a:t>（二）婴幼儿拒食</a:t>
            </a:r>
            <a:endParaRPr lang="zh-CN" altLang="en-US">
              <a:ea typeface="宋体" panose="02010600030101010101" pitchFamily="2" charset="-122"/>
            </a:endParaRPr>
          </a:p>
          <a:p>
            <a:r>
              <a:rPr lang="zh-CN" altLang="en-US">
                <a:ea typeface="宋体" panose="02010600030101010101" pitchFamily="2" charset="-122"/>
              </a:rPr>
              <a:t>（三）婴幼儿偏食</a:t>
            </a:r>
            <a:endParaRPr lang="zh-CN" altLang="en-US">
              <a:ea typeface="宋体" panose="02010600030101010101" pitchFamily="2" charset="-122"/>
            </a:endParaRPr>
          </a:p>
          <a:p>
            <a:endParaRPr lang="zh-CN" altLang="en-US">
              <a:ea typeface="宋体" panose="02010600030101010101" pitchFamily="2" charset="-122"/>
            </a:endParaRPr>
          </a:p>
        </p:txBody>
      </p:sp>
    </p:spTree>
  </p:cSld>
  <p:clrMapOvr>
    <a:masterClrMapping/>
  </p:clrMapOvr>
  <p:transition/>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r>
              <a:rPr lang="zh-CN" altLang="en-US">
                <a:ea typeface="宋体" panose="02010600030101010101" pitchFamily="2" charset="-122"/>
              </a:rPr>
              <a:t>二、情绪问题</a:t>
            </a:r>
            <a:endParaRPr lang="zh-CN" altLang="en-US">
              <a:ea typeface="宋体" panose="02010600030101010101" pitchFamily="2" charset="-122"/>
            </a:endParaRPr>
          </a:p>
        </p:txBody>
      </p:sp>
      <p:sp>
        <p:nvSpPr>
          <p:cNvPr id="156675" name="Rectangle 3"/>
          <p:cNvSpPr>
            <a:spLocks noGrp="1" noChangeArrowheads="1"/>
          </p:cNvSpPr>
          <p:nvPr>
            <p:ph type="body" idx="1"/>
          </p:nvPr>
        </p:nvSpPr>
        <p:spPr/>
        <p:txBody>
          <a:bodyPr/>
          <a:lstStyle/>
          <a:p>
            <a:r>
              <a:rPr lang="zh-CN" altLang="en-US">
                <a:ea typeface="宋体" panose="02010600030101010101" pitchFamily="2" charset="-122"/>
              </a:rPr>
              <a:t>（一）屏气发作</a:t>
            </a:r>
            <a:endParaRPr lang="zh-CN" altLang="en-US">
              <a:ea typeface="宋体" panose="02010600030101010101" pitchFamily="2" charset="-122"/>
            </a:endParaRPr>
          </a:p>
          <a:p>
            <a:r>
              <a:rPr lang="zh-CN" altLang="en-US">
                <a:ea typeface="宋体" panose="02010600030101010101" pitchFamily="2" charset="-122"/>
              </a:rPr>
              <a:t>（二）分离性焦虑</a:t>
            </a:r>
            <a:endParaRPr lang="zh-CN" altLang="en-US">
              <a:ea typeface="宋体" panose="02010600030101010101" pitchFamily="2" charset="-122"/>
            </a:endParaRPr>
          </a:p>
          <a:p>
            <a:r>
              <a:rPr lang="zh-CN" altLang="en-US">
                <a:ea typeface="宋体" panose="02010600030101010101" pitchFamily="2" charset="-122"/>
              </a:rPr>
              <a:t>（三）恐惧</a:t>
            </a:r>
            <a:endParaRPr lang="zh-CN" altLang="en-US">
              <a:ea typeface="宋体" panose="02010600030101010101" pitchFamily="2" charset="-122"/>
            </a:endParaRPr>
          </a:p>
        </p:txBody>
      </p:sp>
    </p:spTree>
  </p:cSld>
  <p:clrMapOvr>
    <a:masterClrMapping/>
  </p:clrMapOvr>
  <p:transition/>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r>
              <a:rPr lang="zh-CN" altLang="en-US">
                <a:ea typeface="宋体" panose="02010600030101010101" pitchFamily="2" charset="-122"/>
              </a:rPr>
              <a:t>三、言语发展问题</a:t>
            </a:r>
            <a:endParaRPr lang="zh-CN" altLang="en-US">
              <a:ea typeface="宋体" panose="02010600030101010101" pitchFamily="2" charset="-122"/>
            </a:endParaRPr>
          </a:p>
        </p:txBody>
      </p:sp>
      <p:sp>
        <p:nvSpPr>
          <p:cNvPr id="157699" name="Rectangle 3"/>
          <p:cNvSpPr>
            <a:spLocks noGrp="1" noChangeArrowheads="1"/>
          </p:cNvSpPr>
          <p:nvPr>
            <p:ph type="body" idx="1"/>
          </p:nvPr>
        </p:nvSpPr>
        <p:spPr/>
        <p:txBody>
          <a:bodyPr/>
          <a:lstStyle/>
          <a:p>
            <a:r>
              <a:rPr lang="zh-CN" altLang="en-US" sz="2400">
                <a:ea typeface="宋体" panose="02010600030101010101" pitchFamily="2" charset="-122"/>
              </a:rPr>
              <a:t>（一）言语发育迟缓</a:t>
            </a:r>
            <a:endParaRPr lang="zh-CN" altLang="en-US" sz="2400">
              <a:ea typeface="宋体" panose="02010600030101010101" pitchFamily="2" charset="-122"/>
            </a:endParaRPr>
          </a:p>
          <a:p>
            <a:r>
              <a:rPr lang="en-US" altLang="zh-CN" sz="2400">
                <a:ea typeface="宋体" panose="02010600030101010101" pitchFamily="2" charset="-122"/>
              </a:rPr>
              <a:t>1.</a:t>
            </a:r>
            <a:r>
              <a:rPr lang="zh-CN" altLang="en-US" sz="2400">
                <a:ea typeface="宋体" panose="02010600030101010101" pitchFamily="2" charset="-122"/>
              </a:rPr>
              <a:t>表现：表达性语言发育障碍或者感受性语言发育障碍，不能表达出来或者不能理解成人的指令。</a:t>
            </a:r>
            <a:endParaRPr lang="zh-CN" altLang="en-US" sz="2400">
              <a:ea typeface="宋体" panose="02010600030101010101" pitchFamily="2" charset="-122"/>
            </a:endParaRPr>
          </a:p>
          <a:p>
            <a:r>
              <a:rPr lang="en-US" altLang="zh-CN" sz="2400">
                <a:ea typeface="宋体" panose="02010600030101010101" pitchFamily="2" charset="-122"/>
              </a:rPr>
              <a:t>2.</a:t>
            </a:r>
            <a:r>
              <a:rPr lang="zh-CN" altLang="en-US" sz="2400">
                <a:ea typeface="宋体" panose="02010600030101010101" pitchFamily="2" charset="-122"/>
              </a:rPr>
              <a:t>原因：器质性因素；心理社会因素；性格因素</a:t>
            </a:r>
            <a:endParaRPr lang="zh-CN" altLang="en-US" sz="2400">
              <a:ea typeface="宋体" panose="02010600030101010101" pitchFamily="2" charset="-122"/>
            </a:endParaRPr>
          </a:p>
          <a:p>
            <a:r>
              <a:rPr lang="en-US" altLang="zh-CN" sz="2400">
                <a:ea typeface="宋体" panose="02010600030101010101" pitchFamily="2" charset="-122"/>
              </a:rPr>
              <a:t>3.</a:t>
            </a:r>
            <a:r>
              <a:rPr lang="zh-CN" altLang="en-US" sz="2400">
                <a:ea typeface="宋体" panose="02010600030101010101" pitchFamily="2" charset="-122"/>
              </a:rPr>
              <a:t>预防与矫治：提供适当的语言环境；器质性的言语发育迟滞，应尽早治疗；干预措施如下：</a:t>
            </a:r>
            <a:endParaRPr lang="zh-CN" altLang="en-US" sz="2400">
              <a:ea typeface="宋体" panose="02010600030101010101" pitchFamily="2" charset="-122"/>
            </a:endParaRPr>
          </a:p>
          <a:p>
            <a:r>
              <a:rPr lang="en-US" altLang="zh-CN" sz="2400">
                <a:ea typeface="宋体" panose="02010600030101010101" pitchFamily="2" charset="-122"/>
              </a:rPr>
              <a:t>1</a:t>
            </a:r>
            <a:r>
              <a:rPr lang="zh-CN" altLang="en-US" sz="2400">
                <a:ea typeface="宋体" panose="02010600030101010101" pitchFamily="2" charset="-122"/>
              </a:rPr>
              <a:t>）加强语言交流；</a:t>
            </a:r>
            <a:endParaRPr lang="zh-CN" altLang="en-US" sz="2400">
              <a:ea typeface="宋体" panose="02010600030101010101" pitchFamily="2" charset="-122"/>
            </a:endParaRPr>
          </a:p>
          <a:p>
            <a:r>
              <a:rPr lang="en-US" altLang="zh-CN" sz="2400">
                <a:ea typeface="宋体" panose="02010600030101010101" pitchFamily="2" charset="-122"/>
              </a:rPr>
              <a:t>2</a:t>
            </a:r>
            <a:r>
              <a:rPr lang="zh-CN" altLang="en-US" sz="2400">
                <a:ea typeface="宋体" panose="02010600030101010101" pitchFamily="2" charset="-122"/>
              </a:rPr>
              <a:t>）针对性进行语言训练；</a:t>
            </a:r>
            <a:endParaRPr lang="zh-CN" altLang="en-US" sz="2400">
              <a:ea typeface="宋体" panose="02010600030101010101" pitchFamily="2" charset="-122"/>
            </a:endParaRPr>
          </a:p>
          <a:p>
            <a:r>
              <a:rPr lang="en-US" altLang="zh-CN" sz="2400">
                <a:ea typeface="宋体" panose="02010600030101010101" pitchFamily="2" charset="-122"/>
              </a:rPr>
              <a:t>3</a:t>
            </a:r>
            <a:r>
              <a:rPr lang="zh-CN" altLang="en-US" sz="2400">
                <a:ea typeface="宋体" panose="02010600030101010101" pitchFamily="2" charset="-122"/>
              </a:rPr>
              <a:t>）创造一个宽松的语言环境</a:t>
            </a:r>
            <a:endParaRPr lang="zh-CN" altLang="en-US" sz="2400">
              <a:ea typeface="宋体" panose="02010600030101010101" pitchFamily="2" charset="-122"/>
            </a:endParaRPr>
          </a:p>
        </p:txBody>
      </p:sp>
    </p:spTree>
  </p:cSld>
  <p:clrMapOvr>
    <a:masterClrMapping/>
  </p:clrMapOvr>
  <p:transition/>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r>
              <a:rPr lang="zh-CN" altLang="en-US">
                <a:ea typeface="宋体" panose="02010600030101010101" pitchFamily="2" charset="-122"/>
              </a:rPr>
              <a:t>三、语言发展问题</a:t>
            </a:r>
            <a:endParaRPr lang="zh-CN" altLang="en-US">
              <a:ea typeface="宋体" panose="02010600030101010101" pitchFamily="2" charset="-122"/>
            </a:endParaRPr>
          </a:p>
        </p:txBody>
      </p:sp>
      <p:sp>
        <p:nvSpPr>
          <p:cNvPr id="158723" name="Rectangle 3"/>
          <p:cNvSpPr>
            <a:spLocks noGrp="1" noChangeArrowheads="1"/>
          </p:cNvSpPr>
          <p:nvPr>
            <p:ph type="body" idx="1"/>
          </p:nvPr>
        </p:nvSpPr>
        <p:spPr/>
        <p:txBody>
          <a:bodyPr/>
          <a:lstStyle/>
          <a:p>
            <a:r>
              <a:rPr lang="zh-CN" altLang="en-US">
                <a:ea typeface="宋体" panose="02010600030101010101" pitchFamily="2" charset="-122"/>
              </a:rPr>
              <a:t>（二）口吃</a:t>
            </a:r>
            <a:endParaRPr lang="zh-CN" altLang="en-US">
              <a:ea typeface="宋体" panose="02010600030101010101" pitchFamily="2" charset="-122"/>
            </a:endParaRPr>
          </a:p>
          <a:p>
            <a:r>
              <a:rPr lang="zh-CN" altLang="en-US">
                <a:ea typeface="宋体" panose="02010600030101010101" pitchFamily="2" charset="-122"/>
              </a:rPr>
              <a:t>（三）吮吸手指</a:t>
            </a:r>
            <a:endParaRPr lang="zh-CN" altLang="en-US">
              <a:ea typeface="宋体" panose="02010600030101010101" pitchFamily="2" charset="-122"/>
            </a:endParaRPr>
          </a:p>
          <a:p>
            <a:endParaRPr lang="zh-CN" altLang="en-US">
              <a:ea typeface="宋体" panose="02010600030101010101" pitchFamily="2" charset="-122"/>
            </a:endParaRPr>
          </a:p>
        </p:txBody>
      </p:sp>
    </p:spTree>
  </p:cSld>
  <p:clrMapOvr>
    <a:masterClrMapping/>
  </p:clrMapOvr>
  <p:transition/>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r>
              <a:rPr lang="zh-CN" altLang="en-US" sz="3200">
                <a:ea typeface="宋体" panose="02010600030101010101" pitchFamily="2" charset="-122"/>
              </a:rPr>
              <a:t>第三节</a:t>
            </a:r>
            <a:r>
              <a:rPr lang="en-US" altLang="zh-CN" sz="3200">
                <a:ea typeface="宋体" panose="02010600030101010101" pitchFamily="2" charset="-122"/>
              </a:rPr>
              <a:t>0-3</a:t>
            </a:r>
            <a:r>
              <a:rPr lang="zh-CN" altLang="en-US" sz="3200">
                <a:ea typeface="宋体" panose="02010600030101010101" pitchFamily="2" charset="-122"/>
              </a:rPr>
              <a:t>岁婴幼儿生活习惯的培养</a:t>
            </a:r>
            <a:endParaRPr lang="zh-CN" altLang="en-US" sz="3200">
              <a:ea typeface="宋体" panose="02010600030101010101" pitchFamily="2" charset="-122"/>
            </a:endParaRPr>
          </a:p>
        </p:txBody>
      </p:sp>
      <p:sp>
        <p:nvSpPr>
          <p:cNvPr id="159747" name="Rectangle 3"/>
          <p:cNvSpPr>
            <a:spLocks noGrp="1" noChangeArrowheads="1"/>
          </p:cNvSpPr>
          <p:nvPr>
            <p:ph type="body" idx="1"/>
          </p:nvPr>
        </p:nvSpPr>
        <p:spPr>
          <a:xfrm>
            <a:off x="838200" y="1700213"/>
            <a:ext cx="7848600" cy="4624387"/>
          </a:xfrm>
        </p:spPr>
        <p:txBody>
          <a:bodyPr/>
          <a:lstStyle/>
          <a:p>
            <a:r>
              <a:rPr lang="zh-CN" altLang="en-US">
                <a:ea typeface="宋体" panose="02010600030101010101" pitchFamily="2" charset="-122"/>
              </a:rPr>
              <a:t>一、培养婴幼儿独立生活能力</a:t>
            </a:r>
            <a:endParaRPr lang="zh-CN" altLang="en-US">
              <a:ea typeface="宋体" panose="02010600030101010101" pitchFamily="2" charset="-122"/>
            </a:endParaRPr>
          </a:p>
          <a:p>
            <a:r>
              <a:rPr lang="zh-CN" altLang="en-US">
                <a:ea typeface="宋体" panose="02010600030101010101" pitchFamily="2" charset="-122"/>
              </a:rPr>
              <a:t>（一）促进大脑发育</a:t>
            </a:r>
            <a:endParaRPr lang="zh-CN" altLang="en-US">
              <a:ea typeface="宋体" panose="02010600030101010101" pitchFamily="2" charset="-122"/>
            </a:endParaRPr>
          </a:p>
          <a:p>
            <a:r>
              <a:rPr lang="zh-CN" altLang="en-US">
                <a:ea typeface="宋体" panose="02010600030101010101" pitchFamily="2" charset="-122"/>
              </a:rPr>
              <a:t>（二）自信心的增强</a:t>
            </a:r>
            <a:endParaRPr lang="zh-CN" altLang="en-US">
              <a:ea typeface="宋体" panose="02010600030101010101" pitchFamily="2" charset="-122"/>
            </a:endParaRPr>
          </a:p>
          <a:p>
            <a:r>
              <a:rPr lang="zh-CN" altLang="en-US">
                <a:ea typeface="宋体" panose="02010600030101010101" pitchFamily="2" charset="-122"/>
              </a:rPr>
              <a:t>（三）适当加以引导</a:t>
            </a:r>
            <a:endParaRPr lang="zh-CN" altLang="en-US">
              <a:ea typeface="宋体" panose="02010600030101010101" pitchFamily="2" charset="-122"/>
            </a:endParaRPr>
          </a:p>
          <a:p>
            <a:r>
              <a:rPr lang="zh-CN" altLang="en-US">
                <a:ea typeface="宋体" panose="02010600030101010101" pitchFamily="2" charset="-122"/>
              </a:rPr>
              <a:t>二、培养婴幼儿情绪控制能力（</a:t>
            </a:r>
            <a:r>
              <a:rPr lang="en-US" altLang="zh-CN">
                <a:ea typeface="宋体" panose="02010600030101010101" pitchFamily="2" charset="-122"/>
              </a:rPr>
              <a:t>PPT3</a:t>
            </a:r>
            <a:r>
              <a:rPr lang="zh-CN" altLang="en-US">
                <a:ea typeface="宋体" panose="02010600030101010101" pitchFamily="2" charset="-122"/>
              </a:rPr>
              <a:t>）</a:t>
            </a:r>
            <a:endParaRPr lang="zh-CN" altLang="en-US">
              <a:ea typeface="宋体" panose="02010600030101010101" pitchFamily="2" charset="-122"/>
            </a:endParaRPr>
          </a:p>
          <a:p>
            <a:r>
              <a:rPr lang="zh-CN" altLang="en-US">
                <a:ea typeface="宋体" panose="02010600030101010101" pitchFamily="2" charset="-122"/>
              </a:rPr>
              <a:t>（一）明确认识</a:t>
            </a:r>
            <a:endParaRPr lang="zh-CN" altLang="en-US">
              <a:ea typeface="宋体" panose="02010600030101010101" pitchFamily="2" charset="-122"/>
            </a:endParaRPr>
          </a:p>
          <a:p>
            <a:r>
              <a:rPr lang="zh-CN" altLang="en-US">
                <a:ea typeface="宋体" panose="02010600030101010101" pitchFamily="2" charset="-122"/>
              </a:rPr>
              <a:t>（二）作出榜样</a:t>
            </a:r>
            <a:endParaRPr lang="zh-CN" altLang="en-US">
              <a:ea typeface="宋体" panose="02010600030101010101" pitchFamily="2" charset="-122"/>
            </a:endParaRPr>
          </a:p>
          <a:p>
            <a:r>
              <a:rPr lang="zh-CN" altLang="en-US">
                <a:ea typeface="宋体" panose="02010600030101010101" pitchFamily="2" charset="-122"/>
              </a:rPr>
              <a:t>（三）有效引导</a:t>
            </a:r>
            <a:endParaRPr lang="zh-CN" altLang="en-US">
              <a:ea typeface="宋体" panose="02010600030101010101" pitchFamily="2" charset="-122"/>
            </a:endParaRPr>
          </a:p>
        </p:txBody>
      </p:sp>
    </p:spTree>
  </p:cSld>
  <p:clrMapOvr>
    <a:masterClrMapping/>
  </p:clrMapOvr>
  <p:transition/>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1" name="Rectangle 3"/>
          <p:cNvSpPr>
            <a:spLocks noGrp="1" noChangeArrowheads="1"/>
          </p:cNvSpPr>
          <p:nvPr>
            <p:ph type="body" idx="1"/>
          </p:nvPr>
        </p:nvSpPr>
        <p:spPr/>
        <p:txBody>
          <a:bodyPr/>
          <a:lstStyle/>
          <a:p>
            <a:r>
              <a:rPr lang="zh-CN" altLang="en-US" sz="2400">
                <a:ea typeface="宋体" panose="02010600030101010101" pitchFamily="2" charset="-122"/>
              </a:rPr>
              <a:t>三、培养婴幼儿的自制能力</a:t>
            </a:r>
            <a:endParaRPr lang="zh-CN" altLang="en-US" sz="2400">
              <a:ea typeface="宋体" panose="02010600030101010101" pitchFamily="2" charset="-122"/>
            </a:endParaRPr>
          </a:p>
          <a:p>
            <a:r>
              <a:rPr lang="zh-CN" altLang="en-US" sz="2400">
                <a:ea typeface="宋体" panose="02010600030101010101" pitchFamily="2" charset="-122"/>
              </a:rPr>
              <a:t>（一）提高婴幼儿的道德认识和培养良好的行为习惯</a:t>
            </a:r>
            <a:endParaRPr lang="zh-CN" altLang="en-US" sz="2400">
              <a:ea typeface="宋体" panose="02010600030101010101" pitchFamily="2" charset="-122"/>
            </a:endParaRPr>
          </a:p>
          <a:p>
            <a:r>
              <a:rPr lang="zh-CN" altLang="en-US" sz="2400">
                <a:ea typeface="宋体" panose="02010600030101010101" pitchFamily="2" charset="-122"/>
              </a:rPr>
              <a:t>（二）给予婴幼儿固定的家务劳动</a:t>
            </a:r>
            <a:endParaRPr lang="zh-CN" altLang="en-US" sz="2400">
              <a:ea typeface="宋体" panose="02010600030101010101" pitchFamily="2" charset="-122"/>
            </a:endParaRPr>
          </a:p>
          <a:p>
            <a:r>
              <a:rPr lang="zh-CN" altLang="en-US" sz="2400">
                <a:ea typeface="宋体" panose="02010600030101010101" pitchFamily="2" charset="-122"/>
              </a:rPr>
              <a:t>（三）通过游戏练习，加强自制力</a:t>
            </a:r>
            <a:endParaRPr lang="zh-CN" altLang="en-US" sz="2400">
              <a:ea typeface="宋体" panose="02010600030101010101" pitchFamily="2" charset="-122"/>
            </a:endParaRPr>
          </a:p>
          <a:p>
            <a:r>
              <a:rPr lang="zh-CN" altLang="en-US" sz="2400">
                <a:ea typeface="宋体" panose="02010600030101010101" pitchFamily="2" charset="-122"/>
              </a:rPr>
              <a:t>（四）耐心地进行说理教育和帮助婴幼儿学会评价自己的行为</a:t>
            </a:r>
            <a:endParaRPr lang="zh-CN" altLang="en-US" sz="2400">
              <a:ea typeface="宋体" panose="02010600030101010101" pitchFamily="2" charset="-122"/>
            </a:endParaRPr>
          </a:p>
          <a:p>
            <a:r>
              <a:rPr lang="zh-CN" altLang="en-US" sz="2400">
                <a:ea typeface="宋体" panose="02010600030101010101" pitchFamily="2" charset="-122"/>
              </a:rPr>
              <a:t>（五）坚持鼓励为主</a:t>
            </a:r>
            <a:endParaRPr lang="zh-CN" altLang="en-US" sz="2400">
              <a:ea typeface="宋体" panose="02010600030101010101" pitchFamily="2" charset="-122"/>
            </a:endParaRPr>
          </a:p>
          <a:p>
            <a:r>
              <a:rPr lang="zh-CN" altLang="en-US" sz="2400">
                <a:ea typeface="宋体" panose="02010600030101010101" pitchFamily="2" charset="-122"/>
              </a:rPr>
              <a:t>（六）建立合理的家庭生活制度</a:t>
            </a:r>
            <a:endParaRPr lang="zh-CN" altLang="en-US" sz="2400">
              <a:ea typeface="宋体" panose="02010600030101010101" pitchFamily="2" charset="-122"/>
            </a:endParaRPr>
          </a:p>
          <a:p>
            <a:endParaRPr lang="zh-CN" altLang="en-US" sz="2400">
              <a:ea typeface="宋体" panose="02010600030101010101" pitchFamily="2" charset="-122"/>
            </a:endParaRPr>
          </a:p>
        </p:txBody>
      </p:sp>
    </p:spTree>
  </p:cSld>
  <p:clrMapOvr>
    <a:masterClrMapping/>
  </p:clrMapOvr>
  <p:transition/>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r>
              <a:rPr lang="zh-CN" altLang="en-US">
                <a:ea typeface="宋体" panose="02010600030101010101" pitchFamily="2" charset="-122"/>
              </a:rPr>
              <a:t>四、培养婴幼儿社会交往能力</a:t>
            </a:r>
            <a:endParaRPr lang="zh-CN" altLang="en-US">
              <a:ea typeface="宋体" panose="02010600030101010101" pitchFamily="2" charset="-122"/>
            </a:endParaRPr>
          </a:p>
        </p:txBody>
      </p:sp>
      <p:sp>
        <p:nvSpPr>
          <p:cNvPr id="161795" name="Rectangle 3"/>
          <p:cNvSpPr>
            <a:spLocks noGrp="1" noChangeArrowheads="1"/>
          </p:cNvSpPr>
          <p:nvPr>
            <p:ph type="body" idx="1"/>
          </p:nvPr>
        </p:nvSpPr>
        <p:spPr/>
        <p:txBody>
          <a:bodyPr/>
          <a:lstStyle/>
          <a:p>
            <a:r>
              <a:rPr lang="en-US" altLang="zh-CN">
                <a:ea typeface="宋体" panose="02010600030101010101" pitchFamily="2" charset="-122"/>
              </a:rPr>
              <a:t>1</a:t>
            </a:r>
            <a:r>
              <a:rPr lang="zh-CN" altLang="en-US">
                <a:ea typeface="宋体" panose="02010600030101010101" pitchFamily="2" charset="-122"/>
              </a:rPr>
              <a:t>、鼓励婴幼儿与他人交往</a:t>
            </a:r>
            <a:endParaRPr lang="zh-CN" altLang="en-US">
              <a:ea typeface="宋体" panose="02010600030101010101" pitchFamily="2" charset="-122"/>
            </a:endParaRPr>
          </a:p>
          <a:p>
            <a:r>
              <a:rPr lang="en-US" altLang="zh-CN">
                <a:ea typeface="宋体" panose="02010600030101010101" pitchFamily="2" charset="-122"/>
              </a:rPr>
              <a:t>2.</a:t>
            </a:r>
            <a:r>
              <a:rPr lang="zh-CN" altLang="en-US">
                <a:ea typeface="宋体" panose="02010600030101010101" pitchFamily="2" charset="-122"/>
              </a:rPr>
              <a:t>学会分享</a:t>
            </a:r>
            <a:endParaRPr lang="zh-CN" altLang="en-US">
              <a:ea typeface="宋体" panose="02010600030101010101" pitchFamily="2" charset="-122"/>
            </a:endParaRPr>
          </a:p>
          <a:p>
            <a:r>
              <a:rPr lang="en-US" altLang="zh-CN">
                <a:ea typeface="宋体" panose="02010600030101010101" pitchFamily="2" charset="-122"/>
              </a:rPr>
              <a:t>3.</a:t>
            </a:r>
            <a:r>
              <a:rPr lang="zh-CN" altLang="en-US">
                <a:ea typeface="宋体" panose="02010600030101010101" pitchFamily="2" charset="-122"/>
              </a:rPr>
              <a:t>学会主动</a:t>
            </a:r>
            <a:endParaRPr lang="zh-CN" altLang="en-US">
              <a:ea typeface="宋体" panose="02010600030101010101" pitchFamily="2" charset="-122"/>
            </a:endParaRPr>
          </a:p>
          <a:p>
            <a:r>
              <a:rPr lang="en-US" altLang="zh-CN">
                <a:ea typeface="宋体" panose="02010600030101010101" pitchFamily="2" charset="-122"/>
              </a:rPr>
              <a:t>4.</a:t>
            </a:r>
            <a:r>
              <a:rPr lang="zh-CN" altLang="en-US">
                <a:ea typeface="宋体" panose="02010600030101010101" pitchFamily="2" charset="-122"/>
              </a:rPr>
              <a:t>尊重婴幼儿的行动权</a:t>
            </a:r>
            <a:endParaRPr lang="zh-CN" altLang="en-US">
              <a:ea typeface="宋体" panose="02010600030101010101" pitchFamily="2" charset="-122"/>
            </a:endParaRPr>
          </a:p>
          <a:p>
            <a:endParaRPr lang="zh-CN" altLang="en-US">
              <a:ea typeface="宋体" panose="02010600030101010101" pitchFamily="2" charset="-122"/>
            </a:endParaRPr>
          </a:p>
        </p:txBody>
      </p:sp>
    </p:spTree>
  </p:cSld>
  <p:clrMapOvr>
    <a:masterClrMapping/>
  </p:clrMapOvr>
  <p:transition/>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zh-CN" altLang="en-US">
                <a:ea typeface="宋体" panose="02010600030101010101" pitchFamily="2" charset="-122"/>
              </a:rPr>
              <a:t>五、培养婴幼儿道德行为能力</a:t>
            </a:r>
            <a:endParaRPr lang="zh-CN" altLang="en-US">
              <a:ea typeface="宋体" panose="02010600030101010101" pitchFamily="2" charset="-122"/>
            </a:endParaRPr>
          </a:p>
        </p:txBody>
      </p:sp>
      <p:sp>
        <p:nvSpPr>
          <p:cNvPr id="162819" name="Rectangle 3"/>
          <p:cNvSpPr>
            <a:spLocks noGrp="1" noChangeArrowheads="1"/>
          </p:cNvSpPr>
          <p:nvPr>
            <p:ph type="body" idx="1"/>
          </p:nvPr>
        </p:nvSpPr>
        <p:spPr/>
        <p:txBody>
          <a:bodyPr/>
          <a:lstStyle/>
          <a:p>
            <a:r>
              <a:rPr lang="en-US" altLang="zh-CN">
                <a:ea typeface="宋体" panose="02010600030101010101" pitchFamily="2" charset="-122"/>
              </a:rPr>
              <a:t>1.</a:t>
            </a:r>
            <a:r>
              <a:rPr lang="zh-CN" altLang="en-US">
                <a:ea typeface="宋体" panose="02010600030101010101" pitchFamily="2" charset="-122"/>
              </a:rPr>
              <a:t>重视引导启发而不是教导</a:t>
            </a:r>
            <a:endParaRPr lang="zh-CN" altLang="en-US">
              <a:ea typeface="宋体" panose="02010600030101010101" pitchFamily="2" charset="-122"/>
            </a:endParaRPr>
          </a:p>
          <a:p>
            <a:r>
              <a:rPr lang="en-US" altLang="zh-CN">
                <a:ea typeface="宋体" panose="02010600030101010101" pitchFamily="2" charset="-122"/>
              </a:rPr>
              <a:t>2.</a:t>
            </a:r>
            <a:r>
              <a:rPr lang="zh-CN" altLang="en-US">
                <a:ea typeface="宋体" panose="02010600030101010101" pitchFamily="2" charset="-122"/>
              </a:rPr>
              <a:t>通过模仿和重复，在潜移默化中培养孩子的规则意识；</a:t>
            </a:r>
            <a:endParaRPr lang="zh-CN" altLang="en-US">
              <a:ea typeface="宋体" panose="02010600030101010101" pitchFamily="2" charset="-122"/>
            </a:endParaRPr>
          </a:p>
          <a:p>
            <a:r>
              <a:rPr lang="en-US" altLang="zh-CN">
                <a:ea typeface="宋体" panose="02010600030101010101" pitchFamily="2" charset="-122"/>
              </a:rPr>
              <a:t>3.</a:t>
            </a:r>
            <a:r>
              <a:rPr lang="zh-CN" altLang="en-US">
                <a:ea typeface="宋体" panose="02010600030101010101" pitchFamily="2" charset="-122"/>
              </a:rPr>
              <a:t>通过生活中的典型事例，有针对性的对婴幼儿进行教育；</a:t>
            </a:r>
            <a:endParaRPr lang="zh-CN" altLang="en-US">
              <a:ea typeface="宋体" panose="02010600030101010101" pitchFamily="2" charset="-122"/>
            </a:endParaRPr>
          </a:p>
          <a:p>
            <a:r>
              <a:rPr lang="en-US" altLang="zh-CN">
                <a:ea typeface="宋体" panose="02010600030101010101" pitchFamily="2" charset="-122"/>
              </a:rPr>
              <a:t>4.</a:t>
            </a:r>
            <a:r>
              <a:rPr lang="zh-CN" altLang="en-US">
                <a:ea typeface="宋体" panose="02010600030101010101" pitchFamily="2" charset="-122"/>
              </a:rPr>
              <a:t>关注婴幼儿的感受，培养婴幼儿的情绪能力</a:t>
            </a:r>
            <a:endParaRPr lang="zh-CN" altLang="en-US">
              <a:ea typeface="宋体" panose="02010600030101010101" pitchFamily="2" charset="-122"/>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539552" y="1844824"/>
            <a:ext cx="8147248" cy="4162467"/>
          </a:xfrm>
        </p:spPr>
        <p:txBody>
          <a:bodyPr/>
          <a:lstStyle/>
          <a:p>
            <a:r>
              <a:rPr lang="zh-CN" altLang="en-US" dirty="0" smtClean="0"/>
              <a:t>（一）在生活中自然的将</a:t>
            </a:r>
            <a:r>
              <a:rPr lang="en-US" altLang="zh-CN" dirty="0" smtClean="0"/>
              <a:t>0-3</a:t>
            </a:r>
            <a:r>
              <a:rPr lang="zh-CN" altLang="en-US" dirty="0" smtClean="0"/>
              <a:t>岁儿童的保育和教育相互结合。</a:t>
            </a:r>
            <a:endParaRPr lang="en-US" altLang="zh-CN" dirty="0" smtClean="0"/>
          </a:p>
          <a:p>
            <a:r>
              <a:rPr lang="zh-CN" altLang="en-US" dirty="0" smtClean="0"/>
              <a:t>（二）在托幼机构的教养大纲中体现保教结合的原则。</a:t>
            </a:r>
            <a:endParaRPr lang="en-US" altLang="zh-CN" dirty="0" smtClean="0"/>
          </a:p>
          <a:p>
            <a:r>
              <a:rPr lang="zh-CN" altLang="en-US" dirty="0" smtClean="0"/>
              <a:t>（三）家庭保育和机构保育的作用互补</a:t>
            </a:r>
            <a:endParaRPr lang="en-US" altLang="zh-CN" dirty="0" smtClean="0"/>
          </a:p>
          <a:p>
            <a:endParaRPr lang="zh-CN" altLang="en-US" dirty="0">
              <a:latin typeface="华文楷体" panose="02010600040101010101" pitchFamily="2" charset="-122"/>
              <a:ea typeface="华文楷体" panose="02010600040101010101" pitchFamily="2" charset="-122"/>
            </a:endParaRPr>
          </a:p>
        </p:txBody>
      </p:sp>
      <p:sp>
        <p:nvSpPr>
          <p:cNvPr id="3" name="标题 2"/>
          <p:cNvSpPr>
            <a:spLocks noGrp="1"/>
          </p:cNvSpPr>
          <p:nvPr>
            <p:ph type="title"/>
          </p:nvPr>
        </p:nvSpPr>
        <p:spPr/>
        <p:txBody>
          <a:bodyPr>
            <a:normAutofit/>
          </a:bodyPr>
          <a:lstStyle/>
          <a:p>
            <a:r>
              <a:rPr lang="zh-CN" altLang="en-US" sz="3500" dirty="0" smtClean="0"/>
              <a:t>二、保教结合在</a:t>
            </a:r>
            <a:r>
              <a:rPr lang="en-US" altLang="zh-CN" sz="3500" dirty="0" smtClean="0"/>
              <a:t>0-3</a:t>
            </a:r>
            <a:r>
              <a:rPr lang="zh-CN" altLang="en-US" sz="3500" dirty="0" smtClean="0"/>
              <a:t>岁儿童保育中的运用</a:t>
            </a:r>
            <a:endParaRPr lang="zh-CN" altLang="en-US" sz="3500" dirty="0"/>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r>
              <a:rPr lang="zh-CN" altLang="en-US">
                <a:ea typeface="宋体" panose="02010600030101010101" pitchFamily="2" charset="-122"/>
              </a:rPr>
              <a:t>六、家庭中的良好教养训练</a:t>
            </a:r>
            <a:endParaRPr lang="zh-CN" altLang="en-US">
              <a:ea typeface="宋体" panose="02010600030101010101" pitchFamily="2" charset="-122"/>
            </a:endParaRPr>
          </a:p>
        </p:txBody>
      </p:sp>
      <p:sp>
        <p:nvSpPr>
          <p:cNvPr id="163843" name="Rectangle 3"/>
          <p:cNvSpPr>
            <a:spLocks noGrp="1" noChangeArrowheads="1"/>
          </p:cNvSpPr>
          <p:nvPr>
            <p:ph type="body" idx="1"/>
          </p:nvPr>
        </p:nvSpPr>
        <p:spPr/>
        <p:txBody>
          <a:bodyPr/>
          <a:lstStyle/>
          <a:p>
            <a:r>
              <a:rPr lang="en-US" altLang="zh-CN">
                <a:ea typeface="宋体" panose="02010600030101010101" pitchFamily="2" charset="-122"/>
              </a:rPr>
              <a:t>1.</a:t>
            </a:r>
            <a:r>
              <a:rPr lang="zh-CN" altLang="en-US">
                <a:ea typeface="宋体" panose="02010600030101010101" pitchFamily="2" charset="-122"/>
              </a:rPr>
              <a:t>限制与宽容</a:t>
            </a:r>
            <a:endParaRPr lang="zh-CN" altLang="en-US">
              <a:ea typeface="宋体" panose="02010600030101010101" pitchFamily="2" charset="-122"/>
            </a:endParaRPr>
          </a:p>
          <a:p>
            <a:r>
              <a:rPr lang="en-US" altLang="zh-CN">
                <a:ea typeface="宋体" panose="02010600030101010101" pitchFamily="2" charset="-122"/>
              </a:rPr>
              <a:t>2.</a:t>
            </a:r>
            <a:r>
              <a:rPr lang="zh-CN" altLang="en-US">
                <a:ea typeface="宋体" panose="02010600030101010101" pitchFamily="2" charset="-122"/>
              </a:rPr>
              <a:t>引导</a:t>
            </a:r>
            <a:endParaRPr lang="zh-CN" altLang="en-US">
              <a:ea typeface="宋体" panose="02010600030101010101" pitchFamily="2" charset="-122"/>
            </a:endParaRPr>
          </a:p>
          <a:p>
            <a:r>
              <a:rPr lang="en-US" altLang="zh-CN">
                <a:ea typeface="宋体" panose="02010600030101010101" pitchFamily="2" charset="-122"/>
              </a:rPr>
              <a:t>3.</a:t>
            </a:r>
            <a:r>
              <a:rPr lang="zh-CN" altLang="en-US">
                <a:ea typeface="宋体" panose="02010600030101010101" pitchFamily="2" charset="-122"/>
              </a:rPr>
              <a:t>奖励</a:t>
            </a:r>
            <a:endParaRPr lang="zh-CN" altLang="en-US">
              <a:ea typeface="宋体" panose="02010600030101010101" pitchFamily="2" charset="-122"/>
            </a:endParaRPr>
          </a:p>
        </p:txBody>
      </p:sp>
    </p:spTree>
  </p:cSld>
  <p:clrMapOvr>
    <a:masterClrMapping/>
  </p:clrMapOvr>
  <p:transition/>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pPr algn="ctr"/>
            <a:r>
              <a:rPr lang="zh-CN" altLang="en-US" dirty="0" smtClean="0"/>
              <a:t>第七章 </a:t>
            </a:r>
            <a:r>
              <a:rPr lang="en-US" altLang="zh-CN" dirty="0" smtClean="0"/>
              <a:t>0-3</a:t>
            </a:r>
            <a:r>
              <a:rPr lang="zh-CN" altLang="en-US" dirty="0" smtClean="0"/>
              <a:t>岁儿童意外伤害的预防和处理</a:t>
            </a:r>
            <a:endParaRPr lang="zh-CN" altLang="en-US" dirty="0"/>
          </a:p>
        </p:txBody>
      </p:sp>
      <p:sp>
        <p:nvSpPr>
          <p:cNvPr id="3" name="副标题 2"/>
          <p:cNvSpPr>
            <a:spLocks noGrp="1"/>
          </p:cNvSpPr>
          <p:nvPr>
            <p:ph type="subTitle" idx="1"/>
          </p:nvPr>
        </p:nvSpPr>
        <p:spPr/>
        <p:txBody>
          <a:bodyPr/>
          <a:lstStyle/>
          <a:p>
            <a:endParaRPr lang="zh-CN" altLang="en-US" dirty="0"/>
          </a:p>
        </p:txBody>
      </p:sp>
      <p:sp>
        <p:nvSpPr>
          <p:cNvPr id="4" name="矩形 3"/>
          <p:cNvSpPr/>
          <p:nvPr/>
        </p:nvSpPr>
        <p:spPr>
          <a:xfrm>
            <a:off x="2286000" y="2690336"/>
            <a:ext cx="4572000" cy="369332"/>
          </a:xfrm>
          <a:prstGeom prst="rect">
            <a:avLst/>
          </a:prstGeom>
        </p:spPr>
        <p:txBody>
          <a:bodyPr>
            <a:spAutoFit/>
          </a:bodyPr>
          <a:lstStyle/>
          <a:p>
            <a:r>
              <a:rPr lang="zh-CN" altLang="en-US" dirty="0" smtClean="0"/>
              <a:t>　</a:t>
            </a:r>
            <a:endParaRPr lang="zh-CN" altLang="en-US" dirty="0"/>
          </a:p>
        </p:txBody>
      </p:sp>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smtClean="0"/>
              <a:t>　意外伤害是指突然发生的各种实践或事故对人体所造成的损伤，包括各种物理、化学和生物因素。临床上统计显示，动物伤害、跌落、误食药品、溺水和烧烫伤这</a:t>
            </a:r>
            <a:r>
              <a:rPr lang="en-US" altLang="zh-CN" dirty="0" smtClean="0"/>
              <a:t>5</a:t>
            </a:r>
            <a:r>
              <a:rPr lang="zh-CN" altLang="en-US" dirty="0" smtClean="0"/>
              <a:t>类</a:t>
            </a:r>
            <a:r>
              <a:rPr lang="zh-CN" altLang="en-US" dirty="0" smtClean="0">
                <a:hlinkClick r:id="rId1" tooltip="儿童意外伤害"/>
              </a:rPr>
              <a:t>儿童意外伤害</a:t>
            </a:r>
            <a:r>
              <a:rPr lang="zh-CN" altLang="en-US" dirty="0" smtClean="0"/>
              <a:t>最常见。</a:t>
            </a:r>
            <a:endParaRPr lang="zh-CN" altLang="en-US" dirty="0"/>
          </a:p>
        </p:txBody>
      </p:sp>
      <p:sp>
        <p:nvSpPr>
          <p:cNvPr id="3" name="标题 2"/>
          <p:cNvSpPr>
            <a:spLocks noGrp="1"/>
          </p:cNvSpPr>
          <p:nvPr>
            <p:ph type="title"/>
          </p:nvPr>
        </p:nvSpPr>
        <p:spPr/>
        <p:txBody>
          <a:bodyPr/>
          <a:lstStyle/>
          <a:p>
            <a:endParaRPr lang="zh-CN" altLang="en-US"/>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23528" y="2348880"/>
            <a:ext cx="8363272" cy="3658411"/>
          </a:xfrm>
        </p:spPr>
        <p:txBody>
          <a:bodyPr/>
          <a:lstStyle/>
          <a:p>
            <a:r>
              <a:rPr lang="zh-CN" altLang="en-US" dirty="0" smtClean="0"/>
              <a:t>一、儿童原因</a:t>
            </a:r>
            <a:endParaRPr lang="en-US" altLang="zh-CN" dirty="0" smtClean="0"/>
          </a:p>
          <a:p>
            <a:r>
              <a:rPr lang="zh-CN" altLang="en-US" dirty="0" smtClean="0"/>
              <a:t>二、家庭因素</a:t>
            </a:r>
            <a:endParaRPr lang="en-US" altLang="zh-CN" dirty="0" smtClean="0"/>
          </a:p>
          <a:p>
            <a:r>
              <a:rPr lang="zh-CN" altLang="en-US" dirty="0" smtClean="0"/>
              <a:t>三、托幼机构因素</a:t>
            </a:r>
            <a:endParaRPr lang="en-US" altLang="zh-CN" dirty="0" smtClean="0"/>
          </a:p>
          <a:p>
            <a:r>
              <a:rPr lang="zh-CN" altLang="en-US" dirty="0" smtClean="0"/>
              <a:t>四、社会因素</a:t>
            </a:r>
            <a:endParaRPr lang="zh-CN" altLang="en-US" dirty="0"/>
          </a:p>
        </p:txBody>
      </p:sp>
      <p:sp>
        <p:nvSpPr>
          <p:cNvPr id="3" name="标题 2"/>
          <p:cNvSpPr>
            <a:spLocks noGrp="1"/>
          </p:cNvSpPr>
          <p:nvPr>
            <p:ph type="title"/>
          </p:nvPr>
        </p:nvSpPr>
        <p:spPr>
          <a:xfrm>
            <a:off x="0" y="260648"/>
            <a:ext cx="9144000" cy="1296144"/>
          </a:xfrm>
        </p:spPr>
        <p:txBody>
          <a:bodyPr>
            <a:normAutofit/>
          </a:bodyPr>
          <a:lstStyle/>
          <a:p>
            <a:r>
              <a:rPr lang="zh-CN" altLang="en-US" dirty="0" smtClean="0"/>
              <a:t>第一节 </a:t>
            </a:r>
            <a:r>
              <a:rPr lang="en-US" altLang="zh-CN" dirty="0" smtClean="0"/>
              <a:t>0-3</a:t>
            </a:r>
            <a:r>
              <a:rPr lang="zh-CN" altLang="en-US" dirty="0" smtClean="0"/>
              <a:t>岁儿童意外伤害的原因</a:t>
            </a:r>
            <a:endParaRPr lang="zh-CN" altLang="en-US" dirty="0"/>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23528" y="2348880"/>
            <a:ext cx="8363272" cy="3658411"/>
          </a:xfrm>
        </p:spPr>
        <p:txBody>
          <a:bodyPr/>
          <a:lstStyle/>
          <a:p>
            <a:r>
              <a:rPr lang="zh-CN" altLang="en-US" dirty="0" smtClean="0"/>
              <a:t>一、儿童意外伤害预防控制理论</a:t>
            </a:r>
            <a:endParaRPr lang="en-US" altLang="zh-CN" dirty="0" smtClean="0"/>
          </a:p>
          <a:p>
            <a:r>
              <a:rPr lang="zh-CN" altLang="en-US" dirty="0" smtClean="0"/>
              <a:t>二、常见的意外伤害的预防措施</a:t>
            </a:r>
            <a:endParaRPr lang="en-US" altLang="zh-CN" dirty="0" smtClean="0"/>
          </a:p>
        </p:txBody>
      </p:sp>
      <p:sp>
        <p:nvSpPr>
          <p:cNvPr id="3" name="标题 2"/>
          <p:cNvSpPr>
            <a:spLocks noGrp="1"/>
          </p:cNvSpPr>
          <p:nvPr>
            <p:ph type="title"/>
          </p:nvPr>
        </p:nvSpPr>
        <p:spPr>
          <a:xfrm>
            <a:off x="0" y="260648"/>
            <a:ext cx="9144000" cy="1296144"/>
          </a:xfrm>
        </p:spPr>
        <p:txBody>
          <a:bodyPr>
            <a:normAutofit/>
          </a:bodyPr>
          <a:lstStyle/>
          <a:p>
            <a:r>
              <a:rPr lang="zh-CN" altLang="en-US" dirty="0" smtClean="0"/>
              <a:t>第二节 </a:t>
            </a:r>
            <a:r>
              <a:rPr lang="en-US" altLang="zh-CN" dirty="0" smtClean="0"/>
              <a:t>0-3</a:t>
            </a:r>
            <a:r>
              <a:rPr lang="zh-CN" altLang="en-US" dirty="0" smtClean="0"/>
              <a:t>岁儿童意外伤害的预防</a:t>
            </a:r>
            <a:endParaRPr lang="zh-CN" altLang="en-US" dirty="0"/>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fontScale="92500" lnSpcReduction="20000"/>
          </a:bodyPr>
          <a:lstStyle/>
          <a:p>
            <a:r>
              <a:rPr lang="en-US" altLang="zh-CN" b="1" dirty="0" smtClean="0"/>
              <a:t>1</a:t>
            </a:r>
            <a:r>
              <a:rPr lang="zh-CN" altLang="en-US" b="1" dirty="0" smtClean="0"/>
              <a:t>、蜂蛰狗咬，先拔刺，再冲水</a:t>
            </a:r>
            <a:br>
              <a:rPr lang="zh-CN" altLang="en-US" b="1" dirty="0" smtClean="0"/>
            </a:br>
            <a:r>
              <a:rPr lang="zh-CN" altLang="en-US" dirty="0" smtClean="0"/>
              <a:t>　　带孩子到郊外游玩时，容易出现被蜜蜂等昆虫蛰伤的情况。蜂蛰伤有时会引发过敏反应，严重时孩子会出现喉头水肿、支气管痉挛甚至休克。一旦孩子被蛰，如果有刺残留在孩子皮肤内，先用镊子把刺拔出来，再用手挤出被蛰伤处的毒液；用肥皂水或清水充分清洗伤口。与此同时，应尽快送往医院。此外，现在养宠物的家庭越来越多，孩子与其玩耍时也容易被抓伤或咬伤。</a:t>
            </a:r>
            <a:r>
              <a:rPr lang="en-US" altLang="zh-CN" dirty="0" smtClean="0"/>
              <a:t>6</a:t>
            </a:r>
            <a:r>
              <a:rPr lang="zh-CN" altLang="en-US" dirty="0" smtClean="0"/>
              <a:t>岁以下孩子身形小，一旦被猫狗咬伤，多为脸部和颈部，要尽快送往医院注射狂犬病疫苗。前往医院前，小伤口可以立刻用清水和肥皂水彻底冲洗，冲洗时间不能少于</a:t>
            </a:r>
            <a:r>
              <a:rPr lang="en-US" altLang="zh-CN" dirty="0" smtClean="0"/>
              <a:t>20</a:t>
            </a:r>
            <a:r>
              <a:rPr lang="zh-CN" altLang="en-US" dirty="0" smtClean="0"/>
              <a:t>分钟</a:t>
            </a:r>
            <a:r>
              <a:rPr lang="en-US" altLang="zh-CN" dirty="0" smtClean="0"/>
              <a:t>;</a:t>
            </a:r>
            <a:r>
              <a:rPr lang="zh-CN" altLang="en-US" dirty="0" smtClean="0"/>
              <a:t>如果伤口过大，则不宜过度冲洗，防止引起大出血。</a:t>
            </a:r>
            <a:endParaRPr lang="zh-CN" altLang="en-US" dirty="0"/>
          </a:p>
        </p:txBody>
      </p:sp>
      <p:sp>
        <p:nvSpPr>
          <p:cNvPr id="3" name="标题 2"/>
          <p:cNvSpPr>
            <a:spLocks noGrp="1"/>
          </p:cNvSpPr>
          <p:nvPr>
            <p:ph type="title"/>
          </p:nvPr>
        </p:nvSpPr>
        <p:spPr/>
        <p:txBody>
          <a:bodyPr/>
          <a:lstStyle/>
          <a:p>
            <a:endParaRPr lang="zh-CN" altLang="en-US"/>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fontScale="85000" lnSpcReduction="10000"/>
          </a:bodyPr>
          <a:lstStyle/>
          <a:p>
            <a:r>
              <a:rPr lang="zh-CN" altLang="en-US" dirty="0" smtClean="0"/>
              <a:t>　</a:t>
            </a:r>
            <a:r>
              <a:rPr lang="en-US" altLang="zh-CN" b="1" dirty="0" smtClean="0"/>
              <a:t>2</a:t>
            </a:r>
            <a:r>
              <a:rPr lang="zh-CN" altLang="en-US" b="1" dirty="0" smtClean="0"/>
              <a:t>、跌落摔伤，分泌物，别硬堵</a:t>
            </a:r>
            <a:br>
              <a:rPr lang="zh-CN" altLang="en-US" b="1" dirty="0" smtClean="0"/>
            </a:br>
            <a:r>
              <a:rPr lang="zh-CN" altLang="en-US" dirty="0" smtClean="0"/>
              <a:t>　　顽皮的孩子经常跑动、攀高，很容易摔伤。</a:t>
            </a:r>
            <a:r>
              <a:rPr lang="en-US" altLang="zh-CN" dirty="0" smtClean="0"/>
              <a:t>3—5</a:t>
            </a:r>
            <a:r>
              <a:rPr lang="zh-CN" altLang="en-US" dirty="0" smtClean="0"/>
              <a:t>岁的孩子，头部较大，自身平衡性又不好，摔破头部的案例极为多见。这就要求家长在孩子玩耍时要精心。在床上装置护栏，不要让孩子爬高。如发生意外，视孩子摔伤部位进行护理，摔破头部应赶紧送往医院，家长不要堵住和擦拭从耳、鼻中流出的分泌物，以免脑积液回流会造成颅内感染。</a:t>
            </a:r>
            <a:br>
              <a:rPr lang="zh-CN" altLang="en-US" dirty="0" smtClean="0"/>
            </a:br>
            <a:r>
              <a:rPr lang="zh-CN" altLang="en-US" dirty="0" smtClean="0"/>
              <a:t>　　</a:t>
            </a:r>
            <a:r>
              <a:rPr lang="zh-CN" altLang="en-US" b="1" dirty="0" smtClean="0"/>
              <a:t>预防摔伤：</a:t>
            </a:r>
            <a:r>
              <a:rPr lang="zh-CN" altLang="en-US" dirty="0" smtClean="0"/>
              <a:t>经常发生摔伤的场所：床上、楼梯上、窗户上、树上、自行车上、娱乐设施上等等。爬行的宝贝最容易从床上摔下来，初学走路的宝贝最容易从窗户和楼梯上摔下来。在家里最容易摔伤的时间是</a:t>
            </a:r>
            <a:r>
              <a:rPr lang="zh-CN" altLang="en-US" dirty="0" smtClean="0">
                <a:hlinkClick r:id="rId1" tooltip="吃饭"/>
              </a:rPr>
              <a:t>吃饭</a:t>
            </a:r>
            <a:r>
              <a:rPr lang="zh-CN" altLang="en-US" dirty="0" smtClean="0"/>
              <a:t>前后。室内楼梯、台阶要安装防滑条、宝贝上下户外楼梯要有人搀扶。儿童坐椅必须保证落地面宽于坐面，才不易翻倒。同时椅子上应有安全带固定宝贝。不要把宝贝单独留在成人的床上。</a:t>
            </a:r>
            <a:endParaRPr lang="zh-CN" altLang="en-US" dirty="0"/>
          </a:p>
        </p:txBody>
      </p:sp>
      <p:sp>
        <p:nvSpPr>
          <p:cNvPr id="3" name="标题 2"/>
          <p:cNvSpPr>
            <a:spLocks noGrp="1"/>
          </p:cNvSpPr>
          <p:nvPr>
            <p:ph type="title"/>
          </p:nvPr>
        </p:nvSpPr>
        <p:spPr/>
        <p:txBody>
          <a:bodyPr/>
          <a:lstStyle/>
          <a:p>
            <a:endParaRPr lang="zh-CN" altLang="en-US"/>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fontScale="85000" lnSpcReduction="20000"/>
          </a:bodyPr>
          <a:lstStyle/>
          <a:p>
            <a:r>
              <a:rPr lang="en-US" altLang="zh-CN" b="1" dirty="0" smtClean="0"/>
              <a:t>3</a:t>
            </a:r>
            <a:r>
              <a:rPr lang="zh-CN" altLang="en-US" b="1" dirty="0" smtClean="0"/>
              <a:t>、澡盆溺水，趴床上，挤后背</a:t>
            </a:r>
            <a:br>
              <a:rPr lang="zh-CN" altLang="en-US" b="1" dirty="0" smtClean="0"/>
            </a:br>
            <a:r>
              <a:rPr lang="zh-CN" altLang="en-US" dirty="0" smtClean="0"/>
              <a:t>　　</a:t>
            </a:r>
            <a:r>
              <a:rPr lang="en-US" altLang="zh-CN" dirty="0" smtClean="0"/>
              <a:t>3</a:t>
            </a:r>
            <a:r>
              <a:rPr lang="zh-CN" altLang="en-US" dirty="0" smtClean="0"/>
              <a:t>厘米的水就能淹死一个孩子！”一点不假，</a:t>
            </a:r>
            <a:r>
              <a:rPr lang="en-US" altLang="zh-CN" dirty="0" smtClean="0"/>
              <a:t>3</a:t>
            </a:r>
            <a:r>
              <a:rPr lang="zh-CN" altLang="en-US" dirty="0" smtClean="0"/>
              <a:t>岁以下儿童因父母疏忽，自己在浴室里溺水身亡，排在儿童意外伤害致死原因的第五位。这样的情况，主要是因为看护者疏忽而造成。有的家长把孩子放在脸盘旁边，自己去别处拿毛巾，孩子一头栽进脸盆里，自己无法抬起头，意外就发生了。家长做好看护是一方面，一旦发生危险，应让孩子趴在床上，推挤孩子背部让水排出，必要时做人工呼吸。</a:t>
            </a:r>
            <a:br>
              <a:rPr lang="zh-CN" altLang="en-US" dirty="0" smtClean="0"/>
            </a:br>
            <a:r>
              <a:rPr lang="zh-CN" altLang="en-US" dirty="0" smtClean="0"/>
              <a:t>　</a:t>
            </a:r>
            <a:r>
              <a:rPr lang="zh-CN" altLang="en-US" b="1" dirty="0" smtClean="0"/>
              <a:t>　</a:t>
            </a:r>
            <a:r>
              <a:rPr lang="en-US" altLang="zh-CN" b="1" dirty="0" smtClean="0"/>
              <a:t>4</a:t>
            </a:r>
            <a:r>
              <a:rPr lang="zh-CN" altLang="en-US" b="1" dirty="0" smtClean="0"/>
              <a:t>、误食药品，多喝水，促呕吐</a:t>
            </a:r>
            <a:br>
              <a:rPr lang="zh-CN" altLang="en-US" b="1" dirty="0" smtClean="0"/>
            </a:br>
            <a:r>
              <a:rPr lang="zh-CN" altLang="en-US" dirty="0" smtClean="0"/>
              <a:t>　　孩子看到桌上摆着花花绿绿的药瓶，伸手够到并打开当糖豆吃进去的意外，经常发生。如果误服了安眠药、避孕药、抗风湿药等，可引起药物中毒；误服了灭鼠药，可造成死亡；误服了石碳酸，可造成口腔黏膜、喉、食管、胃部灼伤。发生意外后，要尽快给孩子喝大量的凉水，然后刺激其喉头，使其呕吐。同时要赶紧送医院，洗胃治疗。</a:t>
            </a:r>
            <a:endParaRPr lang="zh-CN" altLang="en-US" dirty="0"/>
          </a:p>
        </p:txBody>
      </p:sp>
      <p:sp>
        <p:nvSpPr>
          <p:cNvPr id="3" name="标题 2"/>
          <p:cNvSpPr>
            <a:spLocks noGrp="1"/>
          </p:cNvSpPr>
          <p:nvPr>
            <p:ph type="title"/>
          </p:nvPr>
        </p:nvSpPr>
        <p:spPr/>
        <p:txBody>
          <a:bodyPr/>
          <a:lstStyle/>
          <a:p>
            <a:endParaRPr lang="zh-CN" altLang="en-US"/>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fontScale="85000" lnSpcReduction="10000"/>
          </a:bodyPr>
          <a:lstStyle/>
          <a:p>
            <a:r>
              <a:rPr lang="en-US" altLang="zh-CN" b="1" dirty="0" smtClean="0"/>
              <a:t>5</a:t>
            </a:r>
            <a:r>
              <a:rPr lang="zh-CN" altLang="en-US" b="1" dirty="0" smtClean="0"/>
              <a:t>、烫伤烧伤，用凉水，赶紧冲</a:t>
            </a:r>
            <a:br>
              <a:rPr lang="zh-CN" altLang="en-US" b="1" dirty="0" smtClean="0"/>
            </a:br>
            <a:r>
              <a:rPr lang="zh-CN" altLang="en-US" dirty="0" smtClean="0"/>
              <a:t>　　孩子可能会被热水、热粥、热汤等烫伤，也可能因碰倒煤炉等造成烧伤。一旦发生烫伤，要立即用凉水冲，使其降温。冬天穿的衣服多，不要将衣服扒开，要连同衣服一起在冷水龙头下冲洗，降温。再扒开衣服检查其烫伤程度，如果直接扒掉衣服，容易撕裂被烫伤的皮肤。所有动作要轻柔，同时要保持创面干净及水疱完整，创面要涂些烧伤药膏、抗菌素软膏，或用干净的布、衣服包裹伤处，转送医院。</a:t>
            </a:r>
            <a:br>
              <a:rPr lang="zh-CN" altLang="en-US" dirty="0" smtClean="0"/>
            </a:br>
            <a:r>
              <a:rPr lang="zh-CN" altLang="en-US" dirty="0" smtClean="0"/>
              <a:t>　　</a:t>
            </a:r>
            <a:r>
              <a:rPr lang="en-US" altLang="zh-CN" b="1" dirty="0" smtClean="0"/>
              <a:t>6</a:t>
            </a:r>
            <a:r>
              <a:rPr lang="zh-CN" altLang="en-US" b="1" dirty="0" smtClean="0"/>
              <a:t>、预防窒息</a:t>
            </a:r>
            <a:br>
              <a:rPr lang="zh-CN" altLang="en-US" b="1" dirty="0" smtClean="0"/>
            </a:br>
            <a:r>
              <a:rPr lang="zh-CN" altLang="en-US" dirty="0" smtClean="0"/>
              <a:t>　　保鲜膜、塑料袋、花生都可能堵塞在孩子的气管里造成窒息。在吞入异物的情况下，如果异物刺激喉黏膜，则会引起剧烈咳嗽，并因反射性喉痉挛及异物阻塞而出现呼吸困难，可能有不同程度的喘鸣、失音、喉痛等。最严重的是，如果异物较大而且嵌在声门上，则可能很快造成窒息死亡。</a:t>
            </a:r>
            <a:endParaRPr lang="zh-CN" altLang="en-US" dirty="0"/>
          </a:p>
        </p:txBody>
      </p:sp>
      <p:sp>
        <p:nvSpPr>
          <p:cNvPr id="3" name="标题 2"/>
          <p:cNvSpPr>
            <a:spLocks noGrp="1"/>
          </p:cNvSpPr>
          <p:nvPr>
            <p:ph type="title"/>
          </p:nvPr>
        </p:nvSpPr>
        <p:spPr/>
        <p:txBody>
          <a:bodyPr/>
          <a:lstStyle/>
          <a:p>
            <a:endParaRPr lang="zh-CN" altLang="en-US"/>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fontScale="92500" lnSpcReduction="20000"/>
          </a:bodyPr>
          <a:lstStyle/>
          <a:p>
            <a:r>
              <a:rPr lang="zh-CN" altLang="en-US" b="1" dirty="0" smtClean="0"/>
              <a:t>  </a:t>
            </a:r>
            <a:r>
              <a:rPr lang="en-US" altLang="zh-CN" b="1" dirty="0" smtClean="0"/>
              <a:t>7</a:t>
            </a:r>
            <a:r>
              <a:rPr lang="zh-CN" altLang="en-US" b="1" dirty="0" smtClean="0"/>
              <a:t>、预防意外跌落</a:t>
            </a:r>
            <a:br>
              <a:rPr lang="zh-CN" altLang="en-US" b="1" dirty="0" smtClean="0"/>
            </a:br>
            <a:r>
              <a:rPr lang="zh-CN" altLang="en-US" dirty="0" smtClean="0"/>
              <a:t>　　</a:t>
            </a:r>
            <a:r>
              <a:rPr lang="en-US" altLang="zh-CN" dirty="0" smtClean="0"/>
              <a:t>(1)</a:t>
            </a:r>
            <a:r>
              <a:rPr lang="zh-CN" altLang="en-US" dirty="0" smtClean="0"/>
              <a:t>在儿童骑车，溜冰时，要准备防护用具如头盔和护膝等。</a:t>
            </a:r>
            <a:br>
              <a:rPr lang="zh-CN" altLang="en-US" dirty="0" smtClean="0"/>
            </a:br>
            <a:r>
              <a:rPr lang="zh-CN" altLang="en-US" dirty="0" smtClean="0"/>
              <a:t>　　</a:t>
            </a:r>
            <a:r>
              <a:rPr lang="en-US" altLang="zh-CN" dirty="0" smtClean="0"/>
              <a:t>(2)</a:t>
            </a:r>
            <a:r>
              <a:rPr lang="zh-CN" altLang="en-US" dirty="0" smtClean="0"/>
              <a:t>非逃生用途的窗要上锁，或装上窗栏。</a:t>
            </a:r>
            <a:br>
              <a:rPr lang="zh-CN" altLang="en-US" dirty="0" smtClean="0"/>
            </a:br>
            <a:r>
              <a:rPr lang="zh-CN" altLang="en-US" dirty="0" smtClean="0"/>
              <a:t>　　</a:t>
            </a:r>
            <a:r>
              <a:rPr lang="en-US" altLang="zh-CN" dirty="0" smtClean="0"/>
              <a:t>(3)</a:t>
            </a:r>
            <a:r>
              <a:rPr lang="zh-CN" altLang="en-US" dirty="0" smtClean="0"/>
              <a:t>窗边不放置椅子，摇篮和其他家具。</a:t>
            </a:r>
            <a:br>
              <a:rPr lang="zh-CN" altLang="en-US" dirty="0" smtClean="0"/>
            </a:br>
            <a:r>
              <a:rPr lang="zh-CN" altLang="en-US" dirty="0" smtClean="0"/>
              <a:t>　　</a:t>
            </a:r>
            <a:r>
              <a:rPr lang="en-US" altLang="zh-CN" dirty="0" smtClean="0"/>
              <a:t>(4)</a:t>
            </a:r>
            <a:r>
              <a:rPr lang="zh-CN" altLang="en-US" dirty="0" smtClean="0"/>
              <a:t>在给婴儿换尿布或衣服时，人不要离开婴儿，保持有一只手保护着婴儿。</a:t>
            </a:r>
            <a:br>
              <a:rPr lang="zh-CN" altLang="en-US" dirty="0" smtClean="0"/>
            </a:br>
            <a:r>
              <a:rPr lang="zh-CN" altLang="en-US" dirty="0" smtClean="0"/>
              <a:t>　　</a:t>
            </a:r>
            <a:r>
              <a:rPr lang="en-US" altLang="zh-CN" dirty="0" smtClean="0"/>
              <a:t>(5)</a:t>
            </a:r>
            <a:r>
              <a:rPr lang="zh-CN" altLang="en-US" dirty="0" smtClean="0"/>
              <a:t>清除家中的危险因素，如卷起的地毯，暴露的电线，栏杆间距宽大的阳台和楼道等。</a:t>
            </a:r>
            <a:br>
              <a:rPr lang="zh-CN" altLang="en-US" dirty="0" smtClean="0"/>
            </a:br>
            <a:r>
              <a:rPr lang="zh-CN" altLang="en-US" dirty="0" smtClean="0"/>
              <a:t>　　</a:t>
            </a:r>
            <a:r>
              <a:rPr lang="en-US" altLang="zh-CN" dirty="0" smtClean="0"/>
              <a:t>(6)</a:t>
            </a:r>
            <a:r>
              <a:rPr lang="zh-CN" altLang="en-US" dirty="0" smtClean="0"/>
              <a:t>在洗手间，洗手盆前和楼梯等放上防滑垫。</a:t>
            </a:r>
            <a:br>
              <a:rPr lang="zh-CN" altLang="en-US" dirty="0" smtClean="0"/>
            </a:br>
            <a:r>
              <a:rPr lang="zh-CN" altLang="en-US" dirty="0" smtClean="0"/>
              <a:t>　　</a:t>
            </a:r>
            <a:r>
              <a:rPr lang="en-US" altLang="zh-CN" dirty="0" smtClean="0"/>
              <a:t>(7)</a:t>
            </a:r>
            <a:r>
              <a:rPr lang="zh-CN" altLang="en-US" dirty="0" smtClean="0"/>
              <a:t>要注意幼儿在有滑轮的学步车中的安全，或使用其他固定的学步车替代。</a:t>
            </a:r>
            <a:br>
              <a:rPr lang="zh-CN" altLang="en-US" dirty="0" smtClean="0"/>
            </a:br>
            <a:r>
              <a:rPr lang="zh-CN" altLang="en-US" dirty="0" smtClean="0"/>
              <a:t>　　</a:t>
            </a:r>
            <a:r>
              <a:rPr lang="en-US" altLang="zh-CN" dirty="0" smtClean="0"/>
              <a:t>(8)</a:t>
            </a:r>
            <a:r>
              <a:rPr lang="zh-CN" altLang="en-US" dirty="0" smtClean="0"/>
              <a:t>对孩子经常活动的场地要检查是否安全，如地面是否平整等。</a:t>
            </a:r>
            <a:endParaRPr lang="zh-CN" altLang="en-US" dirty="0"/>
          </a:p>
        </p:txBody>
      </p:sp>
      <p:sp>
        <p:nvSpPr>
          <p:cNvPr id="3" name="标题 2"/>
          <p:cNvSpPr>
            <a:spLocks noGrp="1"/>
          </p:cNvSpPr>
          <p:nvPr>
            <p:ph type="title"/>
          </p:nvPr>
        </p:nvSpPr>
        <p:spPr/>
        <p:txBody>
          <a:bodyPr/>
          <a:lstStyle/>
          <a:p>
            <a:endParaRPr lang="zh-CN"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smtClean="0"/>
              <a:t>作业：</a:t>
            </a:r>
            <a:endParaRPr lang="en-US" altLang="zh-CN" dirty="0" smtClean="0"/>
          </a:p>
          <a:p>
            <a:endParaRPr lang="en-US" altLang="zh-CN" dirty="0" smtClean="0"/>
          </a:p>
          <a:p>
            <a:r>
              <a:rPr lang="en-US" altLang="zh-CN" dirty="0" smtClean="0"/>
              <a:t>    </a:t>
            </a:r>
            <a:r>
              <a:rPr lang="zh-CN" altLang="en-US" dirty="0" smtClean="0"/>
              <a:t>试举例说明</a:t>
            </a:r>
            <a:r>
              <a:rPr lang="en-US" altLang="zh-CN" dirty="0" smtClean="0"/>
              <a:t>0-3</a:t>
            </a:r>
            <a:r>
              <a:rPr lang="zh-CN" altLang="en-US" dirty="0" smtClean="0"/>
              <a:t>岁儿童教养目标中的“以养为主，教养融合”的宗旨。</a:t>
            </a:r>
            <a:endParaRPr lang="zh-CN" altLang="en-US" dirty="0"/>
          </a:p>
        </p:txBody>
      </p:sp>
      <p:sp>
        <p:nvSpPr>
          <p:cNvPr id="3" name="标题 2"/>
          <p:cNvSpPr>
            <a:spLocks noGrp="1"/>
          </p:cNvSpPr>
          <p:nvPr>
            <p:ph type="title"/>
          </p:nvPr>
        </p:nvSpPr>
        <p:spPr/>
        <p:txBody>
          <a:bodyPr/>
          <a:lstStyle/>
          <a:p>
            <a:endParaRPr lang="zh-CN" altLang="en-US"/>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smtClean="0"/>
              <a:t>　</a:t>
            </a:r>
            <a:r>
              <a:rPr lang="en-US" altLang="zh-CN" b="1" dirty="0" smtClean="0"/>
              <a:t>8</a:t>
            </a:r>
            <a:r>
              <a:rPr lang="zh-CN" altLang="en-US" b="1" dirty="0" smtClean="0"/>
              <a:t>、预防吞入异物</a:t>
            </a:r>
            <a:br>
              <a:rPr lang="zh-CN" altLang="en-US" b="1" dirty="0" smtClean="0"/>
            </a:br>
            <a:r>
              <a:rPr lang="zh-CN" altLang="en-US" dirty="0" smtClean="0"/>
              <a:t>　　除了家长普遍认同的小纽扣、硬币外，一些质量不好的小塑料勺也有可能成为伤害孩子的武器。质量不好的塑料小勺比较脆，而处于口欲期的婴儿如果拿到了就会喜欢送到嘴里把玩，如果被牙齿弄破的话，塑料勺就会形成一些外缘尖利的碎片，碎片在孩子的嘴里、咽部、食道、胃肠里都有可能引发不适和危险。</a:t>
            </a:r>
            <a:endParaRPr lang="zh-CN" altLang="en-US" dirty="0"/>
          </a:p>
        </p:txBody>
      </p:sp>
      <p:sp>
        <p:nvSpPr>
          <p:cNvPr id="3" name="标题 2"/>
          <p:cNvSpPr>
            <a:spLocks noGrp="1"/>
          </p:cNvSpPr>
          <p:nvPr>
            <p:ph type="title"/>
          </p:nvPr>
        </p:nvSpPr>
        <p:spPr/>
        <p:txBody>
          <a:bodyPr/>
          <a:lstStyle/>
          <a:p>
            <a:endParaRPr lang="zh-CN" altLang="en-US"/>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23528" y="2348880"/>
            <a:ext cx="8363272" cy="3658411"/>
          </a:xfrm>
        </p:spPr>
        <p:txBody>
          <a:bodyPr/>
          <a:lstStyle/>
          <a:p>
            <a:r>
              <a:rPr lang="zh-CN" altLang="en-US" dirty="0" smtClean="0"/>
              <a:t>一、急救原则</a:t>
            </a:r>
            <a:endParaRPr lang="en-US" altLang="zh-CN" dirty="0" smtClean="0"/>
          </a:p>
          <a:p>
            <a:r>
              <a:rPr lang="zh-CN" altLang="en-US" dirty="0" smtClean="0"/>
              <a:t>二、病情评估</a:t>
            </a:r>
            <a:endParaRPr lang="en-US" altLang="zh-CN" dirty="0" smtClean="0"/>
          </a:p>
          <a:p>
            <a:r>
              <a:rPr lang="zh-CN" altLang="en-US" dirty="0" smtClean="0"/>
              <a:t>三、重症意外伤害的急救措施</a:t>
            </a:r>
            <a:endParaRPr lang="en-US" altLang="zh-CN" dirty="0" smtClean="0"/>
          </a:p>
        </p:txBody>
      </p:sp>
      <p:sp>
        <p:nvSpPr>
          <p:cNvPr id="3" name="标题 2"/>
          <p:cNvSpPr>
            <a:spLocks noGrp="1"/>
          </p:cNvSpPr>
          <p:nvPr>
            <p:ph type="title"/>
          </p:nvPr>
        </p:nvSpPr>
        <p:spPr>
          <a:xfrm>
            <a:off x="0" y="260648"/>
            <a:ext cx="9144000" cy="1296144"/>
          </a:xfrm>
        </p:spPr>
        <p:txBody>
          <a:bodyPr>
            <a:normAutofit/>
          </a:bodyPr>
          <a:lstStyle/>
          <a:p>
            <a:r>
              <a:rPr lang="zh-CN" altLang="en-US" dirty="0" smtClean="0"/>
              <a:t>第三节 意外伤害发生后的急救措施</a:t>
            </a:r>
            <a:endParaRPr lang="zh-CN" altLang="en-US" dirty="0"/>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pPr algn="ctr"/>
            <a:r>
              <a:rPr lang="zh-CN" altLang="en-US" dirty="0" smtClean="0"/>
              <a:t>第八章 </a:t>
            </a:r>
            <a:r>
              <a:rPr lang="en-US" altLang="zh-CN" dirty="0" smtClean="0"/>
              <a:t>0-3</a:t>
            </a:r>
            <a:r>
              <a:rPr lang="zh-CN" altLang="en-US" dirty="0" smtClean="0"/>
              <a:t>岁儿童保育环境</a:t>
            </a:r>
            <a:endParaRPr lang="zh-CN" altLang="en-US" dirty="0"/>
          </a:p>
        </p:txBody>
      </p:sp>
      <p:sp>
        <p:nvSpPr>
          <p:cNvPr id="3" name="副标题 2"/>
          <p:cNvSpPr>
            <a:spLocks noGrp="1"/>
          </p:cNvSpPr>
          <p:nvPr>
            <p:ph type="subTitle" idx="1"/>
          </p:nvPr>
        </p:nvSpPr>
        <p:spPr/>
        <p:txBody>
          <a:bodyPr/>
          <a:lstStyle/>
          <a:p>
            <a:endParaRPr lang="zh-CN" altLang="en-US" dirty="0"/>
          </a:p>
        </p:txBody>
      </p:sp>
    </p:spTree>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23528" y="2348880"/>
            <a:ext cx="8363272" cy="3658411"/>
          </a:xfrm>
        </p:spPr>
        <p:txBody>
          <a:bodyPr/>
          <a:lstStyle/>
          <a:p>
            <a:r>
              <a:rPr lang="zh-CN" altLang="en-US" dirty="0" smtClean="0"/>
              <a:t>一、环境的含义</a:t>
            </a:r>
            <a:endParaRPr lang="en-US" altLang="zh-CN" dirty="0" smtClean="0"/>
          </a:p>
          <a:p>
            <a:r>
              <a:rPr lang="zh-CN" altLang="en-US" dirty="0" smtClean="0"/>
              <a:t>二、现代保育意识和保育环境的创设</a:t>
            </a:r>
            <a:endParaRPr lang="en-US" altLang="zh-CN" dirty="0" smtClean="0"/>
          </a:p>
          <a:p>
            <a:r>
              <a:rPr lang="zh-CN" altLang="en-US" dirty="0" smtClean="0"/>
              <a:t>三、创设保育环境的原则</a:t>
            </a:r>
            <a:endParaRPr lang="en-US" altLang="zh-CN" dirty="0" smtClean="0"/>
          </a:p>
        </p:txBody>
      </p:sp>
      <p:sp>
        <p:nvSpPr>
          <p:cNvPr id="3" name="标题 2"/>
          <p:cNvSpPr>
            <a:spLocks noGrp="1"/>
          </p:cNvSpPr>
          <p:nvPr>
            <p:ph type="title"/>
          </p:nvPr>
        </p:nvSpPr>
        <p:spPr>
          <a:xfrm>
            <a:off x="0" y="260648"/>
            <a:ext cx="9144000" cy="1296144"/>
          </a:xfrm>
        </p:spPr>
        <p:txBody>
          <a:bodyPr>
            <a:normAutofit/>
          </a:bodyPr>
          <a:lstStyle/>
          <a:p>
            <a:r>
              <a:rPr lang="zh-CN" altLang="en-US" dirty="0" smtClean="0"/>
              <a:t>第一节 环境和保育</a:t>
            </a:r>
            <a:endParaRPr lang="zh-CN" altLang="en-US" dirty="0"/>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23528" y="2348880"/>
            <a:ext cx="8363272" cy="3658411"/>
          </a:xfrm>
        </p:spPr>
        <p:txBody>
          <a:bodyPr/>
          <a:lstStyle/>
          <a:p>
            <a:r>
              <a:rPr lang="zh-CN" altLang="en-US" dirty="0" smtClean="0"/>
              <a:t>一、物理环境</a:t>
            </a:r>
            <a:endParaRPr lang="en-US" altLang="zh-CN" dirty="0" smtClean="0"/>
          </a:p>
          <a:p>
            <a:r>
              <a:rPr lang="zh-CN" altLang="en-US" dirty="0" smtClean="0"/>
              <a:t>二、心理环境</a:t>
            </a:r>
            <a:endParaRPr lang="en-US" altLang="zh-CN" dirty="0" smtClean="0"/>
          </a:p>
        </p:txBody>
      </p:sp>
      <p:sp>
        <p:nvSpPr>
          <p:cNvPr id="3" name="标题 2"/>
          <p:cNvSpPr>
            <a:spLocks noGrp="1"/>
          </p:cNvSpPr>
          <p:nvPr>
            <p:ph type="title"/>
          </p:nvPr>
        </p:nvSpPr>
        <p:spPr>
          <a:xfrm>
            <a:off x="0" y="260648"/>
            <a:ext cx="9144000" cy="1296144"/>
          </a:xfrm>
        </p:spPr>
        <p:txBody>
          <a:bodyPr>
            <a:normAutofit/>
          </a:bodyPr>
          <a:lstStyle/>
          <a:p>
            <a:r>
              <a:rPr lang="zh-CN" altLang="en-US" dirty="0" smtClean="0"/>
              <a:t>第二节 保育环境</a:t>
            </a:r>
            <a:endParaRPr lang="zh-CN" altLang="en-US" dirty="0"/>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内容占位符 2"/>
          <p:cNvSpPr>
            <a:spLocks noGrp="1"/>
          </p:cNvSpPr>
          <p:nvPr>
            <p:ph idx="1"/>
          </p:nvPr>
        </p:nvSpPr>
        <p:spPr>
          <a:xfrm>
            <a:off x="500063" y="857250"/>
            <a:ext cx="8207375" cy="4613275"/>
          </a:xfrm>
        </p:spPr>
        <p:txBody>
          <a:bodyPr>
            <a:normAutofit lnSpcReduction="10000"/>
          </a:bodyPr>
          <a:lstStyle/>
          <a:p>
            <a:pPr>
              <a:buFont typeface="Wingdings" panose="05000000000000000000" pitchFamily="2" charset="2"/>
              <a:buNone/>
              <a:defRPr/>
            </a:pPr>
            <a:r>
              <a:rPr lang="zh-CN" dirty="0" smtClean="0">
                <a:solidFill>
                  <a:srgbClr val="FF0000"/>
                </a:solidFill>
              </a:rPr>
              <a:t> </a:t>
            </a:r>
            <a:r>
              <a:rPr lang="zh-CN" b="1" dirty="0" smtClean="0">
                <a:solidFill>
                  <a:srgbClr val="FF0000"/>
                </a:solidFill>
              </a:rPr>
              <a:t>一、为婴幼儿创设的物质环境</a:t>
            </a:r>
            <a:endParaRPr lang="en-US" altLang="zh-CN" b="1" dirty="0" smtClean="0">
              <a:solidFill>
                <a:srgbClr val="FF0000"/>
              </a:solidFill>
            </a:endParaRPr>
          </a:p>
          <a:p>
            <a:pPr>
              <a:buFont typeface="Wingdings" panose="05000000000000000000" pitchFamily="2" charset="2"/>
              <a:buNone/>
              <a:defRPr/>
            </a:pPr>
            <a:r>
              <a:rPr lang="en-US" altLang="zh-CN" b="1" dirty="0" smtClean="0">
                <a:solidFill>
                  <a:srgbClr val="FF0000"/>
                </a:solidFill>
              </a:rPr>
              <a:t>            </a:t>
            </a:r>
            <a:r>
              <a:rPr lang="zh-CN" altLang="en-US" b="1" dirty="0" smtClean="0"/>
              <a:t>生活环境和游戏环境</a:t>
            </a:r>
            <a:endParaRPr lang="zh-CN" dirty="0" smtClean="0"/>
          </a:p>
          <a:p>
            <a:pPr indent="342900">
              <a:lnSpc>
                <a:spcPct val="150000"/>
              </a:lnSpc>
              <a:buFont typeface="Wingdings" panose="05000000000000000000" pitchFamily="2" charset="2"/>
              <a:buNone/>
              <a:defRPr/>
            </a:pPr>
            <a:r>
              <a:rPr lang="en-US" dirty="0" smtClean="0"/>
              <a:t>    </a:t>
            </a:r>
            <a:r>
              <a:rPr lang="zh-CN" dirty="0" smtClean="0"/>
              <a:t>适宜的</a:t>
            </a:r>
            <a:r>
              <a:rPr lang="zh-CN" dirty="0" smtClean="0">
                <a:solidFill>
                  <a:srgbClr val="FF0000"/>
                </a:solidFill>
              </a:rPr>
              <a:t>生活环境</a:t>
            </a:r>
            <a:r>
              <a:rPr lang="zh-CN" dirty="0" smtClean="0"/>
              <a:t>应让婴幼儿感到熟悉、舒适和有序。婴幼儿的生活内容就是</a:t>
            </a:r>
            <a:r>
              <a:rPr lang="zh-CN" altLang="en-US" dirty="0" smtClean="0"/>
              <a:t>他们</a:t>
            </a:r>
            <a:r>
              <a:rPr lang="zh-CN" dirty="0" smtClean="0"/>
              <a:t>的学习内容，在创设生活环境时应</a:t>
            </a:r>
            <a:r>
              <a:rPr lang="zh-CN" dirty="0" smtClean="0">
                <a:solidFill>
                  <a:srgbClr val="FF0000"/>
                </a:solidFill>
              </a:rPr>
              <a:t>与婴幼儿养育相结合</a:t>
            </a:r>
            <a:r>
              <a:rPr lang="zh-CN" dirty="0" smtClean="0"/>
              <a:t>，顺应婴幼儿的发展规律，有助于婴幼儿习得自理生活的技能，养成良好的生活习惯。</a:t>
            </a:r>
            <a:endParaRPr lang="zh-CN" dirty="0" smtClean="0"/>
          </a:p>
          <a:p>
            <a:pPr indent="342900">
              <a:lnSpc>
                <a:spcPct val="150000"/>
              </a:lnSpc>
              <a:buFont typeface="Wingdings" panose="05000000000000000000" pitchFamily="2" charset="2"/>
              <a:buNone/>
              <a:defRPr/>
            </a:pPr>
            <a:r>
              <a:rPr lang="en-US" altLang="zh-CN" dirty="0" smtClean="0"/>
              <a:t>   </a:t>
            </a:r>
            <a:endParaRPr lang="zh-CN" altLang="en-US" dirty="0"/>
          </a:p>
        </p:txBody>
      </p:sp>
    </p:spTree>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标题 1"/>
          <p:cNvSpPr>
            <a:spLocks noGrp="1"/>
          </p:cNvSpPr>
          <p:nvPr>
            <p:ph type="title"/>
          </p:nvPr>
        </p:nvSpPr>
        <p:spPr>
          <a:xfrm>
            <a:off x="2976563" y="508000"/>
            <a:ext cx="5832475" cy="692150"/>
          </a:xfrm>
        </p:spPr>
        <p:txBody>
          <a:bodyPr>
            <a:normAutofit fontScale="90000"/>
          </a:bodyPr>
          <a:lstStyle/>
          <a:p>
            <a:endParaRPr lang="zh-CN" altLang="en-US" smtClean="0"/>
          </a:p>
        </p:txBody>
      </p:sp>
      <p:sp>
        <p:nvSpPr>
          <p:cNvPr id="29699" name="内容占位符 2"/>
          <p:cNvSpPr>
            <a:spLocks noGrp="1"/>
          </p:cNvSpPr>
          <p:nvPr>
            <p:ph idx="1"/>
          </p:nvPr>
        </p:nvSpPr>
        <p:spPr>
          <a:xfrm>
            <a:off x="493713" y="1608138"/>
            <a:ext cx="8207375" cy="4827587"/>
          </a:xfrm>
        </p:spPr>
        <p:txBody>
          <a:bodyPr/>
          <a:lstStyle/>
          <a:p>
            <a:pPr indent="719455">
              <a:lnSpc>
                <a:spcPct val="150000"/>
              </a:lnSpc>
              <a:buFont typeface="Wingdings" panose="05000000000000000000" pitchFamily="2" charset="2"/>
              <a:buNone/>
            </a:pPr>
            <a:r>
              <a:rPr lang="zh-CN" smtClean="0"/>
              <a:t>适宜的</a:t>
            </a:r>
            <a:r>
              <a:rPr lang="zh-CN" smtClean="0">
                <a:solidFill>
                  <a:srgbClr val="FF0000"/>
                </a:solidFill>
              </a:rPr>
              <a:t>游戏环境</a:t>
            </a:r>
            <a:r>
              <a:rPr lang="zh-CN" smtClean="0"/>
              <a:t>应为婴幼儿提供操作、探索、学习和发明的机会，创设刺激丰富、支持其发展的玩耍环境，应婴幼儿的需求而设计、投放玩具材料。</a:t>
            </a:r>
            <a:endParaRPr lang="zh-CN" altLang="en-US" smtClean="0"/>
          </a:p>
        </p:txBody>
      </p:sp>
    </p:spTree>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内容占位符 2"/>
          <p:cNvSpPr>
            <a:spLocks noGrp="1"/>
          </p:cNvSpPr>
          <p:nvPr>
            <p:ph idx="1"/>
          </p:nvPr>
        </p:nvSpPr>
        <p:spPr>
          <a:xfrm>
            <a:off x="571500" y="357188"/>
            <a:ext cx="8207375" cy="4827587"/>
          </a:xfrm>
        </p:spPr>
        <p:txBody>
          <a:bodyPr>
            <a:normAutofit lnSpcReduction="10000"/>
          </a:bodyPr>
          <a:lstStyle/>
          <a:p>
            <a:pPr>
              <a:buFont typeface="Wingdings" panose="05000000000000000000" pitchFamily="2" charset="2"/>
              <a:buNone/>
            </a:pPr>
            <a:r>
              <a:rPr lang="en-US" altLang="zh-CN" b="1" smtClean="0">
                <a:solidFill>
                  <a:srgbClr val="FF0000"/>
                </a:solidFill>
              </a:rPr>
              <a:t>(</a:t>
            </a:r>
            <a:r>
              <a:rPr lang="zh-CN" b="1" smtClean="0">
                <a:solidFill>
                  <a:srgbClr val="FF0000"/>
                </a:solidFill>
              </a:rPr>
              <a:t>一</a:t>
            </a:r>
            <a:r>
              <a:rPr lang="en-US" altLang="zh-CN" b="1" smtClean="0">
                <a:solidFill>
                  <a:srgbClr val="FF0000"/>
                </a:solidFill>
              </a:rPr>
              <a:t>)</a:t>
            </a:r>
            <a:r>
              <a:rPr lang="zh-CN" b="1" smtClean="0">
                <a:solidFill>
                  <a:srgbClr val="FF0000"/>
                </a:solidFill>
              </a:rPr>
              <a:t>创设原则</a:t>
            </a:r>
            <a:endParaRPr lang="zh-CN" b="1" smtClean="0">
              <a:solidFill>
                <a:srgbClr val="FF0000"/>
              </a:solidFill>
            </a:endParaRPr>
          </a:p>
          <a:p>
            <a:pPr>
              <a:lnSpc>
                <a:spcPct val="150000"/>
              </a:lnSpc>
              <a:buFont typeface="Wingdings" panose="05000000000000000000" pitchFamily="2" charset="2"/>
              <a:buNone/>
            </a:pPr>
            <a:r>
              <a:rPr lang="en-US" altLang="zh-CN" smtClean="0"/>
              <a:t>    1.</a:t>
            </a:r>
            <a:r>
              <a:rPr lang="zh-CN" smtClean="0"/>
              <a:t>安全、卫生和健康。</a:t>
            </a:r>
            <a:endParaRPr lang="zh-CN" smtClean="0"/>
          </a:p>
          <a:p>
            <a:pPr>
              <a:lnSpc>
                <a:spcPct val="150000"/>
              </a:lnSpc>
              <a:buFont typeface="Wingdings" panose="05000000000000000000" pitchFamily="2" charset="2"/>
              <a:buNone/>
            </a:pPr>
            <a:r>
              <a:rPr lang="en-US" altLang="zh-CN" smtClean="0"/>
              <a:t>           </a:t>
            </a:r>
            <a:r>
              <a:rPr lang="zh-CN" smtClean="0"/>
              <a:t>婴幼儿缺乏自我保护的能力，因此在提供设备、玩具材料和食品时，</a:t>
            </a:r>
            <a:r>
              <a:rPr lang="zh-CN" smtClean="0">
                <a:solidFill>
                  <a:srgbClr val="FF0000"/>
                </a:solidFill>
              </a:rPr>
              <a:t>要把安全、卫生和健康放在首位。</a:t>
            </a:r>
            <a:endParaRPr lang="zh-CN" smtClean="0">
              <a:solidFill>
                <a:srgbClr val="FF0000"/>
              </a:solidFill>
            </a:endParaRPr>
          </a:p>
          <a:p>
            <a:pPr>
              <a:lnSpc>
                <a:spcPct val="150000"/>
              </a:lnSpc>
              <a:buFont typeface="Wingdings" panose="05000000000000000000" pitchFamily="2" charset="2"/>
              <a:buNone/>
            </a:pPr>
            <a:r>
              <a:rPr lang="en-US" smtClean="0"/>
              <a:t>    </a:t>
            </a:r>
            <a:r>
              <a:rPr lang="en-US" altLang="zh-CN" smtClean="0"/>
              <a:t>2.</a:t>
            </a:r>
            <a:r>
              <a:rPr lang="zh-CN" smtClean="0"/>
              <a:t>顺应天性</a:t>
            </a:r>
            <a:endParaRPr lang="en-US" altLang="zh-CN" smtClean="0"/>
          </a:p>
          <a:p>
            <a:pPr>
              <a:lnSpc>
                <a:spcPct val="150000"/>
              </a:lnSpc>
              <a:buFont typeface="Wingdings" panose="05000000000000000000" pitchFamily="2" charset="2"/>
              <a:buNone/>
            </a:pPr>
            <a:r>
              <a:rPr lang="en-US" altLang="zh-CN" smtClean="0"/>
              <a:t>        </a:t>
            </a:r>
            <a:r>
              <a:rPr lang="zh-CN" smtClean="0"/>
              <a:t>依据婴幼儿身心发展的特点和水平，积极给予回应和支持。</a:t>
            </a:r>
            <a:endParaRPr lang="zh-CN" smtClean="0"/>
          </a:p>
        </p:txBody>
      </p:sp>
    </p:spTree>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标题 1"/>
          <p:cNvSpPr>
            <a:spLocks noGrp="1"/>
          </p:cNvSpPr>
          <p:nvPr>
            <p:ph type="title"/>
          </p:nvPr>
        </p:nvSpPr>
        <p:spPr>
          <a:xfrm>
            <a:off x="2976563" y="508000"/>
            <a:ext cx="5832475" cy="692150"/>
          </a:xfrm>
        </p:spPr>
        <p:txBody>
          <a:bodyPr>
            <a:normAutofit fontScale="90000"/>
          </a:bodyPr>
          <a:lstStyle/>
          <a:p>
            <a:endParaRPr lang="zh-CN" altLang="en-US" smtClean="0"/>
          </a:p>
        </p:txBody>
      </p:sp>
      <p:sp>
        <p:nvSpPr>
          <p:cNvPr id="31747" name="内容占位符 2"/>
          <p:cNvSpPr>
            <a:spLocks noGrp="1"/>
          </p:cNvSpPr>
          <p:nvPr>
            <p:ph idx="1"/>
          </p:nvPr>
        </p:nvSpPr>
        <p:spPr>
          <a:xfrm>
            <a:off x="493713" y="428625"/>
            <a:ext cx="8207375" cy="6007100"/>
          </a:xfrm>
        </p:spPr>
        <p:txBody>
          <a:bodyPr/>
          <a:lstStyle/>
          <a:p>
            <a:pPr>
              <a:lnSpc>
                <a:spcPct val="150000"/>
              </a:lnSpc>
              <a:buFont typeface="Wingdings" panose="05000000000000000000" pitchFamily="2" charset="2"/>
              <a:buNone/>
            </a:pPr>
            <a:r>
              <a:rPr lang="en-US" altLang="zh-CN" smtClean="0"/>
              <a:t> 3.</a:t>
            </a:r>
            <a:r>
              <a:rPr lang="zh-CN" smtClean="0"/>
              <a:t>丰富多彩。</a:t>
            </a:r>
            <a:endParaRPr lang="en-US" altLang="zh-CN" smtClean="0"/>
          </a:p>
          <a:p>
            <a:pPr>
              <a:lnSpc>
                <a:spcPct val="150000"/>
              </a:lnSpc>
              <a:buFont typeface="Wingdings" panose="05000000000000000000" pitchFamily="2" charset="2"/>
              <a:buNone/>
            </a:pPr>
            <a:r>
              <a:rPr lang="en-US" altLang="zh-CN" smtClean="0"/>
              <a:t>        </a:t>
            </a:r>
            <a:r>
              <a:rPr lang="zh-CN" smtClean="0"/>
              <a:t>婴幼儿认识世界、获得经验是通过与环境材料的相互作用完成的，因此提供</a:t>
            </a:r>
            <a:r>
              <a:rPr lang="zh-CN" smtClean="0">
                <a:solidFill>
                  <a:srgbClr val="FF0000"/>
                </a:solidFill>
              </a:rPr>
              <a:t>多种感官刺激的环境材料</a:t>
            </a:r>
            <a:r>
              <a:rPr lang="zh-CN" smtClean="0"/>
              <a:t>，更能激发婴幼儿参与活动、进行探究的兴趣。</a:t>
            </a:r>
            <a:endParaRPr lang="zh-CN" smtClean="0"/>
          </a:p>
          <a:p>
            <a:pPr>
              <a:lnSpc>
                <a:spcPct val="150000"/>
              </a:lnSpc>
              <a:buFont typeface="Wingdings" panose="05000000000000000000" pitchFamily="2" charset="2"/>
              <a:buNone/>
            </a:pPr>
            <a:r>
              <a:rPr lang="en-US" smtClean="0"/>
              <a:t>    </a:t>
            </a:r>
            <a:r>
              <a:rPr lang="en-US" altLang="zh-CN" smtClean="0"/>
              <a:t>4.</a:t>
            </a:r>
            <a:r>
              <a:rPr lang="zh-CN" smtClean="0"/>
              <a:t>自然渗透。</a:t>
            </a:r>
            <a:endParaRPr lang="en-US" altLang="zh-CN" smtClean="0"/>
          </a:p>
          <a:p>
            <a:pPr>
              <a:lnSpc>
                <a:spcPct val="150000"/>
              </a:lnSpc>
              <a:buFont typeface="Wingdings" panose="05000000000000000000" pitchFamily="2" charset="2"/>
              <a:buNone/>
            </a:pPr>
            <a:r>
              <a:rPr lang="en-US" altLang="zh-CN" smtClean="0"/>
              <a:t>         </a:t>
            </a:r>
            <a:r>
              <a:rPr lang="zh-CN" smtClean="0"/>
              <a:t>体现多种教育功能，</a:t>
            </a:r>
            <a:r>
              <a:rPr lang="zh-CN" smtClean="0">
                <a:solidFill>
                  <a:srgbClr val="FF0000"/>
                </a:solidFill>
              </a:rPr>
              <a:t>结合婴幼儿的生活将教育目标与要求渗透在环境创设的过程中</a:t>
            </a:r>
            <a:r>
              <a:rPr lang="zh-CN" smtClean="0"/>
              <a:t>，在生活中引导婴幼儿快乐自主地发展。</a:t>
            </a:r>
            <a:endParaRPr lang="zh-CN" altLang="en-US" smtClean="0"/>
          </a:p>
        </p:txBody>
      </p:sp>
    </p:spTree>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内容占位符 2"/>
          <p:cNvSpPr>
            <a:spLocks noGrp="1"/>
          </p:cNvSpPr>
          <p:nvPr>
            <p:ph idx="1"/>
          </p:nvPr>
        </p:nvSpPr>
        <p:spPr>
          <a:xfrm>
            <a:off x="428625" y="428625"/>
            <a:ext cx="8207375" cy="4827588"/>
          </a:xfrm>
        </p:spPr>
        <p:txBody>
          <a:bodyPr>
            <a:normAutofit fontScale="92500" lnSpcReduction="10000"/>
          </a:bodyPr>
          <a:lstStyle/>
          <a:p>
            <a:pPr>
              <a:buFont typeface="Wingdings" panose="05000000000000000000" pitchFamily="2" charset="2"/>
              <a:buNone/>
            </a:pPr>
            <a:r>
              <a:rPr lang="en-US" altLang="zh-CN" sz="2400" b="1" smtClean="0">
                <a:solidFill>
                  <a:srgbClr val="FF0000"/>
                </a:solidFill>
              </a:rPr>
              <a:t> (</a:t>
            </a:r>
            <a:r>
              <a:rPr lang="zh-CN" sz="2400" b="1" smtClean="0">
                <a:solidFill>
                  <a:srgbClr val="FF0000"/>
                </a:solidFill>
              </a:rPr>
              <a:t>二</a:t>
            </a:r>
            <a:r>
              <a:rPr lang="en-US" altLang="zh-CN" sz="2400" b="1" smtClean="0">
                <a:solidFill>
                  <a:srgbClr val="FF0000"/>
                </a:solidFill>
              </a:rPr>
              <a:t>)</a:t>
            </a:r>
            <a:r>
              <a:rPr lang="zh-CN" sz="2400" b="1" smtClean="0">
                <a:solidFill>
                  <a:srgbClr val="FF0000"/>
                </a:solidFill>
              </a:rPr>
              <a:t>生活环境的创设</a:t>
            </a:r>
            <a:endParaRPr lang="zh-CN" sz="2400" b="1" smtClean="0">
              <a:solidFill>
                <a:srgbClr val="FF0000"/>
              </a:solidFill>
            </a:endParaRPr>
          </a:p>
          <a:p>
            <a:pPr>
              <a:lnSpc>
                <a:spcPct val="150000"/>
              </a:lnSpc>
              <a:buFont typeface="Wingdings" panose="05000000000000000000" pitchFamily="2" charset="2"/>
              <a:buNone/>
            </a:pPr>
            <a:r>
              <a:rPr lang="en-US" altLang="zh-CN" sz="2400" smtClean="0"/>
              <a:t>    1.</a:t>
            </a:r>
            <a:r>
              <a:rPr lang="zh-CN" sz="2400" smtClean="0"/>
              <a:t>显性环境</a:t>
            </a:r>
            <a:r>
              <a:rPr lang="zh-CN" altLang="zh-CN" sz="2400" smtClean="0"/>
              <a:t>——</a:t>
            </a:r>
            <a:r>
              <a:rPr lang="zh-CN" sz="2400" smtClean="0"/>
              <a:t>突出安全、便利。</a:t>
            </a:r>
            <a:endParaRPr lang="zh-CN" sz="2400" smtClean="0"/>
          </a:p>
          <a:p>
            <a:pPr>
              <a:lnSpc>
                <a:spcPct val="150000"/>
              </a:lnSpc>
              <a:buFont typeface="Wingdings" panose="05000000000000000000" pitchFamily="2" charset="2"/>
              <a:buNone/>
            </a:pPr>
            <a:r>
              <a:rPr lang="en-US" altLang="zh-CN" sz="2400" smtClean="0"/>
              <a:t>            </a:t>
            </a:r>
            <a:r>
              <a:rPr lang="zh-CN" sz="2400" smtClean="0"/>
              <a:t>创设生活环境要</a:t>
            </a:r>
            <a:r>
              <a:rPr lang="zh-CN" sz="2400" smtClean="0">
                <a:solidFill>
                  <a:srgbClr val="FF0000"/>
                </a:solidFill>
              </a:rPr>
              <a:t>与养育相结合</a:t>
            </a:r>
            <a:r>
              <a:rPr lang="zh-CN" sz="2400" smtClean="0"/>
              <a:t>，引导婴幼儿习得自理能力，养成良好生活习惯，促进身心发展。生活环境首先应突出安全、便利，空间应方便婴幼儿活动。</a:t>
            </a:r>
            <a:r>
              <a:rPr lang="zh-CN" sz="2400" smtClean="0">
                <a:solidFill>
                  <a:srgbClr val="FF0000"/>
                </a:solidFill>
              </a:rPr>
              <a:t>亲子园生活环境主要以入厕环境、盥洗环境为主。</a:t>
            </a:r>
            <a:endParaRPr lang="zh-CN" sz="2400" smtClean="0">
              <a:solidFill>
                <a:srgbClr val="FF0000"/>
              </a:solidFill>
            </a:endParaRPr>
          </a:p>
          <a:p>
            <a:pPr>
              <a:lnSpc>
                <a:spcPct val="150000"/>
              </a:lnSpc>
              <a:buFont typeface="Wingdings" panose="05000000000000000000" pitchFamily="2" charset="2"/>
              <a:buNone/>
            </a:pPr>
            <a:r>
              <a:rPr lang="en-US" sz="2400" smtClean="0"/>
              <a:t>    </a:t>
            </a:r>
            <a:r>
              <a:rPr lang="en-US" altLang="zh-CN" sz="2400" smtClean="0"/>
              <a:t>2.</a:t>
            </a:r>
            <a:r>
              <a:rPr lang="zh-CN" sz="2400" smtClean="0"/>
              <a:t>隐性环境</a:t>
            </a:r>
            <a:r>
              <a:rPr lang="zh-CN" altLang="zh-CN" sz="2400" smtClean="0"/>
              <a:t>——</a:t>
            </a:r>
            <a:r>
              <a:rPr lang="zh-CN" sz="2400" smtClean="0"/>
              <a:t>突出科学的作息制度。</a:t>
            </a:r>
            <a:endParaRPr lang="en-US" altLang="zh-CN" sz="2400" smtClean="0"/>
          </a:p>
          <a:p>
            <a:pPr>
              <a:lnSpc>
                <a:spcPct val="150000"/>
              </a:lnSpc>
              <a:buFont typeface="Wingdings" panose="05000000000000000000" pitchFamily="2" charset="2"/>
              <a:buNone/>
            </a:pPr>
            <a:r>
              <a:rPr lang="en-US" sz="2400" smtClean="0"/>
              <a:t>           </a:t>
            </a:r>
            <a:r>
              <a:rPr lang="en-US" altLang="zh-CN" sz="2400" smtClean="0"/>
              <a:t>2</a:t>
            </a:r>
            <a:r>
              <a:rPr lang="zh-CN" sz="2400" smtClean="0"/>
              <a:t>岁左右是婴幼儿秩序发展的敏感期</a:t>
            </a:r>
            <a:r>
              <a:rPr lang="zh-CN" altLang="en-US" sz="2400" smtClean="0"/>
              <a:t>，科学合理的作息制度可以帮助婴幼儿建立稳定的生活规则和秩序意识，有利于帮助婴幼儿尽快摆脱自我中心，逐渐形成和发展社会性。</a:t>
            </a:r>
            <a:endParaRPr lang="zh-CN" sz="2400" smtClean="0"/>
          </a:p>
          <a:p>
            <a:pPr>
              <a:lnSpc>
                <a:spcPct val="150000"/>
              </a:lnSpc>
            </a:pPr>
            <a:endParaRPr lang="zh-CN" altLang="en-US"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smtClean="0"/>
              <a:t>0-3</a:t>
            </a:r>
            <a:r>
              <a:rPr lang="zh-CN" altLang="en-US" dirty="0" smtClean="0"/>
              <a:t>岁早教的发展</a:t>
            </a:r>
            <a:endParaRPr lang="zh-CN" altLang="en-US" dirty="0"/>
          </a:p>
        </p:txBody>
      </p:sp>
      <p:pic>
        <p:nvPicPr>
          <p:cNvPr id="4" name="Picture 6" descr="4-24早教城市差别"/>
          <p:cNvPicPr>
            <a:picLocks noGrp="1" noChangeAspect="1" noChangeArrowheads="1"/>
          </p:cNvPicPr>
          <p:nvPr>
            <p:ph idx="1"/>
          </p:nvPr>
        </p:nvPicPr>
        <p:blipFill>
          <a:blip r:embed="rId1" cstate="print"/>
          <a:srcRect/>
          <a:stretch>
            <a:fillRect/>
          </a:stretch>
        </p:blipFill>
        <p:spPr>
          <a:xfrm>
            <a:off x="624380" y="1701261"/>
            <a:ext cx="7895239" cy="4085715"/>
          </a:xfr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pPr algn="ctr"/>
            <a:r>
              <a:rPr lang="zh-CN" altLang="en-US" dirty="0" smtClean="0"/>
              <a:t>第二章 </a:t>
            </a:r>
            <a:r>
              <a:rPr lang="en-US" altLang="zh-CN" dirty="0" smtClean="0"/>
              <a:t>0-3</a:t>
            </a:r>
            <a:r>
              <a:rPr lang="zh-CN" altLang="en-US" dirty="0" smtClean="0"/>
              <a:t>岁儿童的发育和行为</a:t>
            </a:r>
            <a:endParaRPr lang="zh-CN" altLang="en-US" dirty="0"/>
          </a:p>
        </p:txBody>
      </p:sp>
      <p:sp>
        <p:nvSpPr>
          <p:cNvPr id="3" name="副标题 2"/>
          <p:cNvSpPr>
            <a:spLocks noGrp="1"/>
          </p:cNvSpPr>
          <p:nvPr>
            <p:ph type="subTitle" idx="1"/>
          </p:nvPr>
        </p:nvSpPr>
        <p:spPr>
          <a:xfrm>
            <a:off x="1043608" y="3789040"/>
            <a:ext cx="6696744" cy="1152128"/>
          </a:xfrm>
        </p:spPr>
        <p:txBody>
          <a:bodyPr>
            <a:normAutofit/>
          </a:bodyPr>
          <a:lstStyle/>
          <a:p>
            <a:r>
              <a:rPr lang="zh-CN" altLang="en-US" sz="4000" dirty="0" smtClean="0"/>
              <a:t>孟萍</a:t>
            </a:r>
            <a:endParaRPr lang="zh-CN" altLang="en-US" sz="4000" dirty="0"/>
          </a:p>
        </p:txBody>
      </p:sp>
    </p:spTree>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内容占位符 2"/>
          <p:cNvSpPr>
            <a:spLocks noGrp="1"/>
          </p:cNvSpPr>
          <p:nvPr>
            <p:ph idx="1"/>
          </p:nvPr>
        </p:nvSpPr>
        <p:spPr>
          <a:xfrm>
            <a:off x="571500" y="571500"/>
            <a:ext cx="8207375" cy="4827588"/>
          </a:xfrm>
        </p:spPr>
        <p:txBody>
          <a:bodyPr/>
          <a:lstStyle/>
          <a:p>
            <a:pPr>
              <a:buFont typeface="Wingdings" panose="05000000000000000000" pitchFamily="2" charset="2"/>
              <a:buNone/>
              <a:defRPr/>
            </a:pPr>
            <a:r>
              <a:rPr lang="en-US" sz="2400" dirty="0" smtClean="0"/>
              <a:t> (</a:t>
            </a:r>
            <a:r>
              <a:rPr lang="zh-CN" sz="2400" dirty="0" smtClean="0"/>
              <a:t>三</a:t>
            </a:r>
            <a:r>
              <a:rPr lang="en-US" sz="2400" dirty="0" smtClean="0"/>
              <a:t>)</a:t>
            </a:r>
            <a:r>
              <a:rPr lang="zh-CN" sz="2400" dirty="0" smtClean="0"/>
              <a:t>游戏环境的创设</a:t>
            </a:r>
            <a:endParaRPr lang="zh-CN" sz="2400" dirty="0" smtClean="0"/>
          </a:p>
          <a:p>
            <a:pPr indent="720090">
              <a:lnSpc>
                <a:spcPct val="150000"/>
              </a:lnSpc>
              <a:buFont typeface="Wingdings" panose="05000000000000000000" pitchFamily="2" charset="2"/>
              <a:buNone/>
              <a:defRPr/>
            </a:pPr>
            <a:r>
              <a:rPr lang="zh-CN" sz="2400" dirty="0" smtClean="0"/>
              <a:t>婴幼儿的主要活动就是游戏，</a:t>
            </a:r>
            <a:r>
              <a:rPr lang="zh-CN" altLang="en-US" sz="2400" dirty="0" smtClean="0"/>
              <a:t>游戏</a:t>
            </a:r>
            <a:r>
              <a:rPr lang="zh-CN" sz="2400" dirty="0" smtClean="0"/>
              <a:t>是婴幼儿生理成长和精神发育的需要，因此创设丰富、支持性的游戏环境对婴幼儿的发展具有重要影响。</a:t>
            </a:r>
            <a:endParaRPr lang="en-US" altLang="zh-CN" sz="2400" dirty="0" smtClean="0"/>
          </a:p>
          <a:p>
            <a:pPr indent="720090">
              <a:lnSpc>
                <a:spcPct val="150000"/>
              </a:lnSpc>
              <a:buFont typeface="Wingdings" panose="05000000000000000000" pitchFamily="2" charset="2"/>
              <a:buNone/>
              <a:defRPr/>
            </a:pPr>
            <a:endParaRPr lang="en-US" altLang="zh-CN" sz="800" dirty="0" smtClean="0"/>
          </a:p>
          <a:p>
            <a:pPr>
              <a:buFont typeface="Wingdings" panose="05000000000000000000" pitchFamily="2" charset="2"/>
              <a:buNone/>
              <a:defRPr/>
            </a:pPr>
            <a:r>
              <a:rPr lang="en-US" altLang="zh-CN" sz="2400" dirty="0" smtClean="0"/>
              <a:t>     </a:t>
            </a:r>
            <a:r>
              <a:rPr lang="zh-CN" sz="2400" dirty="0" smtClean="0"/>
              <a:t>创设婴幼儿游戏环境的原则</a:t>
            </a:r>
            <a:endParaRPr lang="zh-CN" sz="2400" dirty="0" smtClean="0"/>
          </a:p>
          <a:p>
            <a:pPr>
              <a:buFont typeface="Wingdings" panose="05000000000000000000" pitchFamily="2" charset="2"/>
              <a:buChar char="Ø"/>
              <a:defRPr/>
            </a:pPr>
            <a:r>
              <a:rPr lang="zh-CN" sz="2400" dirty="0" smtClean="0"/>
              <a:t>生活化</a:t>
            </a:r>
            <a:endParaRPr lang="zh-CN" sz="2400" dirty="0" smtClean="0"/>
          </a:p>
          <a:p>
            <a:pPr>
              <a:buFont typeface="Wingdings" panose="05000000000000000000" pitchFamily="2" charset="2"/>
              <a:buChar char="Ø"/>
              <a:defRPr/>
            </a:pPr>
            <a:r>
              <a:rPr lang="zh-CN" sz="2400" dirty="0" smtClean="0"/>
              <a:t>自然化</a:t>
            </a:r>
            <a:endParaRPr lang="zh-CN" sz="2400" dirty="0" smtClean="0"/>
          </a:p>
          <a:p>
            <a:pPr>
              <a:buFont typeface="Wingdings" panose="05000000000000000000" pitchFamily="2" charset="2"/>
              <a:buChar char="Ø"/>
              <a:defRPr/>
            </a:pPr>
            <a:r>
              <a:rPr lang="zh-CN" sz="2400" dirty="0" smtClean="0"/>
              <a:t>随时化</a:t>
            </a:r>
            <a:endParaRPr lang="zh-CN" altLang="en-US" sz="2400" dirty="0" smtClean="0"/>
          </a:p>
        </p:txBody>
      </p:sp>
    </p:spTree>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内容占位符 2"/>
          <p:cNvSpPr>
            <a:spLocks noGrp="1"/>
          </p:cNvSpPr>
          <p:nvPr>
            <p:ph idx="1"/>
          </p:nvPr>
        </p:nvSpPr>
        <p:spPr>
          <a:xfrm>
            <a:off x="571500" y="571500"/>
            <a:ext cx="8207375" cy="4827588"/>
          </a:xfrm>
        </p:spPr>
        <p:txBody>
          <a:bodyPr/>
          <a:lstStyle/>
          <a:p>
            <a:pPr>
              <a:buFont typeface="Wingdings" panose="05000000000000000000" pitchFamily="2" charset="2"/>
              <a:buNone/>
            </a:pPr>
            <a:r>
              <a:rPr lang="en-US" altLang="zh-CN" smtClean="0"/>
              <a:t>(1)</a:t>
            </a:r>
            <a:r>
              <a:rPr lang="zh-CN" smtClean="0"/>
              <a:t>生活化。</a:t>
            </a:r>
            <a:endParaRPr lang="en-US" altLang="zh-CN" smtClean="0"/>
          </a:p>
          <a:p>
            <a:pPr>
              <a:lnSpc>
                <a:spcPct val="150000"/>
              </a:lnSpc>
              <a:buFont typeface="Wingdings" panose="05000000000000000000" pitchFamily="2" charset="2"/>
              <a:buNone/>
            </a:pPr>
            <a:r>
              <a:rPr lang="en-US" altLang="zh-CN" smtClean="0"/>
              <a:t>        </a:t>
            </a:r>
            <a:r>
              <a:rPr lang="zh-CN" smtClean="0"/>
              <a:t>生活中有婴幼儿学不完的最基础、最必要、最感兴趣的内容，因此</a:t>
            </a:r>
            <a:r>
              <a:rPr lang="zh-CN" smtClean="0">
                <a:solidFill>
                  <a:srgbClr val="FF0000"/>
                </a:solidFill>
              </a:rPr>
              <a:t>游戏内容要与婴幼儿生活紧密结合</a:t>
            </a:r>
            <a:r>
              <a:rPr lang="zh-CN" smtClean="0"/>
              <a:t>，体现一日生活皆教育的理念，在游戏过程中提高婴幼儿的生活自理能力，促使他们养成良好的习惯。</a:t>
            </a:r>
            <a:endParaRPr lang="zh-CN" smtClean="0"/>
          </a:p>
        </p:txBody>
      </p:sp>
    </p:spTree>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标题 1"/>
          <p:cNvSpPr>
            <a:spLocks noGrp="1"/>
          </p:cNvSpPr>
          <p:nvPr>
            <p:ph type="title"/>
          </p:nvPr>
        </p:nvSpPr>
        <p:spPr>
          <a:xfrm>
            <a:off x="2976563" y="508000"/>
            <a:ext cx="5832475" cy="692150"/>
          </a:xfrm>
        </p:spPr>
        <p:txBody>
          <a:bodyPr>
            <a:normAutofit fontScale="90000"/>
          </a:bodyPr>
          <a:lstStyle/>
          <a:p>
            <a:endParaRPr lang="zh-CN" altLang="en-US" smtClean="0"/>
          </a:p>
        </p:txBody>
      </p:sp>
      <p:sp>
        <p:nvSpPr>
          <p:cNvPr id="35843" name="内容占位符 2"/>
          <p:cNvSpPr>
            <a:spLocks noGrp="1"/>
          </p:cNvSpPr>
          <p:nvPr>
            <p:ph idx="1"/>
          </p:nvPr>
        </p:nvSpPr>
        <p:spPr>
          <a:xfrm>
            <a:off x="493713" y="1608138"/>
            <a:ext cx="8207375" cy="4827587"/>
          </a:xfrm>
        </p:spPr>
        <p:txBody>
          <a:bodyPr/>
          <a:lstStyle/>
          <a:p>
            <a:pPr>
              <a:buFont typeface="Wingdings" panose="05000000000000000000" pitchFamily="2" charset="2"/>
              <a:buNone/>
            </a:pPr>
            <a:r>
              <a:rPr lang="en-US" altLang="zh-CN" smtClean="0"/>
              <a:t> (2)</a:t>
            </a:r>
            <a:r>
              <a:rPr lang="zh-CN" smtClean="0"/>
              <a:t>自然化。</a:t>
            </a:r>
            <a:endParaRPr lang="en-US" altLang="zh-CN" smtClean="0"/>
          </a:p>
          <a:p>
            <a:pPr>
              <a:lnSpc>
                <a:spcPct val="150000"/>
              </a:lnSpc>
              <a:buFont typeface="Wingdings" panose="05000000000000000000" pitchFamily="2" charset="2"/>
              <a:buNone/>
            </a:pPr>
            <a:r>
              <a:rPr lang="en-US" altLang="zh-CN" smtClean="0"/>
              <a:t>        </a:t>
            </a:r>
            <a:r>
              <a:rPr lang="zh-CN" smtClean="0"/>
              <a:t>“教在有心，学在无意”，游戏是婴幼儿学习的最好方式，由于婴幼儿注意时间短，且无意注意占优势，因此在平实、自然的状态下更容易习得许多易于成长的经验。</a:t>
            </a:r>
            <a:endParaRPr lang="zh-CN" smtClean="0"/>
          </a:p>
        </p:txBody>
      </p:sp>
    </p:spTree>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标题 1"/>
          <p:cNvSpPr>
            <a:spLocks noGrp="1"/>
          </p:cNvSpPr>
          <p:nvPr>
            <p:ph type="title"/>
          </p:nvPr>
        </p:nvSpPr>
        <p:spPr>
          <a:xfrm>
            <a:off x="2976563" y="508000"/>
            <a:ext cx="5832475" cy="692150"/>
          </a:xfrm>
        </p:spPr>
        <p:txBody>
          <a:bodyPr>
            <a:normAutofit fontScale="90000"/>
          </a:bodyPr>
          <a:lstStyle/>
          <a:p>
            <a:endParaRPr lang="zh-CN" altLang="en-US" smtClean="0"/>
          </a:p>
        </p:txBody>
      </p:sp>
      <p:sp>
        <p:nvSpPr>
          <p:cNvPr id="36867" name="内容占位符 2"/>
          <p:cNvSpPr>
            <a:spLocks noGrp="1"/>
          </p:cNvSpPr>
          <p:nvPr>
            <p:ph idx="1"/>
          </p:nvPr>
        </p:nvSpPr>
        <p:spPr>
          <a:xfrm>
            <a:off x="493713" y="1608138"/>
            <a:ext cx="8207375" cy="4827587"/>
          </a:xfrm>
        </p:spPr>
        <p:txBody>
          <a:bodyPr/>
          <a:lstStyle/>
          <a:p>
            <a:pPr>
              <a:buFont typeface="Wingdings" panose="05000000000000000000" pitchFamily="2" charset="2"/>
              <a:buNone/>
            </a:pPr>
            <a:r>
              <a:rPr lang="en-US" altLang="zh-CN" smtClean="0"/>
              <a:t>    (3)</a:t>
            </a:r>
            <a:r>
              <a:rPr lang="zh-CN" smtClean="0"/>
              <a:t>随时化。</a:t>
            </a:r>
            <a:endParaRPr lang="en-US" altLang="zh-CN" smtClean="0"/>
          </a:p>
          <a:p>
            <a:pPr>
              <a:lnSpc>
                <a:spcPct val="150000"/>
              </a:lnSpc>
              <a:buFont typeface="Wingdings" panose="05000000000000000000" pitchFamily="2" charset="2"/>
              <a:buNone/>
            </a:pPr>
            <a:r>
              <a:rPr lang="en-US" altLang="zh-CN" smtClean="0"/>
              <a:t>        </a:t>
            </a:r>
            <a:r>
              <a:rPr lang="zh-CN" smtClean="0"/>
              <a:t>创设的游戏环境应满足婴幼儿随时随地都可玩耍的需求，不拘于形式，使婴幼儿在快乐中增长经验、获得发展。</a:t>
            </a:r>
            <a:endParaRPr lang="zh-CN" altLang="en-US" smtClean="0"/>
          </a:p>
        </p:txBody>
      </p:sp>
    </p:spTree>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内容占位符 2"/>
          <p:cNvSpPr>
            <a:spLocks noGrp="1"/>
          </p:cNvSpPr>
          <p:nvPr>
            <p:ph idx="1"/>
          </p:nvPr>
        </p:nvSpPr>
        <p:spPr>
          <a:xfrm>
            <a:off x="571500" y="642938"/>
            <a:ext cx="8207375" cy="4827587"/>
          </a:xfrm>
        </p:spPr>
        <p:txBody>
          <a:bodyPr/>
          <a:lstStyle/>
          <a:p>
            <a:pPr>
              <a:lnSpc>
                <a:spcPct val="150000"/>
              </a:lnSpc>
              <a:buFont typeface="Wingdings" panose="05000000000000000000" pitchFamily="2" charset="2"/>
              <a:buNone/>
            </a:pPr>
            <a:r>
              <a:rPr lang="en-US" altLang="zh-CN" smtClean="0"/>
              <a:t>2.</a:t>
            </a:r>
            <a:r>
              <a:rPr lang="zh-CN" smtClean="0"/>
              <a:t>创设不同区域的游戏环境</a:t>
            </a:r>
            <a:endParaRPr lang="en-US" altLang="zh-CN" smtClean="0"/>
          </a:p>
          <a:p>
            <a:pPr>
              <a:lnSpc>
                <a:spcPct val="150000"/>
              </a:lnSpc>
              <a:buFont typeface="Wingdings" panose="05000000000000000000" pitchFamily="2" charset="2"/>
              <a:buChar char="Ø"/>
            </a:pPr>
            <a:r>
              <a:rPr lang="zh-CN" altLang="en-US" smtClean="0"/>
              <a:t>运动区域</a:t>
            </a:r>
            <a:endParaRPr lang="en-US" altLang="zh-CN" smtClean="0"/>
          </a:p>
          <a:p>
            <a:pPr>
              <a:lnSpc>
                <a:spcPct val="150000"/>
              </a:lnSpc>
              <a:buFont typeface="Wingdings" panose="05000000000000000000" pitchFamily="2" charset="2"/>
              <a:buChar char="Ø"/>
            </a:pPr>
            <a:r>
              <a:rPr lang="zh-CN" altLang="en-US" smtClean="0"/>
              <a:t>认知区域</a:t>
            </a:r>
            <a:endParaRPr lang="en-US" altLang="zh-CN" smtClean="0"/>
          </a:p>
          <a:p>
            <a:pPr>
              <a:lnSpc>
                <a:spcPct val="150000"/>
              </a:lnSpc>
              <a:buFont typeface="Wingdings" panose="05000000000000000000" pitchFamily="2" charset="2"/>
              <a:buChar char="Ø"/>
            </a:pPr>
            <a:r>
              <a:rPr lang="zh-CN" altLang="en-US" smtClean="0"/>
              <a:t>艺术区域</a:t>
            </a:r>
            <a:endParaRPr lang="en-US" altLang="zh-CN" smtClean="0"/>
          </a:p>
          <a:p>
            <a:pPr>
              <a:lnSpc>
                <a:spcPct val="150000"/>
              </a:lnSpc>
              <a:buFont typeface="Wingdings" panose="05000000000000000000" pitchFamily="2" charset="2"/>
              <a:buChar char="Ø"/>
            </a:pPr>
            <a:r>
              <a:rPr lang="zh-CN" altLang="en-US" smtClean="0"/>
              <a:t>阅读区域</a:t>
            </a:r>
            <a:endParaRPr lang="en-US" altLang="zh-CN" smtClean="0"/>
          </a:p>
          <a:p>
            <a:pPr>
              <a:lnSpc>
                <a:spcPct val="150000"/>
              </a:lnSpc>
              <a:buFont typeface="Wingdings" panose="05000000000000000000" pitchFamily="2" charset="2"/>
              <a:buChar char="Ø"/>
            </a:pPr>
            <a:r>
              <a:rPr lang="zh-CN" altLang="en-US" smtClean="0"/>
              <a:t>想象装扮区域</a:t>
            </a:r>
            <a:endParaRPr lang="en-US" altLang="zh-CN" smtClean="0"/>
          </a:p>
          <a:p>
            <a:pPr>
              <a:lnSpc>
                <a:spcPct val="150000"/>
              </a:lnSpc>
              <a:buFont typeface="Wingdings" panose="05000000000000000000" pitchFamily="2" charset="2"/>
              <a:buNone/>
            </a:pPr>
            <a:endParaRPr lang="zh-CN" altLang="en-US" smtClean="0"/>
          </a:p>
        </p:txBody>
      </p:sp>
    </p:spTree>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标题 1"/>
          <p:cNvSpPr>
            <a:spLocks noGrp="1"/>
          </p:cNvSpPr>
          <p:nvPr>
            <p:ph type="title"/>
          </p:nvPr>
        </p:nvSpPr>
        <p:spPr>
          <a:xfrm>
            <a:off x="2976563" y="508000"/>
            <a:ext cx="5832475" cy="692150"/>
          </a:xfrm>
        </p:spPr>
        <p:txBody>
          <a:bodyPr>
            <a:normAutofit fontScale="90000"/>
          </a:bodyPr>
          <a:lstStyle/>
          <a:p>
            <a:endParaRPr lang="zh-CN" altLang="en-US" smtClean="0"/>
          </a:p>
        </p:txBody>
      </p:sp>
      <p:pic>
        <p:nvPicPr>
          <p:cNvPr id="38915" name="Picture 2"/>
          <p:cNvPicPr>
            <a:picLocks noGrp="1" noChangeAspect="1" noChangeArrowheads="1"/>
          </p:cNvPicPr>
          <p:nvPr>
            <p:ph idx="1"/>
          </p:nvPr>
        </p:nvPicPr>
        <p:blipFill>
          <a:blip r:embed="rId1" cstate="print"/>
          <a:srcRect/>
          <a:stretch>
            <a:fillRect/>
          </a:stretch>
        </p:blipFill>
        <p:spPr>
          <a:xfrm>
            <a:off x="1071563" y="642938"/>
            <a:ext cx="7143750" cy="4697412"/>
          </a:xfrm>
          <a:noFill/>
        </p:spPr>
      </p:pic>
    </p:spTree>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内容占位符 2"/>
          <p:cNvSpPr>
            <a:spLocks noGrp="1"/>
          </p:cNvSpPr>
          <p:nvPr>
            <p:ph idx="1"/>
          </p:nvPr>
        </p:nvSpPr>
        <p:spPr>
          <a:xfrm>
            <a:off x="493713" y="1608138"/>
            <a:ext cx="8207375" cy="4827587"/>
          </a:xfrm>
        </p:spPr>
        <p:txBody>
          <a:bodyPr/>
          <a:lstStyle/>
          <a:p>
            <a:pPr>
              <a:buFont typeface="Wingdings" panose="05000000000000000000" pitchFamily="2" charset="2"/>
              <a:buNone/>
            </a:pPr>
            <a:r>
              <a:rPr lang="en-US" altLang="zh-CN" smtClean="0"/>
              <a:t>(1)</a:t>
            </a:r>
            <a:r>
              <a:rPr lang="zh-CN" smtClean="0"/>
              <a:t>运动区域。</a:t>
            </a:r>
            <a:endParaRPr lang="en-US" altLang="zh-CN" smtClean="0"/>
          </a:p>
          <a:p>
            <a:pPr>
              <a:lnSpc>
                <a:spcPct val="150000"/>
              </a:lnSpc>
              <a:buFont typeface="Wingdings" panose="05000000000000000000" pitchFamily="2" charset="2"/>
              <a:buNone/>
            </a:pPr>
            <a:r>
              <a:rPr lang="en-US" altLang="zh-CN" smtClean="0"/>
              <a:t>           </a:t>
            </a:r>
            <a:r>
              <a:rPr lang="zh-CN" smtClean="0"/>
              <a:t>运动区域可以促进婴幼儿自我意识、健康心理、感知运动能力和社会性的发展，</a:t>
            </a:r>
            <a:r>
              <a:rPr lang="zh-CN" smtClean="0">
                <a:solidFill>
                  <a:srgbClr val="FF0000"/>
                </a:solidFill>
              </a:rPr>
              <a:t>分为室内运动区和室外运动区</a:t>
            </a:r>
            <a:r>
              <a:rPr lang="zh-CN" smtClean="0"/>
              <a:t>。室内运动区包括用来爬、钻、跳、拉、绕障碍走等的活动空间和相关的设备材料。室外运动区包括塑胶场地、玩沙玩水的设施、私密空间</a:t>
            </a:r>
            <a:r>
              <a:rPr lang="en-US" altLang="zh-CN" smtClean="0"/>
              <a:t>(</a:t>
            </a:r>
            <a:r>
              <a:rPr lang="zh-CN" smtClean="0"/>
              <a:t>小帐篷、小房子</a:t>
            </a:r>
            <a:r>
              <a:rPr lang="en-US" altLang="zh-CN" smtClean="0"/>
              <a:t>)</a:t>
            </a:r>
            <a:r>
              <a:rPr lang="zh-CN" smtClean="0"/>
              <a:t>、休息区域等。</a:t>
            </a:r>
            <a:endParaRPr lang="zh-CN" smtClean="0"/>
          </a:p>
          <a:p>
            <a:pPr>
              <a:buFont typeface="Wingdings" panose="05000000000000000000" pitchFamily="2" charset="2"/>
              <a:buNone/>
            </a:pPr>
            <a:endParaRPr lang="zh-CN" altLang="en-US" smtClean="0"/>
          </a:p>
        </p:txBody>
      </p:sp>
    </p:spTree>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内容占位符 2"/>
          <p:cNvSpPr>
            <a:spLocks noGrp="1"/>
          </p:cNvSpPr>
          <p:nvPr>
            <p:ph idx="1"/>
          </p:nvPr>
        </p:nvSpPr>
        <p:spPr>
          <a:xfrm>
            <a:off x="500063" y="928688"/>
            <a:ext cx="8207375" cy="4827587"/>
          </a:xfrm>
        </p:spPr>
        <p:txBody>
          <a:bodyPr/>
          <a:lstStyle/>
          <a:p>
            <a:pPr>
              <a:buFont typeface="Wingdings" panose="05000000000000000000" pitchFamily="2" charset="2"/>
              <a:buNone/>
            </a:pPr>
            <a:r>
              <a:rPr lang="en-US" altLang="zh-CN" smtClean="0"/>
              <a:t>(2)</a:t>
            </a:r>
            <a:r>
              <a:rPr lang="zh-CN" smtClean="0"/>
              <a:t>认知区域。</a:t>
            </a:r>
            <a:endParaRPr lang="en-US" altLang="zh-CN" smtClean="0"/>
          </a:p>
          <a:p>
            <a:pPr>
              <a:lnSpc>
                <a:spcPct val="150000"/>
              </a:lnSpc>
              <a:buFont typeface="Wingdings" panose="05000000000000000000" pitchFamily="2" charset="2"/>
              <a:buNone/>
            </a:pPr>
            <a:r>
              <a:rPr lang="en-US" altLang="zh-CN" smtClean="0"/>
              <a:t>        </a:t>
            </a:r>
            <a:r>
              <a:rPr lang="zh-CN" smtClean="0"/>
              <a:t>认知区域可以促进婴幼儿小肌肉发育，提高感知能力、操作探索能力、丰富多种经验。提供的材料包括串珠、拼图、套桶、敲打玩具、分类玩具、图形玩具、小型建构玩具、系扣子、打结绳、拆装玩具、容器、大小不同的盒子和瓶子等。</a:t>
            </a:r>
            <a:endParaRPr lang="zh-CN" smtClean="0"/>
          </a:p>
          <a:p>
            <a:endParaRPr lang="zh-CN" altLang="en-US" smtClean="0"/>
          </a:p>
        </p:txBody>
      </p:sp>
    </p:spTree>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内容占位符 2"/>
          <p:cNvSpPr>
            <a:spLocks noGrp="1"/>
          </p:cNvSpPr>
          <p:nvPr>
            <p:ph idx="1"/>
          </p:nvPr>
        </p:nvSpPr>
        <p:spPr>
          <a:xfrm>
            <a:off x="571500" y="1000125"/>
            <a:ext cx="8207375" cy="4827588"/>
          </a:xfrm>
        </p:spPr>
        <p:txBody>
          <a:bodyPr/>
          <a:lstStyle/>
          <a:p>
            <a:pPr>
              <a:buFont typeface="Wingdings" panose="05000000000000000000" pitchFamily="2" charset="2"/>
              <a:buNone/>
            </a:pPr>
            <a:r>
              <a:rPr lang="en-US" altLang="zh-CN" smtClean="0"/>
              <a:t>(3)</a:t>
            </a:r>
            <a:r>
              <a:rPr lang="zh-CN" smtClean="0"/>
              <a:t>艺术区域</a:t>
            </a:r>
            <a:endParaRPr lang="en-US" altLang="zh-CN" smtClean="0"/>
          </a:p>
          <a:p>
            <a:pPr>
              <a:lnSpc>
                <a:spcPct val="150000"/>
              </a:lnSpc>
              <a:buFont typeface="Wingdings" panose="05000000000000000000" pitchFamily="2" charset="2"/>
              <a:buNone/>
            </a:pPr>
            <a:r>
              <a:rPr lang="en-US" altLang="zh-CN" smtClean="0"/>
              <a:t>        </a:t>
            </a:r>
            <a:r>
              <a:rPr lang="zh-CN" smtClean="0"/>
              <a:t>艺术区域可以促进婴幼儿感知觉的发展和艺术潜质的挖掘，需要提供艺术活动所需的材料设施</a:t>
            </a:r>
            <a:endParaRPr lang="zh-CN" smtClean="0"/>
          </a:p>
          <a:p>
            <a:pPr>
              <a:lnSpc>
                <a:spcPct val="150000"/>
              </a:lnSpc>
              <a:buFont typeface="Wingdings" panose="05000000000000000000" pitchFamily="2" charset="2"/>
              <a:buNone/>
            </a:pPr>
            <a:r>
              <a:rPr lang="en-US" altLang="zh-CN" smtClean="0"/>
              <a:t>(4)</a:t>
            </a:r>
            <a:r>
              <a:rPr lang="zh-CN" smtClean="0"/>
              <a:t>阅读区域</a:t>
            </a:r>
            <a:endParaRPr lang="en-US" altLang="zh-CN" smtClean="0"/>
          </a:p>
          <a:p>
            <a:pPr>
              <a:lnSpc>
                <a:spcPct val="150000"/>
              </a:lnSpc>
              <a:buFont typeface="Wingdings" panose="05000000000000000000" pitchFamily="2" charset="2"/>
              <a:buNone/>
            </a:pPr>
            <a:r>
              <a:rPr lang="en-US" altLang="zh-CN" smtClean="0"/>
              <a:t>        </a:t>
            </a:r>
            <a:r>
              <a:rPr lang="zh-CN" smtClean="0"/>
              <a:t>阅读区域可以促进婴幼儿认知能力、语言表达能力、表演能力和</a:t>
            </a:r>
            <a:r>
              <a:rPr lang="zh-CN" altLang="en-US" smtClean="0"/>
              <a:t>社会性情</a:t>
            </a:r>
            <a:r>
              <a:rPr lang="zh-CN" smtClean="0"/>
              <a:t>感的发展，需设在光线充足、相对安静的地方。</a:t>
            </a:r>
            <a:endParaRPr lang="zh-CN" altLang="en-US" smtClean="0"/>
          </a:p>
        </p:txBody>
      </p:sp>
    </p:spTree>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内容占位符 2"/>
          <p:cNvSpPr>
            <a:spLocks noGrp="1"/>
          </p:cNvSpPr>
          <p:nvPr>
            <p:ph idx="1"/>
          </p:nvPr>
        </p:nvSpPr>
        <p:spPr>
          <a:xfrm>
            <a:off x="428625" y="428625"/>
            <a:ext cx="8207375" cy="4827588"/>
          </a:xfrm>
        </p:spPr>
        <p:txBody>
          <a:bodyPr>
            <a:normAutofit lnSpcReduction="10000"/>
          </a:bodyPr>
          <a:lstStyle/>
          <a:p>
            <a:pPr>
              <a:lnSpc>
                <a:spcPct val="150000"/>
              </a:lnSpc>
              <a:buFont typeface="Wingdings" panose="05000000000000000000" pitchFamily="2" charset="2"/>
              <a:buNone/>
            </a:pPr>
            <a:r>
              <a:rPr lang="en-US" altLang="zh-CN" smtClean="0"/>
              <a:t>(5)</a:t>
            </a:r>
            <a:r>
              <a:rPr lang="zh-CN" smtClean="0"/>
              <a:t>想象装扮区域</a:t>
            </a:r>
            <a:endParaRPr lang="en-US" altLang="zh-CN" smtClean="0"/>
          </a:p>
          <a:p>
            <a:pPr>
              <a:lnSpc>
                <a:spcPct val="150000"/>
              </a:lnSpc>
              <a:buFont typeface="Wingdings" panose="05000000000000000000" pitchFamily="2" charset="2"/>
              <a:buNone/>
            </a:pPr>
            <a:r>
              <a:rPr lang="en-US" altLang="zh-CN" smtClean="0"/>
              <a:t>           </a:t>
            </a:r>
            <a:r>
              <a:rPr lang="zh-CN" smtClean="0"/>
              <a:t>该区域可以促进婴幼儿社会性情感、交往能力、想象力、创造力的发展。环境创设要像家庭一样温馨、温暖</a:t>
            </a:r>
            <a:r>
              <a:rPr lang="zh-CN" altLang="en-US" smtClean="0"/>
              <a:t>。</a:t>
            </a:r>
            <a:endParaRPr lang="en-US" altLang="zh-CN" smtClean="0"/>
          </a:p>
          <a:p>
            <a:pPr>
              <a:lnSpc>
                <a:spcPct val="150000"/>
              </a:lnSpc>
              <a:buFont typeface="Wingdings" panose="05000000000000000000" pitchFamily="2" charset="2"/>
              <a:buNone/>
            </a:pPr>
            <a:r>
              <a:rPr lang="en-US" altLang="zh-CN" smtClean="0"/>
              <a:t>        </a:t>
            </a:r>
            <a:r>
              <a:rPr lang="zh-CN" smtClean="0"/>
              <a:t>基本材料包括可以模拟表现生活经验的物品，</a:t>
            </a:r>
            <a:r>
              <a:rPr lang="zh-CN" altLang="en-US" smtClean="0"/>
              <a:t>如家具、娃娃、餐具、仿真食品等，</a:t>
            </a:r>
            <a:r>
              <a:rPr lang="zh-CN" smtClean="0"/>
              <a:t>还可以提供一些其他材料</a:t>
            </a:r>
            <a:r>
              <a:rPr lang="zh-CN" altLang="en-US" smtClean="0"/>
              <a:t>，如厨具玩具、简单的医疗用品玩具、镜子</a:t>
            </a:r>
            <a:r>
              <a:rPr lang="zh-CN" smtClean="0"/>
              <a:t>等。</a:t>
            </a:r>
            <a:endParaRPr lang="zh-CN" altLang="en-US"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a:bodyPr>
          <a:lstStyle/>
          <a:p>
            <a:endParaRPr lang="zh-CN" altLang="en-US" dirty="0" smtClean="0"/>
          </a:p>
          <a:p>
            <a:r>
              <a:rPr lang="en-US" dirty="0" smtClean="0"/>
              <a:t> </a:t>
            </a:r>
            <a:endParaRPr lang="zh-CN" altLang="en-US" dirty="0" smtClean="0"/>
          </a:p>
          <a:p>
            <a:pPr>
              <a:buNone/>
            </a:pPr>
            <a:endParaRPr lang="zh-CN" altLang="en-US" dirty="0"/>
          </a:p>
        </p:txBody>
      </p:sp>
      <p:sp>
        <p:nvSpPr>
          <p:cNvPr id="3" name="标题 2"/>
          <p:cNvSpPr>
            <a:spLocks noGrp="1"/>
          </p:cNvSpPr>
          <p:nvPr>
            <p:ph type="title"/>
          </p:nvPr>
        </p:nvSpPr>
        <p:spPr>
          <a:xfrm>
            <a:off x="683568" y="2852936"/>
            <a:ext cx="8229600" cy="1143000"/>
          </a:xfrm>
        </p:spPr>
        <p:txBody>
          <a:bodyPr>
            <a:normAutofit fontScale="90000"/>
          </a:bodyPr>
          <a:lstStyle/>
          <a:p>
            <a:r>
              <a:rPr lang="zh-CN" altLang="en-US" dirty="0" smtClean="0"/>
              <a:t>第一节  胎儿期的发育</a:t>
            </a:r>
            <a:br>
              <a:rPr lang="zh-CN" altLang="en-US" dirty="0" smtClean="0"/>
            </a:b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dissolve">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内容占位符 2"/>
          <p:cNvSpPr>
            <a:spLocks noGrp="1"/>
          </p:cNvSpPr>
          <p:nvPr>
            <p:ph idx="1"/>
          </p:nvPr>
        </p:nvSpPr>
        <p:spPr>
          <a:xfrm>
            <a:off x="428625" y="928688"/>
            <a:ext cx="8207375" cy="5286375"/>
          </a:xfrm>
        </p:spPr>
        <p:txBody>
          <a:bodyPr>
            <a:normAutofit fontScale="92500"/>
          </a:bodyPr>
          <a:lstStyle/>
          <a:p>
            <a:pPr>
              <a:buFont typeface="Wingdings" panose="05000000000000000000" pitchFamily="2" charset="2"/>
              <a:buNone/>
            </a:pPr>
            <a:r>
              <a:rPr lang="en-US" altLang="zh-CN" smtClean="0"/>
              <a:t>   </a:t>
            </a:r>
            <a:r>
              <a:rPr lang="en-US" altLang="zh-CN" smtClean="0">
                <a:solidFill>
                  <a:srgbClr val="FF0000"/>
                </a:solidFill>
              </a:rPr>
              <a:t> (</a:t>
            </a:r>
            <a:r>
              <a:rPr lang="zh-CN" smtClean="0">
                <a:solidFill>
                  <a:srgbClr val="FF0000"/>
                </a:solidFill>
              </a:rPr>
              <a:t>一</a:t>
            </a:r>
            <a:r>
              <a:rPr lang="en-US" altLang="zh-CN" smtClean="0">
                <a:solidFill>
                  <a:srgbClr val="FF0000"/>
                </a:solidFill>
              </a:rPr>
              <a:t>)</a:t>
            </a:r>
            <a:r>
              <a:rPr lang="zh-CN" smtClean="0">
                <a:solidFill>
                  <a:srgbClr val="FF0000"/>
                </a:solidFill>
              </a:rPr>
              <a:t>创设原则</a:t>
            </a:r>
            <a:endParaRPr lang="zh-CN" smtClean="0">
              <a:solidFill>
                <a:srgbClr val="FF0000"/>
              </a:solidFill>
            </a:endParaRPr>
          </a:p>
          <a:p>
            <a:pPr>
              <a:lnSpc>
                <a:spcPct val="150000"/>
              </a:lnSpc>
              <a:buFont typeface="Wingdings" panose="05000000000000000000" pitchFamily="2" charset="2"/>
              <a:buNone/>
            </a:pPr>
            <a:r>
              <a:rPr lang="en-US" altLang="zh-CN" smtClean="0"/>
              <a:t> </a:t>
            </a:r>
            <a:r>
              <a:rPr lang="en-US" altLang="zh-CN" sz="2400" smtClean="0"/>
              <a:t>1.</a:t>
            </a:r>
            <a:r>
              <a:rPr lang="zh-CN" sz="2400" smtClean="0"/>
              <a:t>舒适性。满足不同教养人的需求，结合父母、保姆、隔代祖辈的不同特点，因人而异地创设物质环境，使教养人感到整洁、温馨，树立良好的亲子园形象。</a:t>
            </a:r>
            <a:endParaRPr lang="zh-CN" sz="2400" smtClean="0"/>
          </a:p>
          <a:p>
            <a:pPr>
              <a:lnSpc>
                <a:spcPct val="150000"/>
              </a:lnSpc>
              <a:buFont typeface="Wingdings" panose="05000000000000000000" pitchFamily="2" charset="2"/>
              <a:buNone/>
            </a:pPr>
            <a:r>
              <a:rPr lang="en-US" altLang="zh-CN" sz="2400" smtClean="0"/>
              <a:t>2.</a:t>
            </a:r>
            <a:r>
              <a:rPr lang="zh-CN" sz="2400" smtClean="0"/>
              <a:t>适宜性。提供的物质环境和材料要符合教养人的需要和能力，提供的早教期刊是他们能偶接受和学习的，不要过于专业化。</a:t>
            </a:r>
            <a:endParaRPr lang="zh-CN" sz="2400" smtClean="0"/>
          </a:p>
          <a:p>
            <a:pPr>
              <a:lnSpc>
                <a:spcPct val="150000"/>
              </a:lnSpc>
              <a:buFont typeface="Wingdings" panose="05000000000000000000" pitchFamily="2" charset="2"/>
              <a:buNone/>
            </a:pPr>
            <a:r>
              <a:rPr lang="en-US" altLang="zh-CN" sz="2400" smtClean="0"/>
              <a:t> 3.</a:t>
            </a:r>
            <a:r>
              <a:rPr lang="zh-CN" sz="2400" smtClean="0"/>
              <a:t>操作性。物质环境的创设应具有指导的作用，便于教养人在家庭中模仿和操作。</a:t>
            </a:r>
            <a:endParaRPr lang="zh-CN" sz="2400" smtClean="0"/>
          </a:p>
          <a:p>
            <a:pPr>
              <a:lnSpc>
                <a:spcPct val="150000"/>
              </a:lnSpc>
            </a:pPr>
            <a:r>
              <a:rPr lang="zh-CN" smtClean="0">
                <a:latin typeface="仿宋" panose="02010609060101010101" pitchFamily="49" charset="-122"/>
                <a:ea typeface="仿宋" panose="02010609060101010101" pitchFamily="49" charset="-122"/>
              </a:rPr>
              <a:t>。</a:t>
            </a:r>
            <a:endParaRPr lang="zh-CN" altLang="en-US" smtClean="0">
              <a:latin typeface="仿宋" panose="02010609060101010101" pitchFamily="49" charset="-122"/>
              <a:ea typeface="仿宋" panose="02010609060101010101" pitchFamily="49" charset="-122"/>
            </a:endParaRPr>
          </a:p>
        </p:txBody>
      </p:sp>
      <p:sp>
        <p:nvSpPr>
          <p:cNvPr id="44035" name="TextBox 2"/>
          <p:cNvSpPr txBox="1">
            <a:spLocks noChangeArrowheads="1"/>
          </p:cNvSpPr>
          <p:nvPr/>
        </p:nvSpPr>
        <p:spPr bwMode="auto">
          <a:xfrm>
            <a:off x="571500" y="357188"/>
            <a:ext cx="8072438" cy="584200"/>
          </a:xfrm>
          <a:prstGeom prst="rect">
            <a:avLst/>
          </a:prstGeom>
          <a:noFill/>
          <a:ln w="9525">
            <a:noFill/>
            <a:miter lim="800000"/>
          </a:ln>
        </p:spPr>
        <p:txBody>
          <a:bodyPr>
            <a:spAutoFit/>
          </a:bodyPr>
          <a:lstStyle/>
          <a:p>
            <a:pPr algn="ctr"/>
            <a:r>
              <a:rPr lang="zh-CN" altLang="en-US"/>
              <a:t> </a:t>
            </a:r>
            <a:r>
              <a:rPr lang="zh-CN" altLang="en-US" sz="3200" b="1">
                <a:solidFill>
                  <a:srgbClr val="FF0000"/>
                </a:solidFill>
                <a:latin typeface="华文隶书" panose="02010800040101010101" pitchFamily="2" charset="-122"/>
                <a:ea typeface="华文隶书" panose="02010800040101010101" pitchFamily="2" charset="-122"/>
              </a:rPr>
              <a:t>二、为教养人创设的物质环境</a:t>
            </a:r>
            <a:endParaRPr lang="zh-CN" altLang="en-US" sz="3200">
              <a:solidFill>
                <a:srgbClr val="FF0000"/>
              </a:solidFill>
              <a:latin typeface="华文隶书" panose="02010800040101010101" pitchFamily="2" charset="-122"/>
              <a:ea typeface="华文隶书" panose="02010800040101010101" pitchFamily="2" charset="-122"/>
            </a:endParaRPr>
          </a:p>
        </p:txBody>
      </p:sp>
    </p:spTree>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内容占位符 3"/>
          <p:cNvSpPr>
            <a:spLocks noGrp="1"/>
          </p:cNvSpPr>
          <p:nvPr>
            <p:ph idx="1"/>
          </p:nvPr>
        </p:nvSpPr>
        <p:spPr>
          <a:xfrm>
            <a:off x="493713" y="428625"/>
            <a:ext cx="8207375" cy="6007100"/>
          </a:xfrm>
        </p:spPr>
        <p:txBody>
          <a:bodyPr/>
          <a:lstStyle/>
          <a:p>
            <a:pPr>
              <a:buFont typeface="Wingdings" panose="05000000000000000000" pitchFamily="2" charset="2"/>
              <a:buNone/>
            </a:pPr>
            <a:r>
              <a:rPr lang="en-US" altLang="zh-CN" smtClean="0">
                <a:solidFill>
                  <a:srgbClr val="FF0000"/>
                </a:solidFill>
              </a:rPr>
              <a:t> (</a:t>
            </a:r>
            <a:r>
              <a:rPr lang="zh-CN" smtClean="0">
                <a:solidFill>
                  <a:srgbClr val="FF0000"/>
                </a:solidFill>
              </a:rPr>
              <a:t>二</a:t>
            </a:r>
            <a:r>
              <a:rPr lang="en-US" altLang="zh-CN" smtClean="0">
                <a:solidFill>
                  <a:srgbClr val="FF0000"/>
                </a:solidFill>
              </a:rPr>
              <a:t>)</a:t>
            </a:r>
            <a:r>
              <a:rPr lang="zh-CN" smtClean="0">
                <a:solidFill>
                  <a:srgbClr val="FF0000"/>
                </a:solidFill>
              </a:rPr>
              <a:t>创设要点</a:t>
            </a:r>
            <a:endParaRPr lang="zh-CN" smtClean="0">
              <a:solidFill>
                <a:srgbClr val="FF0000"/>
              </a:solidFill>
            </a:endParaRPr>
          </a:p>
          <a:p>
            <a:pPr>
              <a:lnSpc>
                <a:spcPct val="150000"/>
              </a:lnSpc>
              <a:buFont typeface="Wingdings" panose="05000000000000000000" pitchFamily="2" charset="2"/>
              <a:buNone/>
            </a:pPr>
            <a:r>
              <a:rPr lang="en-US" altLang="zh-CN" smtClean="0"/>
              <a:t>    1.</a:t>
            </a:r>
            <a:r>
              <a:rPr lang="zh-CN" smtClean="0"/>
              <a:t>教师所用物品要与婴幼儿物品分开摆放，放在婴幼儿够不到的地方。</a:t>
            </a:r>
            <a:endParaRPr lang="zh-CN" smtClean="0"/>
          </a:p>
          <a:p>
            <a:pPr>
              <a:lnSpc>
                <a:spcPct val="150000"/>
              </a:lnSpc>
              <a:buFont typeface="Wingdings" panose="05000000000000000000" pitchFamily="2" charset="2"/>
              <a:buNone/>
            </a:pPr>
            <a:r>
              <a:rPr lang="en-US" altLang="zh-CN" smtClean="0"/>
              <a:t>    2.</a:t>
            </a:r>
            <a:r>
              <a:rPr lang="zh-CN" smtClean="0"/>
              <a:t>教师所用教材、教具、辅助材料尽量分类摆放，方便拿取。</a:t>
            </a:r>
            <a:endParaRPr lang="zh-CN" smtClean="0"/>
          </a:p>
          <a:p>
            <a:pPr>
              <a:lnSpc>
                <a:spcPct val="150000"/>
              </a:lnSpc>
              <a:buFont typeface="Wingdings" panose="05000000000000000000" pitchFamily="2" charset="2"/>
              <a:buNone/>
            </a:pPr>
            <a:r>
              <a:rPr lang="en-US" altLang="zh-CN" smtClean="0"/>
              <a:t>    3.</a:t>
            </a:r>
            <a:r>
              <a:rPr lang="zh-CN" smtClean="0"/>
              <a:t>为看护人提供周到的服务，包括可休息的坐椅、存放物品的柜子、可饮用的水、可翻阅的早教期刊等。</a:t>
            </a:r>
            <a:endParaRPr lang="zh-CN" altLang="en-US" smtClean="0"/>
          </a:p>
        </p:txBody>
      </p:sp>
    </p:spTree>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内容占位符 2"/>
          <p:cNvSpPr>
            <a:spLocks noGrp="1"/>
          </p:cNvSpPr>
          <p:nvPr>
            <p:ph idx="1"/>
          </p:nvPr>
        </p:nvSpPr>
        <p:spPr>
          <a:xfrm>
            <a:off x="500063" y="642938"/>
            <a:ext cx="8207375" cy="4827587"/>
          </a:xfrm>
        </p:spPr>
        <p:txBody>
          <a:bodyPr/>
          <a:lstStyle/>
          <a:p>
            <a:pPr>
              <a:buFont typeface="Wingdings" panose="05000000000000000000" pitchFamily="2" charset="2"/>
              <a:buNone/>
            </a:pPr>
            <a:r>
              <a:rPr lang="en-US" altLang="zh-CN" smtClean="0"/>
              <a:t> </a:t>
            </a:r>
            <a:r>
              <a:rPr lang="en-US" altLang="zh-CN" smtClean="0">
                <a:solidFill>
                  <a:srgbClr val="FF0000"/>
                </a:solidFill>
              </a:rPr>
              <a:t>(</a:t>
            </a:r>
            <a:r>
              <a:rPr lang="zh-CN" smtClean="0">
                <a:solidFill>
                  <a:srgbClr val="FF0000"/>
                </a:solidFill>
              </a:rPr>
              <a:t>三</a:t>
            </a:r>
            <a:r>
              <a:rPr lang="en-US" altLang="zh-CN" smtClean="0">
                <a:solidFill>
                  <a:srgbClr val="FF0000"/>
                </a:solidFill>
              </a:rPr>
              <a:t>)</a:t>
            </a:r>
            <a:r>
              <a:rPr lang="zh-CN" smtClean="0">
                <a:solidFill>
                  <a:srgbClr val="FF0000"/>
                </a:solidFill>
              </a:rPr>
              <a:t>公共区域环境的创设</a:t>
            </a:r>
            <a:endParaRPr lang="zh-CN" smtClean="0">
              <a:solidFill>
                <a:srgbClr val="FF0000"/>
              </a:solidFill>
            </a:endParaRPr>
          </a:p>
          <a:p>
            <a:pPr>
              <a:lnSpc>
                <a:spcPct val="150000"/>
              </a:lnSpc>
              <a:buFont typeface="Wingdings" panose="05000000000000000000" pitchFamily="2" charset="2"/>
              <a:buNone/>
            </a:pPr>
            <a:r>
              <a:rPr lang="en-US" altLang="zh-CN" smtClean="0"/>
              <a:t>            </a:t>
            </a:r>
            <a:r>
              <a:rPr lang="zh-CN" smtClean="0"/>
              <a:t>可以利用走廊等公共空间展示教养机构的文化。公共区域需要配有婴幼儿读物、科学育儿方面的图书、期刊、宣传栏、电视、电脑、沙发、桌椅、饮水机、空调等。公共区域可以发挥多种功能：家长的休息室、专家咨询室、图书借阅室、展示室。</a:t>
            </a:r>
            <a:endParaRPr lang="zh-CN" altLang="en-US" smtClean="0"/>
          </a:p>
        </p:txBody>
      </p:sp>
    </p:spTree>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endParaRPr lang="zh-CN" altLang="en-US" dirty="0"/>
          </a:p>
        </p:txBody>
      </p:sp>
      <p:sp>
        <p:nvSpPr>
          <p:cNvPr id="3" name="标题 2"/>
          <p:cNvSpPr>
            <a:spLocks noGrp="1"/>
          </p:cNvSpPr>
          <p:nvPr>
            <p:ph type="title"/>
          </p:nvPr>
        </p:nvSpPr>
        <p:spPr/>
        <p:txBody>
          <a:bodyPr/>
          <a:lstStyle/>
          <a:p>
            <a:endParaRPr lang="zh-CN" altLang="en-US"/>
          </a:p>
        </p:txBody>
      </p:sp>
      <p:sp>
        <p:nvSpPr>
          <p:cNvPr id="4" name="矩形 3"/>
          <p:cNvSpPr/>
          <p:nvPr/>
        </p:nvSpPr>
        <p:spPr>
          <a:xfrm>
            <a:off x="2627784" y="2924944"/>
            <a:ext cx="4516044" cy="1754326"/>
          </a:xfrm>
          <a:prstGeom prst="rect">
            <a:avLst/>
          </a:prstGeom>
          <a:noFill/>
        </p:spPr>
        <p:txBody>
          <a:bodyPr wrap="none" lIns="91440" tIns="45720" rIns="91440" bIns="45720">
            <a:spAutoFit/>
          </a:bodyPr>
          <a:lstStyle/>
          <a:p>
            <a:pPr algn="ctr"/>
            <a:r>
              <a:rPr lang="en-US" altLang="zh-CN"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The End</a:t>
            </a:r>
            <a:r>
              <a:rPr lang="zh-CN" alt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en-US" altLang="zh-CN"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r>
              <a:rPr lang="en-US" altLang="zh-CN"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Thank You</a:t>
            </a:r>
            <a:r>
              <a:rPr lang="zh-CN" alt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zh-CN" alt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1"/>
          <p:cNvSpPr txBox="1">
            <a:spLocks noChangeArrowheads="1"/>
          </p:cNvSpPr>
          <p:nvPr/>
        </p:nvSpPr>
        <p:spPr bwMode="auto">
          <a:xfrm>
            <a:off x="1258888" y="1628775"/>
            <a:ext cx="6985000" cy="3387725"/>
          </a:xfrm>
          <a:prstGeom prst="rect">
            <a:avLst/>
          </a:prstGeom>
          <a:noFill/>
          <a:ln w="9525">
            <a:noFill/>
            <a:miter lim="800000"/>
          </a:ln>
        </p:spPr>
        <p:txBody>
          <a:bodyPr>
            <a:spAutoFit/>
          </a:bodyPr>
          <a:lstStyle/>
          <a:p>
            <a:r>
              <a:rPr lang="zh-CN" altLang="en-US" sz="3600" b="1">
                <a:solidFill>
                  <a:schemeClr val="tx2"/>
                </a:solidFill>
                <a:latin typeface="隶书" panose="02010509060101010101" pitchFamily="49" charset="-122"/>
                <a:ea typeface="隶书" panose="02010509060101010101" pitchFamily="49" charset="-122"/>
              </a:rPr>
              <a:t>胎儿期</a:t>
            </a:r>
            <a:r>
              <a:rPr lang="en-US" altLang="zh-CN" sz="3600" b="1">
                <a:solidFill>
                  <a:schemeClr val="tx2"/>
                </a:solidFill>
                <a:latin typeface="隶书" panose="02010509060101010101" pitchFamily="49" charset="-122"/>
                <a:ea typeface="隶书" panose="02010509060101010101" pitchFamily="49" charset="-122"/>
              </a:rPr>
              <a:t>(fetus period)</a:t>
            </a:r>
            <a:r>
              <a:rPr lang="en-US" altLang="zh-CN" sz="3600"/>
              <a:t> </a:t>
            </a:r>
            <a:r>
              <a:rPr lang="zh-CN" altLang="en-US" sz="3600">
                <a:latin typeface="隶书" panose="02010509060101010101" pitchFamily="49" charset="-122"/>
                <a:ea typeface="隶书" panose="02010509060101010101" pitchFamily="49" charset="-122"/>
              </a:rPr>
              <a:t>：人体发育的最早阶段，是婴儿出生前在母体宫内发育的阶段，从受孕到分娩共 </a:t>
            </a:r>
            <a:r>
              <a:rPr lang="en-US" altLang="zh-CN" sz="3600" b="1">
                <a:solidFill>
                  <a:srgbClr val="000066"/>
                </a:solidFill>
                <a:latin typeface="隶书" panose="02010509060101010101" pitchFamily="49" charset="-122"/>
                <a:ea typeface="隶书" panose="02010509060101010101" pitchFamily="49" charset="-122"/>
              </a:rPr>
              <a:t>10</a:t>
            </a:r>
            <a:r>
              <a:rPr lang="zh-CN" altLang="en-US" sz="3600" b="1">
                <a:solidFill>
                  <a:srgbClr val="000066"/>
                </a:solidFill>
                <a:latin typeface="隶书" panose="02010509060101010101" pitchFamily="49" charset="-122"/>
                <a:ea typeface="隶书" panose="02010509060101010101" pitchFamily="49" charset="-122"/>
              </a:rPr>
              <a:t>个月左右，约</a:t>
            </a:r>
            <a:r>
              <a:rPr lang="en-US" altLang="zh-CN" sz="3600" b="1">
                <a:solidFill>
                  <a:srgbClr val="000066"/>
                </a:solidFill>
                <a:latin typeface="隶书" panose="02010509060101010101" pitchFamily="49" charset="-122"/>
                <a:ea typeface="隶书" panose="02010509060101010101" pitchFamily="49" charset="-122"/>
              </a:rPr>
              <a:t>280</a:t>
            </a:r>
            <a:r>
              <a:rPr lang="zh-CN" altLang="en-US" sz="3600" b="1">
                <a:solidFill>
                  <a:srgbClr val="000066"/>
                </a:solidFill>
                <a:latin typeface="隶书" panose="02010509060101010101" pitchFamily="49" charset="-122"/>
                <a:ea typeface="隶书" panose="02010509060101010101" pitchFamily="49" charset="-122"/>
              </a:rPr>
              <a:t>天</a:t>
            </a:r>
            <a:r>
              <a:rPr lang="zh-CN" altLang="en-US" sz="3600">
                <a:latin typeface="隶书" panose="02010509060101010101" pitchFamily="49" charset="-122"/>
                <a:ea typeface="隶书" panose="02010509060101010101" pitchFamily="49" charset="-122"/>
              </a:rPr>
              <a:t>。此期间由受精卵发育成胚胎，再继续发育为成熟胎儿。</a:t>
            </a:r>
            <a:endParaRPr lang="zh-CN" altLang="en-US" sz="3600">
              <a:latin typeface="隶书" panose="02010509060101010101" pitchFamily="49" charset="-122"/>
              <a:ea typeface="隶书" panose="02010509060101010101" pitchFamily="49" charset="-122"/>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rrowheads="1"/>
          </p:cNvSpPr>
          <p:nvPr>
            <p:ph type="title"/>
          </p:nvPr>
        </p:nvSpPr>
        <p:spPr>
          <a:xfrm>
            <a:off x="395288" y="260350"/>
            <a:ext cx="8540750" cy="720725"/>
          </a:xfrm>
        </p:spPr>
        <p:txBody>
          <a:bodyPr>
            <a:normAutofit fontScale="90000"/>
          </a:bodyPr>
          <a:lstStyle/>
          <a:p>
            <a:pPr marL="1117600" indent="-1117600" algn="l" eaLnBrk="1" hangingPunct="1"/>
            <a:r>
              <a:rPr lang="zh-CN" altLang="en-US" sz="4800" b="1" smtClean="0">
                <a:ea typeface="隶书" panose="02010509060101010101" pitchFamily="49" charset="-122"/>
              </a:rPr>
              <a:t>一、胎儿宫内发育分期</a:t>
            </a:r>
            <a:endParaRPr lang="zh-CN" altLang="en-US" sz="4800" b="1" smtClean="0">
              <a:ea typeface="隶书" panose="02010509060101010101" pitchFamily="49" charset="-122"/>
            </a:endParaRPr>
          </a:p>
        </p:txBody>
      </p:sp>
      <p:sp>
        <p:nvSpPr>
          <p:cNvPr id="7171" name="Rectangle 3"/>
          <p:cNvSpPr>
            <a:spLocks noGrp="1" noRot="1" noChangeArrowheads="1"/>
          </p:cNvSpPr>
          <p:nvPr>
            <p:ph type="body" idx="1"/>
          </p:nvPr>
        </p:nvSpPr>
        <p:spPr>
          <a:xfrm>
            <a:off x="468313" y="1412875"/>
            <a:ext cx="8280400" cy="5184775"/>
          </a:xfrm>
        </p:spPr>
        <p:txBody>
          <a:bodyPr/>
          <a:lstStyle/>
          <a:p>
            <a:pPr eaLnBrk="1" hangingPunct="1">
              <a:buFont typeface="Arial" panose="020B0604020202020204" pitchFamily="34" charset="0"/>
              <a:buChar char="▪"/>
            </a:pPr>
            <a:r>
              <a:rPr lang="zh-CN" altLang="en-US" sz="3600" b="1" smtClean="0"/>
              <a:t>卵子和精子的结合称为受精。</a:t>
            </a:r>
            <a:endParaRPr lang="zh-CN" altLang="en-US" sz="3600" b="1" smtClean="0"/>
          </a:p>
          <a:p>
            <a:pPr eaLnBrk="1" hangingPunct="1">
              <a:buFont typeface="Arial" panose="020B0604020202020204" pitchFamily="34" charset="0"/>
              <a:buChar char="▪"/>
            </a:pPr>
            <a:endParaRPr lang="zh-CN" altLang="en-US" sz="1400" b="1" smtClean="0"/>
          </a:p>
          <a:p>
            <a:pPr eaLnBrk="1" hangingPunct="1">
              <a:buFont typeface="Arial" panose="020B0604020202020204" pitchFamily="34" charset="0"/>
              <a:buChar char="▪"/>
            </a:pPr>
            <a:r>
              <a:rPr lang="zh-CN" altLang="en-US" sz="3600" b="1" smtClean="0"/>
              <a:t>正常孕期分为</a:t>
            </a:r>
            <a:r>
              <a:rPr lang="en-US" altLang="zh-CN" sz="3600" b="1" smtClean="0"/>
              <a:t>3</a:t>
            </a:r>
            <a:r>
              <a:rPr lang="zh-CN" altLang="en-US" sz="3600" b="1" smtClean="0"/>
              <a:t>个时期：</a:t>
            </a:r>
            <a:endParaRPr lang="zh-CN" altLang="en-US" sz="3600" b="1" smtClean="0"/>
          </a:p>
          <a:p>
            <a:pPr eaLnBrk="1" hangingPunct="1">
              <a:buFont typeface="Arial" panose="020B0604020202020204" pitchFamily="34" charset="0"/>
              <a:buNone/>
            </a:pPr>
            <a:r>
              <a:rPr lang="zh-CN" altLang="en-US" sz="3600" smtClean="0"/>
              <a:t>     </a:t>
            </a:r>
            <a:r>
              <a:rPr lang="zh-CN" altLang="en-US" sz="3600" smtClean="0">
                <a:hlinkClick r:id="rId1" action="ppaction://hlinksldjump"/>
              </a:rPr>
              <a:t>胚芽期</a:t>
            </a:r>
            <a:r>
              <a:rPr lang="en-US" altLang="zh-CN" sz="3600" smtClean="0">
                <a:hlinkClick r:id="rId1" action="ppaction://hlinksldjump"/>
              </a:rPr>
              <a:t>(0</a:t>
            </a:r>
            <a:r>
              <a:rPr lang="zh-CN" altLang="en-US" sz="3600" smtClean="0">
                <a:hlinkClick r:id="rId1" action="ppaction://hlinksldjump"/>
              </a:rPr>
              <a:t>～</a:t>
            </a:r>
            <a:r>
              <a:rPr lang="en-US" altLang="zh-CN" sz="3600" smtClean="0">
                <a:hlinkClick r:id="rId1" action="ppaction://hlinksldjump"/>
              </a:rPr>
              <a:t>2</a:t>
            </a:r>
            <a:r>
              <a:rPr lang="zh-CN" altLang="en-US" sz="3600" smtClean="0">
                <a:hlinkClick r:id="rId1" action="ppaction://hlinksldjump"/>
              </a:rPr>
              <a:t>周</a:t>
            </a:r>
            <a:r>
              <a:rPr lang="en-US" altLang="zh-CN" sz="3600" smtClean="0">
                <a:hlinkClick r:id="rId1" action="ppaction://hlinksldjump"/>
              </a:rPr>
              <a:t>)</a:t>
            </a:r>
            <a:endParaRPr lang="en-US" altLang="zh-CN" sz="3600" smtClean="0"/>
          </a:p>
          <a:p>
            <a:pPr eaLnBrk="1" hangingPunct="1">
              <a:buFont typeface="Arial" panose="020B0604020202020204" pitchFamily="34" charset="0"/>
              <a:buNone/>
            </a:pPr>
            <a:r>
              <a:rPr lang="zh-CN" altLang="en-US" sz="3600" smtClean="0"/>
              <a:t>     </a:t>
            </a:r>
            <a:r>
              <a:rPr lang="zh-CN" altLang="en-US" sz="3600" smtClean="0">
                <a:hlinkClick r:id="rId2" action="ppaction://hlinksldjump"/>
              </a:rPr>
              <a:t>胚胎期</a:t>
            </a:r>
            <a:r>
              <a:rPr lang="en-US" altLang="zh-CN" sz="3600" smtClean="0">
                <a:hlinkClick r:id="rId2" action="ppaction://hlinksldjump"/>
              </a:rPr>
              <a:t>(3</a:t>
            </a:r>
            <a:r>
              <a:rPr lang="zh-CN" altLang="en-US" sz="3600" smtClean="0">
                <a:hlinkClick r:id="rId2" action="ppaction://hlinksldjump"/>
              </a:rPr>
              <a:t>～</a:t>
            </a:r>
            <a:r>
              <a:rPr lang="en-US" altLang="zh-CN" sz="3600" smtClean="0">
                <a:hlinkClick r:id="rId2" action="ppaction://hlinksldjump"/>
              </a:rPr>
              <a:t>8</a:t>
            </a:r>
            <a:r>
              <a:rPr lang="zh-CN" altLang="en-US" sz="3600" smtClean="0">
                <a:hlinkClick r:id="rId2" action="ppaction://hlinksldjump"/>
              </a:rPr>
              <a:t>周</a:t>
            </a:r>
            <a:r>
              <a:rPr lang="en-US" altLang="zh-CN" sz="3600" smtClean="0">
                <a:hlinkClick r:id="rId2" action="ppaction://hlinksldjump"/>
              </a:rPr>
              <a:t>)</a:t>
            </a:r>
            <a:endParaRPr lang="zh-CN" altLang="en-US" sz="3600" smtClean="0"/>
          </a:p>
          <a:p>
            <a:pPr eaLnBrk="1" hangingPunct="1">
              <a:buFont typeface="Arial" panose="020B0604020202020204" pitchFamily="34" charset="0"/>
              <a:buNone/>
            </a:pPr>
            <a:r>
              <a:rPr lang="zh-CN" altLang="en-US" sz="3600" smtClean="0"/>
              <a:t>     </a:t>
            </a:r>
            <a:r>
              <a:rPr lang="zh-CN" altLang="en-US" sz="3600" smtClean="0">
                <a:hlinkClick r:id="rId3" action="ppaction://hlinksldjump"/>
              </a:rPr>
              <a:t>胎儿期</a:t>
            </a:r>
            <a:r>
              <a:rPr lang="en-US" altLang="zh-CN" sz="3600" smtClean="0">
                <a:hlinkClick r:id="rId3" action="ppaction://hlinksldjump"/>
              </a:rPr>
              <a:t>(9</a:t>
            </a:r>
            <a:r>
              <a:rPr lang="zh-CN" altLang="en-US" sz="3600" smtClean="0">
                <a:hlinkClick r:id="rId3" action="ppaction://hlinksldjump"/>
              </a:rPr>
              <a:t>～</a:t>
            </a:r>
            <a:r>
              <a:rPr lang="en-US" altLang="zh-CN" sz="3600" smtClean="0">
                <a:hlinkClick r:id="rId3" action="ppaction://hlinksldjump"/>
              </a:rPr>
              <a:t>40</a:t>
            </a:r>
            <a:r>
              <a:rPr lang="zh-CN" altLang="en-US" sz="3600" smtClean="0">
                <a:hlinkClick r:id="rId3" action="ppaction://hlinksldjump"/>
              </a:rPr>
              <a:t>周</a:t>
            </a:r>
            <a:r>
              <a:rPr lang="en-US" altLang="zh-CN" sz="3600" smtClean="0">
                <a:hlinkClick r:id="rId3" action="ppaction://hlinksldjump"/>
              </a:rPr>
              <a:t>) </a:t>
            </a:r>
            <a:endParaRPr lang="en-US" altLang="zh-CN" sz="3600" smtClean="0"/>
          </a:p>
          <a:p>
            <a:pPr eaLnBrk="1" hangingPunct="1">
              <a:buFont typeface="Arial" panose="020B0604020202020204" pitchFamily="34" charset="0"/>
              <a:buNone/>
            </a:pPr>
            <a:endParaRPr lang="en-US" altLang="zh-CN" sz="1600" smtClean="0"/>
          </a:p>
          <a:p>
            <a:pPr eaLnBrk="1" hangingPunct="1">
              <a:buFont typeface="Arial" panose="020B0604020202020204" pitchFamily="34" charset="0"/>
              <a:buChar char="▪"/>
            </a:pPr>
            <a:r>
              <a:rPr lang="zh-CN" altLang="en-US" sz="3600" b="1" smtClean="0"/>
              <a:t>胎儿在宫内的发育是人的整个生理发育过程的初始环节和重要阶段。</a:t>
            </a:r>
            <a:r>
              <a:rPr lang="zh-CN" altLang="en-US" smtClean="0">
                <a:solidFill>
                  <a:srgbClr val="003366"/>
                </a:solidFill>
              </a:rPr>
              <a:t> </a:t>
            </a:r>
            <a:endParaRPr lang="zh-CN" altLang="en-US" smtClean="0">
              <a:solidFill>
                <a:srgbClr val="003366"/>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a:xfrm>
            <a:off x="323850" y="260350"/>
            <a:ext cx="8540750" cy="1143000"/>
          </a:xfrm>
        </p:spPr>
        <p:txBody>
          <a:bodyPr/>
          <a:lstStyle/>
          <a:p>
            <a:pPr algn="l" eaLnBrk="1" hangingPunct="1"/>
            <a:r>
              <a:rPr lang="zh-CN" altLang="en-US" sz="4800" b="1" smtClean="0">
                <a:ea typeface="隶书" panose="02010509060101010101" pitchFamily="49" charset="-122"/>
              </a:rPr>
              <a:t>二、胎儿发育进程及发育特征</a:t>
            </a:r>
            <a:endParaRPr lang="zh-CN" altLang="en-US" sz="4800" b="1" smtClean="0">
              <a:ea typeface="隶书" panose="02010509060101010101" pitchFamily="49" charset="-122"/>
            </a:endParaRPr>
          </a:p>
        </p:txBody>
      </p:sp>
      <p:sp>
        <p:nvSpPr>
          <p:cNvPr id="11267" name="Rectangle 3"/>
          <p:cNvSpPr>
            <a:spLocks noGrp="1" noRot="1" noChangeArrowheads="1"/>
          </p:cNvSpPr>
          <p:nvPr>
            <p:ph type="body" idx="1"/>
          </p:nvPr>
        </p:nvSpPr>
        <p:spPr>
          <a:xfrm>
            <a:off x="611188" y="1557338"/>
            <a:ext cx="8153400" cy="4498975"/>
          </a:xfrm>
        </p:spPr>
        <p:txBody>
          <a:bodyPr/>
          <a:lstStyle/>
          <a:p>
            <a:pPr eaLnBrk="1" hangingPunct="1">
              <a:buFont typeface="Wingdings" panose="05000000000000000000" pitchFamily="2" charset="2"/>
              <a:buChar char="Ø"/>
            </a:pPr>
            <a:r>
              <a:rPr lang="en-US" altLang="zh-CN" sz="3600" smtClean="0">
                <a:solidFill>
                  <a:srgbClr val="000066"/>
                </a:solidFill>
                <a:latin typeface="隶书" panose="02010509060101010101" pitchFamily="49" charset="-122"/>
                <a:ea typeface="隶书" panose="02010509060101010101" pitchFamily="49" charset="-122"/>
              </a:rPr>
              <a:t>1.</a:t>
            </a:r>
            <a:r>
              <a:rPr lang="zh-CN" altLang="en-US" sz="3600" smtClean="0">
                <a:solidFill>
                  <a:srgbClr val="FF0000"/>
                </a:solidFill>
                <a:latin typeface="隶书" panose="02010509060101010101" pitchFamily="49" charset="-122"/>
                <a:ea typeface="隶书" panose="02010509060101010101" pitchFamily="49" charset="-122"/>
                <a:hlinkClick r:id="rId1" action="ppaction://hlinkfile"/>
              </a:rPr>
              <a:t>胎儿发育进程</a:t>
            </a:r>
            <a:endParaRPr lang="en-US" altLang="zh-CN" smtClean="0">
              <a:latin typeface="隶书" panose="02010509060101010101" pitchFamily="49" charset="-122"/>
              <a:ea typeface="隶书" panose="02010509060101010101" pitchFamily="49" charset="-122"/>
            </a:endParaRPr>
          </a:p>
          <a:p>
            <a:pPr eaLnBrk="1" hangingPunct="1">
              <a:buFont typeface="Wingdings" panose="05000000000000000000" pitchFamily="2" charset="2"/>
              <a:buNone/>
            </a:pPr>
            <a:r>
              <a:rPr lang="zh-CN" altLang="en-US" smtClean="0">
                <a:latin typeface="隶书" panose="02010509060101010101" pitchFamily="49" charset="-122"/>
                <a:ea typeface="隶书" panose="02010509060101010101" pitchFamily="49" charset="-122"/>
              </a:rPr>
              <a:t>  卵子和精子结合      受精卵      植入</a:t>
            </a:r>
            <a:endParaRPr lang="zh-CN" altLang="en-US" smtClean="0">
              <a:latin typeface="隶书" panose="02010509060101010101" pitchFamily="49" charset="-122"/>
              <a:ea typeface="隶书" panose="02010509060101010101" pitchFamily="49" charset="-122"/>
            </a:endParaRPr>
          </a:p>
          <a:p>
            <a:pPr eaLnBrk="1" hangingPunct="1">
              <a:buFont typeface="Wingdings" panose="05000000000000000000" pitchFamily="2" charset="2"/>
              <a:buNone/>
            </a:pPr>
            <a:r>
              <a:rPr lang="zh-CN" altLang="en-US" smtClean="0">
                <a:latin typeface="隶书" panose="02010509060101010101" pitchFamily="49" charset="-122"/>
                <a:ea typeface="隶书" panose="02010509060101010101" pitchFamily="49" charset="-122"/>
              </a:rPr>
              <a:t>  </a:t>
            </a:r>
            <a:endParaRPr lang="zh-CN" altLang="en-US" smtClean="0">
              <a:latin typeface="隶书" panose="02010509060101010101" pitchFamily="49" charset="-122"/>
              <a:ea typeface="隶书" panose="02010509060101010101" pitchFamily="49" charset="-122"/>
            </a:endParaRPr>
          </a:p>
          <a:p>
            <a:pPr eaLnBrk="1" hangingPunct="1">
              <a:buFont typeface="Wingdings" panose="05000000000000000000" pitchFamily="2" charset="2"/>
              <a:buNone/>
            </a:pPr>
            <a:r>
              <a:rPr lang="zh-CN" altLang="en-US" smtClean="0">
                <a:latin typeface="隶书" panose="02010509060101010101" pitchFamily="49" charset="-122"/>
                <a:ea typeface="隶书" panose="02010509060101010101" pitchFamily="49" charset="-122"/>
              </a:rPr>
              <a:t>  子宫     胎盘形成      器官形成     </a:t>
            </a:r>
            <a:endParaRPr lang="zh-CN" altLang="en-US" smtClean="0">
              <a:latin typeface="隶书" panose="02010509060101010101" pitchFamily="49" charset="-122"/>
              <a:ea typeface="隶书" panose="02010509060101010101" pitchFamily="49" charset="-122"/>
            </a:endParaRPr>
          </a:p>
          <a:p>
            <a:pPr eaLnBrk="1" hangingPunct="1">
              <a:buFont typeface="Wingdings" panose="05000000000000000000" pitchFamily="2" charset="2"/>
              <a:buNone/>
            </a:pPr>
            <a:r>
              <a:rPr lang="zh-CN" altLang="en-US" smtClean="0">
                <a:latin typeface="隶书" panose="02010509060101010101" pitchFamily="49" charset="-122"/>
                <a:ea typeface="隶书" panose="02010509060101010101" pitchFamily="49" charset="-122"/>
              </a:rPr>
              <a:t>  </a:t>
            </a:r>
            <a:endParaRPr lang="zh-CN" altLang="en-US" smtClean="0">
              <a:latin typeface="隶书" panose="02010509060101010101" pitchFamily="49" charset="-122"/>
              <a:ea typeface="隶书" panose="02010509060101010101" pitchFamily="49" charset="-122"/>
            </a:endParaRPr>
          </a:p>
          <a:p>
            <a:pPr eaLnBrk="1" hangingPunct="1">
              <a:buFont typeface="Wingdings" panose="05000000000000000000" pitchFamily="2" charset="2"/>
              <a:buNone/>
            </a:pPr>
            <a:r>
              <a:rPr lang="zh-CN" altLang="en-US" smtClean="0">
                <a:latin typeface="隶书" panose="02010509060101010101" pitchFamily="49" charset="-122"/>
                <a:ea typeface="隶书" panose="02010509060101010101" pitchFamily="49" charset="-122"/>
              </a:rPr>
              <a:t>  胎儿的生长成熟</a:t>
            </a:r>
            <a:r>
              <a:rPr lang="en-US" altLang="zh-CN" smtClean="0">
                <a:latin typeface="隶书" panose="02010509060101010101" pitchFamily="49" charset="-122"/>
                <a:ea typeface="隶书" panose="02010509060101010101" pitchFamily="49" charset="-122"/>
              </a:rPr>
              <a:t>(</a:t>
            </a:r>
            <a:r>
              <a:rPr lang="zh-CN" altLang="en-US" smtClean="0">
                <a:latin typeface="隶书" panose="02010509060101010101" pitchFamily="49" charset="-122"/>
                <a:ea typeface="隶书" panose="02010509060101010101" pitchFamily="49" charset="-122"/>
                <a:hlinkClick r:id="rId2" action="ppaction://hlinksldjump"/>
              </a:rPr>
              <a:t>表</a:t>
            </a:r>
            <a:r>
              <a:rPr lang="en-US" altLang="zh-CN" smtClean="0">
                <a:latin typeface="隶书" panose="02010509060101010101" pitchFamily="49" charset="-122"/>
                <a:ea typeface="隶书" panose="02010509060101010101" pitchFamily="49" charset="-122"/>
                <a:hlinkClick r:id="rId2" action="ppaction://hlinksldjump"/>
              </a:rPr>
              <a:t>2-1</a:t>
            </a:r>
            <a:r>
              <a:rPr lang="zh-CN" altLang="en-US" smtClean="0">
                <a:latin typeface="隶书" panose="02010509060101010101" pitchFamily="49" charset="-122"/>
                <a:ea typeface="隶书" panose="02010509060101010101" pitchFamily="49" charset="-122"/>
              </a:rPr>
              <a:t>和</a:t>
            </a:r>
            <a:r>
              <a:rPr lang="zh-CN" altLang="en-US" smtClean="0">
                <a:latin typeface="隶书" panose="02010509060101010101" pitchFamily="49" charset="-122"/>
                <a:ea typeface="隶书" panose="02010509060101010101" pitchFamily="49" charset="-122"/>
                <a:hlinkClick r:id="rId3" action="ppaction://hlinksldjump"/>
              </a:rPr>
              <a:t>表</a:t>
            </a:r>
            <a:r>
              <a:rPr lang="en-US" altLang="zh-CN" smtClean="0">
                <a:latin typeface="隶书" panose="02010509060101010101" pitchFamily="49" charset="-122"/>
                <a:ea typeface="隶书" panose="02010509060101010101" pitchFamily="49" charset="-122"/>
                <a:hlinkClick r:id="rId3" action="ppaction://hlinksldjump"/>
              </a:rPr>
              <a:t>2-2</a:t>
            </a:r>
            <a:r>
              <a:rPr lang="en-US" altLang="zh-CN" smtClean="0">
                <a:latin typeface="隶书" panose="02010509060101010101" pitchFamily="49" charset="-122"/>
                <a:ea typeface="隶书" panose="02010509060101010101" pitchFamily="49" charset="-122"/>
              </a:rPr>
              <a:t>)</a:t>
            </a:r>
            <a:r>
              <a:rPr lang="zh-CN" altLang="en-US" smtClean="0">
                <a:latin typeface="隶书" panose="02010509060101010101" pitchFamily="49" charset="-122"/>
                <a:ea typeface="隶书" panose="02010509060101010101" pitchFamily="49" charset="-122"/>
              </a:rPr>
              <a:t>。</a:t>
            </a:r>
            <a:endParaRPr lang="zh-CN" altLang="en-US" smtClean="0">
              <a:latin typeface="隶书" panose="02010509060101010101" pitchFamily="49" charset="-122"/>
              <a:ea typeface="隶书" panose="02010509060101010101" pitchFamily="49" charset="-122"/>
            </a:endParaRPr>
          </a:p>
        </p:txBody>
      </p:sp>
      <p:sp>
        <p:nvSpPr>
          <p:cNvPr id="11274" name="AutoShape 10"/>
          <p:cNvSpPr>
            <a:spLocks noChangeArrowheads="1"/>
          </p:cNvSpPr>
          <p:nvPr/>
        </p:nvSpPr>
        <p:spPr bwMode="auto">
          <a:xfrm>
            <a:off x="6443663" y="2205038"/>
            <a:ext cx="865187" cy="576262"/>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FF00"/>
          </a:solidFill>
          <a:ln w="9525" algn="ctr">
            <a:solidFill>
              <a:srgbClr val="000000"/>
            </a:solidFill>
            <a:miter lim="800000"/>
          </a:ln>
          <a:effectLst/>
        </p:spPr>
        <p:txBody>
          <a:bodyPr wrap="none" anchor="ctr"/>
          <a:lstStyle/>
          <a:p>
            <a:endParaRPr lang="zh-CN" altLang="en-US"/>
          </a:p>
        </p:txBody>
      </p:sp>
      <p:sp>
        <p:nvSpPr>
          <p:cNvPr id="11275" name="AutoShape 11"/>
          <p:cNvSpPr>
            <a:spLocks noChangeArrowheads="1"/>
          </p:cNvSpPr>
          <p:nvPr/>
        </p:nvSpPr>
        <p:spPr bwMode="auto">
          <a:xfrm>
            <a:off x="4067175" y="2205038"/>
            <a:ext cx="935038" cy="649287"/>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FF00"/>
          </a:solidFill>
          <a:ln w="9525" algn="ctr">
            <a:solidFill>
              <a:srgbClr val="000000"/>
            </a:solidFill>
            <a:miter lim="800000"/>
          </a:ln>
          <a:effectLst/>
        </p:spPr>
        <p:txBody>
          <a:bodyPr wrap="none" anchor="ctr"/>
          <a:lstStyle/>
          <a:p>
            <a:pPr algn="ctr"/>
            <a:r>
              <a:rPr lang="zh-CN" altLang="en-US"/>
              <a:t>         </a:t>
            </a:r>
            <a:endParaRPr lang="zh-CN" altLang="en-US"/>
          </a:p>
        </p:txBody>
      </p:sp>
      <p:sp>
        <p:nvSpPr>
          <p:cNvPr id="11276" name="AutoShape 12"/>
          <p:cNvSpPr>
            <a:spLocks noChangeArrowheads="1"/>
          </p:cNvSpPr>
          <p:nvPr/>
        </p:nvSpPr>
        <p:spPr bwMode="auto">
          <a:xfrm>
            <a:off x="1979613" y="3357563"/>
            <a:ext cx="865187" cy="576262"/>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FF00"/>
          </a:solidFill>
          <a:ln w="9525" algn="ctr">
            <a:solidFill>
              <a:srgbClr val="000000"/>
            </a:solidFill>
            <a:miter lim="800000"/>
          </a:ln>
          <a:effectLst/>
        </p:spPr>
        <p:txBody>
          <a:bodyPr wrap="none" anchor="ctr"/>
          <a:lstStyle/>
          <a:p>
            <a:endParaRPr lang="zh-CN" altLang="en-US"/>
          </a:p>
        </p:txBody>
      </p:sp>
      <p:sp>
        <p:nvSpPr>
          <p:cNvPr id="11277" name="AutoShape 13"/>
          <p:cNvSpPr>
            <a:spLocks noChangeArrowheads="1"/>
          </p:cNvSpPr>
          <p:nvPr/>
        </p:nvSpPr>
        <p:spPr bwMode="auto">
          <a:xfrm>
            <a:off x="4716463" y="3357563"/>
            <a:ext cx="865187" cy="576262"/>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FF00"/>
          </a:solidFill>
          <a:ln w="9525" algn="ctr">
            <a:solidFill>
              <a:srgbClr val="000000"/>
            </a:solidFill>
            <a:miter lim="800000"/>
          </a:ln>
          <a:effectLst/>
        </p:spPr>
        <p:txBody>
          <a:bodyPr wrap="none" anchor="ctr"/>
          <a:lstStyle/>
          <a:p>
            <a:endParaRPr lang="zh-CN" altLang="en-US"/>
          </a:p>
        </p:txBody>
      </p:sp>
      <p:sp>
        <p:nvSpPr>
          <p:cNvPr id="11278" name="AutoShape 14"/>
          <p:cNvSpPr>
            <a:spLocks noChangeArrowheads="1"/>
          </p:cNvSpPr>
          <p:nvPr/>
        </p:nvSpPr>
        <p:spPr bwMode="auto">
          <a:xfrm>
            <a:off x="7524750" y="3357563"/>
            <a:ext cx="865188" cy="576262"/>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FF00"/>
          </a:solidFill>
          <a:ln w="9525" algn="ctr">
            <a:solidFill>
              <a:srgbClr val="000000"/>
            </a:solidFill>
            <a:miter lim="800000"/>
          </a:ln>
          <a:effectLst/>
        </p:spPr>
        <p:txBody>
          <a:bodyPr wrap="none" anchor="ctr"/>
          <a:lstStyle/>
          <a:p>
            <a:endParaRPr lang="zh-CN" alt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9634" name="Rectangle 4"/>
          <p:cNvSpPr>
            <a:spLocks noChangeArrowheads="1"/>
          </p:cNvSpPr>
          <p:nvPr/>
        </p:nvSpPr>
        <p:spPr bwMode="auto">
          <a:xfrm>
            <a:off x="250825" y="333375"/>
            <a:ext cx="8424863" cy="396875"/>
          </a:xfrm>
          <a:prstGeom prst="rect">
            <a:avLst/>
          </a:prstGeom>
          <a:noFill/>
          <a:ln w="9525">
            <a:noFill/>
            <a:miter lim="800000"/>
          </a:ln>
        </p:spPr>
        <p:txBody>
          <a:bodyPr anchor="ctr">
            <a:spAutoFit/>
          </a:bodyPr>
          <a:lstStyle/>
          <a:p>
            <a:pPr algn="ctr"/>
            <a:r>
              <a:rPr lang="zh-CN" altLang="en-US" sz="2000" b="1">
                <a:solidFill>
                  <a:srgbClr val="003366"/>
                </a:solidFill>
                <a:latin typeface="Times New Roman" panose="02020603050405020304" pitchFamily="18" charset="0"/>
                <a:cs typeface="Times New Roman" panose="02020603050405020304" pitchFamily="18" charset="0"/>
              </a:rPr>
              <a:t>表</a:t>
            </a:r>
            <a:r>
              <a:rPr lang="en-US" altLang="zh-CN" sz="2000" b="1">
                <a:solidFill>
                  <a:srgbClr val="003366"/>
                </a:solidFill>
                <a:latin typeface="Times New Roman" panose="02020603050405020304" pitchFamily="18" charset="0"/>
                <a:cs typeface="Times New Roman" panose="02020603050405020304" pitchFamily="18" charset="0"/>
              </a:rPr>
              <a:t>2-1  </a:t>
            </a:r>
            <a:r>
              <a:rPr lang="zh-CN" altLang="en-US" sz="2000" b="1">
                <a:solidFill>
                  <a:srgbClr val="003366"/>
                </a:solidFill>
                <a:latin typeface="Times New Roman" panose="02020603050405020304" pitchFamily="18" charset="0"/>
                <a:cs typeface="Times New Roman" panose="02020603050405020304" pitchFamily="18" charset="0"/>
              </a:rPr>
              <a:t>胚前期和胚期发育</a:t>
            </a:r>
            <a:endParaRPr lang="zh-CN" altLang="en-US" sz="2000" b="1">
              <a:solidFill>
                <a:srgbClr val="003366"/>
              </a:solidFill>
            </a:endParaRPr>
          </a:p>
        </p:txBody>
      </p:sp>
      <p:graphicFrame>
        <p:nvGraphicFramePr>
          <p:cNvPr id="69645" name="Group 13"/>
          <p:cNvGraphicFramePr>
            <a:graphicFrameLocks noGrp="1"/>
          </p:cNvGraphicFramePr>
          <p:nvPr/>
        </p:nvGraphicFramePr>
        <p:xfrm>
          <a:off x="323850" y="765175"/>
          <a:ext cx="8496300" cy="4365308"/>
        </p:xfrm>
        <a:graphic>
          <a:graphicData uri="http://schemas.openxmlformats.org/drawingml/2006/table">
            <a:tbl>
              <a:tblPr/>
              <a:tblGrid>
                <a:gridCol w="8496300"/>
              </a:tblGrid>
              <a:tr h="433388">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smtClean="0">
                          <a:ln>
                            <a:noFill/>
                          </a:ln>
                          <a:solidFill>
                            <a:srgbClr val="003366"/>
                          </a:solidFill>
                          <a:effectLst/>
                          <a:latin typeface="Times New Roman" panose="02020603050405020304" pitchFamily="18" charset="0"/>
                          <a:ea typeface="宋体" panose="02010600030101010101" pitchFamily="2" charset="-122"/>
                          <a:cs typeface="Times New Roman" panose="02020603050405020304" pitchFamily="18" charset="0"/>
                        </a:rPr>
                        <a:t>胚龄</a:t>
                      </a:r>
                      <a:r>
                        <a:rPr kumimoji="0" lang="en-US" altLang="zh-CN" sz="1800" b="1" i="0" u="none" strike="noStrike" cap="none" normalizeH="0" baseline="0" smtClean="0">
                          <a:ln>
                            <a:noFill/>
                          </a:ln>
                          <a:solidFill>
                            <a:srgbClr val="003366"/>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1800" b="1" i="0" u="none" strike="noStrike" cap="none" normalizeH="0" baseline="0" smtClean="0">
                          <a:ln>
                            <a:noFill/>
                          </a:ln>
                          <a:solidFill>
                            <a:srgbClr val="003366"/>
                          </a:solidFill>
                          <a:effectLst/>
                          <a:latin typeface="Times New Roman" panose="02020603050405020304" pitchFamily="18" charset="0"/>
                          <a:ea typeface="宋体" panose="02010600030101010101" pitchFamily="2" charset="-122"/>
                          <a:cs typeface="Times New Roman" panose="02020603050405020304" pitchFamily="18" charset="0"/>
                        </a:rPr>
                        <a:t>周</a:t>
                      </a:r>
                      <a:r>
                        <a:rPr kumimoji="0" lang="en-US" altLang="zh-CN" sz="1800" b="1" i="0" u="none" strike="noStrike" cap="none" normalizeH="0" baseline="0" smtClean="0">
                          <a:ln>
                            <a:noFill/>
                          </a:ln>
                          <a:solidFill>
                            <a:srgbClr val="003366"/>
                          </a:solidFill>
                          <a:effectLst/>
                          <a:latin typeface="Times New Roman" panose="02020603050405020304" pitchFamily="18" charset="0"/>
                          <a:ea typeface="宋体" panose="02010600030101010101" pitchFamily="2" charset="-122"/>
                          <a:cs typeface="Times New Roman" panose="02020603050405020304" pitchFamily="18" charset="0"/>
                        </a:rPr>
                        <a:t>)          </a:t>
                      </a:r>
                      <a:r>
                        <a:rPr kumimoji="0" lang="zh-CN" altLang="en-US" sz="1800" b="1" i="0" u="none" strike="noStrike" cap="none" normalizeH="0" baseline="0" smtClean="0">
                          <a:ln>
                            <a:noFill/>
                          </a:ln>
                          <a:solidFill>
                            <a:srgbClr val="003366"/>
                          </a:solidFill>
                          <a:effectLst/>
                          <a:latin typeface="Times New Roman" panose="02020603050405020304" pitchFamily="18" charset="0"/>
                          <a:ea typeface="宋体" panose="02010600030101010101" pitchFamily="2" charset="-122"/>
                          <a:cs typeface="Times New Roman" panose="02020603050405020304" pitchFamily="18" charset="0"/>
                        </a:rPr>
                        <a:t>体节</a:t>
                      </a:r>
                      <a:r>
                        <a:rPr kumimoji="0" lang="en-US" altLang="zh-CN" sz="1800" b="1" i="0" u="none" strike="noStrike" cap="none" normalizeH="0" baseline="0" smtClean="0">
                          <a:ln>
                            <a:noFill/>
                          </a:ln>
                          <a:solidFill>
                            <a:srgbClr val="003366"/>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1800" b="1" i="0" u="none" strike="noStrike" cap="none" normalizeH="0" baseline="0" smtClean="0">
                          <a:ln>
                            <a:noFill/>
                          </a:ln>
                          <a:solidFill>
                            <a:srgbClr val="003366"/>
                          </a:solidFill>
                          <a:effectLst/>
                          <a:latin typeface="Times New Roman" panose="02020603050405020304" pitchFamily="18" charset="0"/>
                          <a:ea typeface="宋体" panose="02010600030101010101" pitchFamily="2" charset="-122"/>
                          <a:cs typeface="Times New Roman" panose="02020603050405020304" pitchFamily="18" charset="0"/>
                        </a:rPr>
                        <a:t>对</a:t>
                      </a:r>
                      <a:r>
                        <a:rPr kumimoji="0" lang="en-US" altLang="zh-CN" sz="1800" b="1" i="0" u="none" strike="noStrike" cap="none" normalizeH="0" baseline="0" smtClean="0">
                          <a:ln>
                            <a:noFill/>
                          </a:ln>
                          <a:solidFill>
                            <a:srgbClr val="003366"/>
                          </a:solidFill>
                          <a:effectLst/>
                          <a:latin typeface="Times New Roman" panose="02020603050405020304" pitchFamily="18" charset="0"/>
                          <a:ea typeface="宋体" panose="02010600030101010101" pitchFamily="2" charset="-122"/>
                          <a:cs typeface="Times New Roman" panose="02020603050405020304" pitchFamily="18" charset="0"/>
                        </a:rPr>
                        <a:t>)         </a:t>
                      </a:r>
                      <a:r>
                        <a:rPr kumimoji="0" lang="zh-CN" altLang="en-US" sz="1800" b="1" i="0" u="none" strike="noStrike" cap="none" normalizeH="0" baseline="0" smtClean="0">
                          <a:ln>
                            <a:noFill/>
                          </a:ln>
                          <a:solidFill>
                            <a:srgbClr val="003366"/>
                          </a:solidFill>
                          <a:effectLst/>
                          <a:latin typeface="Times New Roman" panose="02020603050405020304" pitchFamily="18" charset="0"/>
                          <a:ea typeface="宋体" panose="02010600030101010101" pitchFamily="2" charset="-122"/>
                          <a:cs typeface="Times New Roman" panose="02020603050405020304" pitchFamily="18" charset="0"/>
                        </a:rPr>
                        <a:t>长度</a:t>
                      </a:r>
                      <a:r>
                        <a:rPr kumimoji="0" lang="en-US" altLang="zh-CN" sz="1800" b="1" i="0" u="none" strike="noStrike" cap="none" normalizeH="0" baseline="0" smtClean="0">
                          <a:ln>
                            <a:noFill/>
                          </a:ln>
                          <a:solidFill>
                            <a:srgbClr val="003366"/>
                          </a:solidFill>
                          <a:effectLst/>
                          <a:latin typeface="Times New Roman" panose="02020603050405020304" pitchFamily="18" charset="0"/>
                          <a:ea typeface="宋体" panose="02010600030101010101" pitchFamily="2" charset="-122"/>
                          <a:cs typeface="Times New Roman" panose="02020603050405020304" pitchFamily="18" charset="0"/>
                        </a:rPr>
                        <a:t>(mm)                    </a:t>
                      </a:r>
                      <a:r>
                        <a:rPr kumimoji="0" lang="zh-CN" altLang="en-US" sz="1800" b="1" i="0" u="none" strike="noStrike" cap="none" normalizeH="0" baseline="0" smtClean="0">
                          <a:ln>
                            <a:noFill/>
                          </a:ln>
                          <a:solidFill>
                            <a:srgbClr val="003366"/>
                          </a:solidFill>
                          <a:effectLst/>
                          <a:latin typeface="Times New Roman" panose="02020603050405020304" pitchFamily="18" charset="0"/>
                          <a:ea typeface="宋体" panose="02010600030101010101" pitchFamily="2" charset="-122"/>
                          <a:cs typeface="Times New Roman" panose="02020603050405020304" pitchFamily="18" charset="0"/>
                        </a:rPr>
                        <a:t>外形特征</a:t>
                      </a:r>
                      <a:endParaRPr kumimoji="0" lang="zh-CN" altLang="en-US" sz="1800" b="1" i="0" u="none" strike="noStrike" cap="none" normalizeH="0" baseline="0" smtClean="0">
                        <a:ln>
                          <a:noFill/>
                        </a:ln>
                        <a:solidFill>
                          <a:srgbClr val="003366"/>
                        </a:solidFill>
                        <a:effectLst/>
                        <a:latin typeface="Arial" panose="020B0604020202020204" pitchFamily="34" charset="0"/>
                        <a:ea typeface="宋体" panose="02010600030101010101" pitchFamily="2" charset="-122"/>
                      </a:endParaRPr>
                    </a:p>
                  </a:txBody>
                  <a:tcP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40150">
                <a:tc>
                  <a:txBody>
                    <a:bodyPr/>
                    <a:lstStyle/>
                    <a:p>
                      <a:pPr marL="0" marR="0" lvl="0" indent="276225" algn="l"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smtClean="0">
                          <a:ln>
                            <a:noFill/>
                          </a:ln>
                          <a:solidFill>
                            <a:srgbClr val="003366"/>
                          </a:solidFill>
                          <a:effectLst/>
                          <a:latin typeface="Times New Roman" panose="02020603050405020304" pitchFamily="18" charset="0"/>
                          <a:ea typeface="宋体" panose="02010600030101010101" pitchFamily="2" charset="-122"/>
                          <a:cs typeface="Times New Roman" panose="02020603050405020304" pitchFamily="18" charset="0"/>
                        </a:rPr>
                        <a:t>1                      0                                                 </a:t>
                      </a:r>
                      <a:r>
                        <a:rPr kumimoji="0" lang="zh-CN" altLang="en-US" sz="1800" b="1" i="0" u="none" strike="noStrike" cap="none" normalizeH="0" baseline="0" smtClean="0">
                          <a:ln>
                            <a:noFill/>
                          </a:ln>
                          <a:solidFill>
                            <a:srgbClr val="003366"/>
                          </a:solidFill>
                          <a:effectLst/>
                          <a:latin typeface="Times New Roman" panose="02020603050405020304" pitchFamily="18" charset="0"/>
                          <a:ea typeface="宋体" panose="02010600030101010101" pitchFamily="2" charset="-122"/>
                          <a:cs typeface="Times New Roman" panose="02020603050405020304" pitchFamily="18" charset="0"/>
                        </a:rPr>
                        <a:t>胚泡形成并植入</a:t>
                      </a:r>
                      <a:endParaRPr kumimoji="0" lang="zh-CN" altLang="en-US" sz="1800" b="1" i="0" u="none" strike="noStrike" cap="none" normalizeH="0" baseline="0" smtClean="0">
                        <a:ln>
                          <a:noFill/>
                        </a:ln>
                        <a:solidFill>
                          <a:srgbClr val="003366"/>
                        </a:solidFill>
                        <a:effectLst/>
                        <a:latin typeface="Arial" panose="020B0604020202020204" pitchFamily="34" charset="0"/>
                        <a:ea typeface="宋体" panose="02010600030101010101" pitchFamily="2" charset="-122"/>
                      </a:endParaRPr>
                    </a:p>
                    <a:p>
                      <a:pPr marL="0" marR="0" lvl="0" indent="276225" algn="l" defTabSz="914400" rtl="0" eaLnBrk="0" fontAlgn="base" latinLnBrk="0" hangingPunct="0">
                        <a:lnSpc>
                          <a:spcPct val="100000"/>
                        </a:lnSpc>
                        <a:spcBef>
                          <a:spcPct val="0"/>
                        </a:spcBef>
                        <a:spcAft>
                          <a:spcPct val="0"/>
                        </a:spcAft>
                        <a:buClrTx/>
                        <a:buSzTx/>
                        <a:buFontTx/>
                        <a:buNone/>
                      </a:pPr>
                      <a:r>
                        <a:rPr kumimoji="0" lang="en-US" altLang="zh-CN" sz="1800" b="1" i="0" u="none" strike="noStrike" cap="none" normalizeH="0" baseline="0" smtClean="0">
                          <a:ln>
                            <a:noFill/>
                          </a:ln>
                          <a:solidFill>
                            <a:srgbClr val="003366"/>
                          </a:solidFill>
                          <a:effectLst/>
                          <a:latin typeface="Times New Roman" panose="02020603050405020304" pitchFamily="18" charset="0"/>
                          <a:ea typeface="宋体" panose="02010600030101010101" pitchFamily="2" charset="-122"/>
                          <a:cs typeface="Times New Roman" panose="02020603050405020304" pitchFamily="18" charset="0"/>
                        </a:rPr>
                        <a:t>2                      0                0.2</a:t>
                      </a:r>
                      <a:r>
                        <a:rPr kumimoji="0" lang="zh-CN" altLang="en-US" sz="1800" b="1" i="0" u="none" strike="noStrike" cap="none" normalizeH="0" baseline="0" smtClean="0">
                          <a:ln>
                            <a:noFill/>
                          </a:ln>
                          <a:solidFill>
                            <a:srgbClr val="003366"/>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1800" b="1" i="0" u="none" strike="noStrike" cap="none" normalizeH="0" baseline="0" smtClean="0">
                          <a:ln>
                            <a:noFill/>
                          </a:ln>
                          <a:solidFill>
                            <a:srgbClr val="003366"/>
                          </a:solidFill>
                          <a:effectLst/>
                          <a:latin typeface="Times New Roman" panose="02020603050405020304" pitchFamily="18" charset="0"/>
                          <a:ea typeface="宋体" panose="02010600030101010101" pitchFamily="2" charset="-122"/>
                          <a:cs typeface="Times New Roman" panose="02020603050405020304" pitchFamily="18" charset="0"/>
                        </a:rPr>
                        <a:t>0.4GL             </a:t>
                      </a:r>
                      <a:r>
                        <a:rPr kumimoji="0" lang="zh-CN" altLang="en-US" sz="1800" b="1" i="0" u="none" strike="noStrike" cap="none" normalizeH="0" baseline="0" smtClean="0">
                          <a:ln>
                            <a:noFill/>
                          </a:ln>
                          <a:solidFill>
                            <a:srgbClr val="003366"/>
                          </a:solidFill>
                          <a:effectLst/>
                          <a:latin typeface="Times New Roman" panose="02020603050405020304" pitchFamily="18" charset="0"/>
                          <a:ea typeface="宋体" panose="02010600030101010101" pitchFamily="2" charset="-122"/>
                          <a:cs typeface="Times New Roman" panose="02020603050405020304" pitchFamily="18" charset="0"/>
                        </a:rPr>
                        <a:t>二胚层胚盘出现</a:t>
                      </a:r>
                      <a:endParaRPr kumimoji="0" lang="zh-CN" altLang="en-US" sz="1800" b="1" i="0" u="none" strike="noStrike" cap="none" normalizeH="0" baseline="0" smtClean="0">
                        <a:ln>
                          <a:noFill/>
                        </a:ln>
                        <a:solidFill>
                          <a:srgbClr val="003366"/>
                        </a:solidFill>
                        <a:effectLst/>
                        <a:latin typeface="Arial" panose="020B0604020202020204" pitchFamily="34" charset="0"/>
                        <a:ea typeface="宋体" panose="02010600030101010101" pitchFamily="2" charset="-122"/>
                      </a:endParaRPr>
                    </a:p>
                    <a:p>
                      <a:pPr marL="0" marR="0" lvl="0" indent="276225" algn="l" defTabSz="914400" rtl="0" eaLnBrk="0" fontAlgn="base" latinLnBrk="0" hangingPunct="0">
                        <a:lnSpc>
                          <a:spcPct val="100000"/>
                        </a:lnSpc>
                        <a:spcBef>
                          <a:spcPct val="0"/>
                        </a:spcBef>
                        <a:spcAft>
                          <a:spcPct val="0"/>
                        </a:spcAft>
                        <a:buClrTx/>
                        <a:buSzTx/>
                        <a:buFontTx/>
                        <a:buNone/>
                      </a:pPr>
                      <a:r>
                        <a:rPr kumimoji="0" lang="en-US" altLang="zh-CN" sz="1800" b="1" i="0" u="none" strike="noStrike" cap="none" normalizeH="0" baseline="0" smtClean="0">
                          <a:ln>
                            <a:noFill/>
                          </a:ln>
                          <a:solidFill>
                            <a:srgbClr val="003366"/>
                          </a:solidFill>
                          <a:effectLst/>
                          <a:latin typeface="Times New Roman" panose="02020603050405020304" pitchFamily="18" charset="0"/>
                          <a:ea typeface="宋体" panose="02010600030101010101" pitchFamily="2" charset="-122"/>
                          <a:cs typeface="Times New Roman" panose="02020603050405020304" pitchFamily="18" charset="0"/>
                        </a:rPr>
                        <a:t>3                   1</a:t>
                      </a:r>
                      <a:r>
                        <a:rPr kumimoji="0" lang="zh-CN" altLang="en-US" sz="1800" b="1" i="0" u="none" strike="noStrike" cap="none" normalizeH="0" baseline="0" smtClean="0">
                          <a:ln>
                            <a:noFill/>
                          </a:ln>
                          <a:solidFill>
                            <a:srgbClr val="003366"/>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1800" b="1" i="0" u="none" strike="noStrike" cap="none" normalizeH="0" baseline="0" smtClean="0">
                          <a:ln>
                            <a:noFill/>
                          </a:ln>
                          <a:solidFill>
                            <a:srgbClr val="003366"/>
                          </a:solidFill>
                          <a:effectLst/>
                          <a:latin typeface="Times New Roman" panose="02020603050405020304" pitchFamily="18" charset="0"/>
                          <a:ea typeface="宋体" panose="02010600030101010101" pitchFamily="2" charset="-122"/>
                          <a:cs typeface="Times New Roman" panose="02020603050405020304" pitchFamily="18" charset="0"/>
                        </a:rPr>
                        <a:t>4             0.5</a:t>
                      </a:r>
                      <a:r>
                        <a:rPr kumimoji="0" lang="zh-CN" altLang="en-US" sz="1800" b="1" i="0" u="none" strike="noStrike" cap="none" normalizeH="0" baseline="0" smtClean="0">
                          <a:ln>
                            <a:noFill/>
                          </a:ln>
                          <a:solidFill>
                            <a:srgbClr val="003366"/>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1800" b="1" i="0" u="none" strike="noStrike" cap="none" normalizeH="0" baseline="0" smtClean="0">
                          <a:ln>
                            <a:noFill/>
                          </a:ln>
                          <a:solidFill>
                            <a:srgbClr val="003366"/>
                          </a:solidFill>
                          <a:effectLst/>
                          <a:latin typeface="Times New Roman" panose="02020603050405020304" pitchFamily="18" charset="0"/>
                          <a:ea typeface="宋体" panose="02010600030101010101" pitchFamily="2" charset="-122"/>
                          <a:cs typeface="Times New Roman" panose="02020603050405020304" pitchFamily="18" charset="0"/>
                        </a:rPr>
                        <a:t>1.5GL         </a:t>
                      </a:r>
                      <a:r>
                        <a:rPr kumimoji="0" lang="zh-CN" altLang="en-US" sz="1800" b="1" i="0" u="none" strike="noStrike" cap="none" normalizeH="0" baseline="0" smtClean="0">
                          <a:ln>
                            <a:noFill/>
                          </a:ln>
                          <a:solidFill>
                            <a:srgbClr val="003366"/>
                          </a:solidFill>
                          <a:effectLst/>
                          <a:latin typeface="Times New Roman" panose="02020603050405020304" pitchFamily="18" charset="0"/>
                          <a:ea typeface="宋体" panose="02010600030101010101" pitchFamily="2" charset="-122"/>
                          <a:cs typeface="Times New Roman" panose="02020603050405020304" pitchFamily="18" charset="0"/>
                        </a:rPr>
                        <a:t>三胚层胚盘、原条、神经沟和脊索形成</a:t>
                      </a:r>
                      <a:endParaRPr kumimoji="0" lang="zh-CN" altLang="en-US" sz="1800" b="1" i="0" u="none" strike="noStrike" cap="none" normalizeH="0" baseline="0" smtClean="0">
                        <a:ln>
                          <a:noFill/>
                        </a:ln>
                        <a:solidFill>
                          <a:srgbClr val="003366"/>
                        </a:solidFill>
                        <a:effectLst/>
                        <a:latin typeface="Arial" panose="020B0604020202020204" pitchFamily="34" charset="0"/>
                        <a:ea typeface="宋体" panose="02010600030101010101" pitchFamily="2" charset="-122"/>
                      </a:endParaRPr>
                    </a:p>
                    <a:p>
                      <a:pPr marL="0" marR="0" lvl="0" indent="276225" algn="l" defTabSz="914400" rtl="0" eaLnBrk="0" fontAlgn="base" latinLnBrk="0" hangingPunct="0">
                        <a:lnSpc>
                          <a:spcPct val="100000"/>
                        </a:lnSpc>
                        <a:spcBef>
                          <a:spcPct val="0"/>
                        </a:spcBef>
                        <a:spcAft>
                          <a:spcPct val="0"/>
                        </a:spcAft>
                        <a:buClrTx/>
                        <a:buSzTx/>
                        <a:buFontTx/>
                        <a:buNone/>
                      </a:pPr>
                      <a:r>
                        <a:rPr kumimoji="0" lang="en-US" altLang="zh-CN" sz="1800" b="1" i="0" u="none" strike="noStrike" cap="none" normalizeH="0" baseline="0" smtClean="0">
                          <a:ln>
                            <a:noFill/>
                          </a:ln>
                          <a:solidFill>
                            <a:srgbClr val="003366"/>
                          </a:solidFill>
                          <a:effectLst/>
                          <a:latin typeface="Times New Roman" panose="02020603050405020304" pitchFamily="18" charset="0"/>
                          <a:ea typeface="宋体" panose="02010600030101010101" pitchFamily="2" charset="-122"/>
                          <a:cs typeface="Times New Roman" panose="02020603050405020304" pitchFamily="18" charset="0"/>
                        </a:rPr>
                        <a:t>4                   4</a:t>
                      </a:r>
                      <a:r>
                        <a:rPr kumimoji="0" lang="zh-CN" altLang="en-US" sz="1800" b="1" i="0" u="none" strike="noStrike" cap="none" normalizeH="0" baseline="0" smtClean="0">
                          <a:ln>
                            <a:noFill/>
                          </a:ln>
                          <a:solidFill>
                            <a:srgbClr val="003366"/>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1800" b="1" i="0" u="none" strike="noStrike" cap="none" normalizeH="0" baseline="0" smtClean="0">
                          <a:ln>
                            <a:noFill/>
                          </a:ln>
                          <a:solidFill>
                            <a:srgbClr val="003366"/>
                          </a:solidFill>
                          <a:effectLst/>
                          <a:latin typeface="Times New Roman" panose="02020603050405020304" pitchFamily="18" charset="0"/>
                          <a:ea typeface="宋体" panose="02010600030101010101" pitchFamily="2" charset="-122"/>
                          <a:cs typeface="Times New Roman" panose="02020603050405020304" pitchFamily="18" charset="0"/>
                        </a:rPr>
                        <a:t>29           1.5</a:t>
                      </a:r>
                      <a:r>
                        <a:rPr kumimoji="0" lang="zh-CN" altLang="en-US" sz="1800" b="1" i="0" u="none" strike="noStrike" cap="none" normalizeH="0" baseline="0" smtClean="0">
                          <a:ln>
                            <a:noFill/>
                          </a:ln>
                          <a:solidFill>
                            <a:srgbClr val="003366"/>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1800" b="1" i="0" u="none" strike="noStrike" cap="none" normalizeH="0" baseline="0" smtClean="0">
                          <a:ln>
                            <a:noFill/>
                          </a:ln>
                          <a:solidFill>
                            <a:srgbClr val="003366"/>
                          </a:solidFill>
                          <a:effectLst/>
                          <a:latin typeface="Times New Roman" panose="02020603050405020304" pitchFamily="18" charset="0"/>
                          <a:ea typeface="宋体" panose="02010600030101010101" pitchFamily="2" charset="-122"/>
                          <a:cs typeface="Times New Roman" panose="02020603050405020304" pitchFamily="18" charset="0"/>
                        </a:rPr>
                        <a:t>5CRL         </a:t>
                      </a:r>
                      <a:r>
                        <a:rPr kumimoji="0" lang="zh-CN" altLang="en-US" sz="1800" b="1" i="0" u="none" strike="noStrike" cap="none" normalizeH="0" baseline="0" smtClean="0">
                          <a:ln>
                            <a:noFill/>
                          </a:ln>
                          <a:solidFill>
                            <a:srgbClr val="003366"/>
                          </a:solidFill>
                          <a:effectLst/>
                          <a:latin typeface="Times New Roman" panose="02020603050405020304" pitchFamily="18" charset="0"/>
                          <a:ea typeface="宋体" panose="02010600030101010101" pitchFamily="2" charset="-122"/>
                          <a:cs typeface="Times New Roman" panose="02020603050405020304" pitchFamily="18" charset="0"/>
                        </a:rPr>
                        <a:t>胚体卷折和弯曲，神经管形成，视泡和           </a:t>
                      </a:r>
                      <a:endParaRPr kumimoji="0" lang="zh-CN" altLang="en-US" sz="1800" b="1" i="0" u="none" strike="noStrike" cap="none" normalizeH="0" baseline="0" smtClean="0">
                        <a:ln>
                          <a:noFill/>
                        </a:ln>
                        <a:solidFill>
                          <a:srgbClr val="003366"/>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276225" algn="l" defTabSz="914400" rtl="0" eaLnBrk="0" fontAlgn="base" latinLnBrk="0" hangingPunct="0">
                        <a:lnSpc>
                          <a:spcPct val="100000"/>
                        </a:lnSpc>
                        <a:spcBef>
                          <a:spcPct val="0"/>
                        </a:spcBef>
                        <a:spcAft>
                          <a:spcPct val="0"/>
                        </a:spcAft>
                        <a:buClrTx/>
                        <a:buSzTx/>
                        <a:buFontTx/>
                        <a:buNone/>
                      </a:pPr>
                      <a:r>
                        <a:rPr kumimoji="0" lang="zh-CN" altLang="en-US" sz="1800" b="1" i="0" u="none" strike="noStrike" cap="none" normalizeH="0" baseline="0" smtClean="0">
                          <a:ln>
                            <a:noFill/>
                          </a:ln>
                          <a:solidFill>
                            <a:srgbClr val="003366"/>
                          </a:solidFill>
                          <a:effectLst/>
                          <a:latin typeface="Times New Roman" panose="02020603050405020304" pitchFamily="18" charset="0"/>
                          <a:ea typeface="宋体" panose="02010600030101010101" pitchFamily="2" charset="-122"/>
                          <a:cs typeface="Times New Roman" panose="02020603050405020304" pitchFamily="18" charset="0"/>
                        </a:rPr>
                        <a:t>                                                                        听板出现，</a:t>
                      </a:r>
                      <a:r>
                        <a:rPr kumimoji="0" lang="en-US" altLang="zh-CN" sz="1800" b="1" i="0" u="none" strike="noStrike" cap="none" normalizeH="0" baseline="0" smtClean="0">
                          <a:ln>
                            <a:noFill/>
                          </a:ln>
                          <a:solidFill>
                            <a:srgbClr val="003366"/>
                          </a:solidFill>
                          <a:effectLst/>
                          <a:latin typeface="Times New Roman" panose="02020603050405020304" pitchFamily="18" charset="0"/>
                          <a:ea typeface="宋体" panose="02010600030101010101" pitchFamily="2" charset="-122"/>
                          <a:cs typeface="Times New Roman" panose="02020603050405020304" pitchFamily="18" charset="0"/>
                        </a:rPr>
                        <a:t>1</a:t>
                      </a:r>
                      <a:r>
                        <a:rPr kumimoji="0" lang="zh-CN" altLang="en-US" sz="1800" b="1" i="0" u="none" strike="noStrike" cap="none" normalizeH="0" baseline="0" smtClean="0">
                          <a:ln>
                            <a:noFill/>
                          </a:ln>
                          <a:solidFill>
                            <a:srgbClr val="003366"/>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1800" b="1" i="0" u="none" strike="noStrike" cap="none" normalizeH="0" baseline="0" smtClean="0">
                          <a:ln>
                            <a:noFill/>
                          </a:ln>
                          <a:solidFill>
                            <a:srgbClr val="003366"/>
                          </a:solidFill>
                          <a:effectLst/>
                          <a:latin typeface="Times New Roman" panose="02020603050405020304" pitchFamily="18" charset="0"/>
                          <a:ea typeface="宋体" panose="02010600030101010101" pitchFamily="2" charset="-122"/>
                          <a:cs typeface="Times New Roman" panose="02020603050405020304" pitchFamily="18" charset="0"/>
                        </a:rPr>
                        <a:t>2</a:t>
                      </a:r>
                      <a:r>
                        <a:rPr kumimoji="0" lang="zh-CN" altLang="en-US" sz="1800" b="1" i="0" u="none" strike="noStrike" cap="none" normalizeH="0" baseline="0" smtClean="0">
                          <a:ln>
                            <a:noFill/>
                          </a:ln>
                          <a:solidFill>
                            <a:srgbClr val="003366"/>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1800" b="1" i="0" u="none" strike="noStrike" cap="none" normalizeH="0" baseline="0" smtClean="0">
                          <a:ln>
                            <a:noFill/>
                          </a:ln>
                          <a:solidFill>
                            <a:srgbClr val="003366"/>
                          </a:solidFill>
                          <a:effectLst/>
                          <a:latin typeface="Times New Roman" panose="02020603050405020304" pitchFamily="18" charset="0"/>
                          <a:ea typeface="宋体" panose="02010600030101010101" pitchFamily="2" charset="-122"/>
                          <a:cs typeface="Times New Roman" panose="02020603050405020304" pitchFamily="18" charset="0"/>
                        </a:rPr>
                        <a:t>3</a:t>
                      </a:r>
                      <a:r>
                        <a:rPr kumimoji="0" lang="zh-CN" altLang="en-US" sz="1800" b="1" i="0" u="none" strike="noStrike" cap="none" normalizeH="0" baseline="0" smtClean="0">
                          <a:ln>
                            <a:noFill/>
                          </a:ln>
                          <a:solidFill>
                            <a:srgbClr val="003366"/>
                          </a:solidFill>
                          <a:effectLst/>
                          <a:latin typeface="Times New Roman" panose="02020603050405020304" pitchFamily="18" charset="0"/>
                          <a:ea typeface="宋体" panose="02010600030101010101" pitchFamily="2" charset="-122"/>
                          <a:cs typeface="Times New Roman" panose="02020603050405020304" pitchFamily="18" charset="0"/>
                        </a:rPr>
                        <a:t>对 鳃弓出现</a:t>
                      </a:r>
                      <a:endParaRPr kumimoji="0" lang="zh-CN" altLang="en-US" sz="1800" b="1" i="0" u="none" strike="noStrike" cap="none" normalizeH="0" baseline="0" smtClean="0">
                        <a:ln>
                          <a:noFill/>
                        </a:ln>
                        <a:solidFill>
                          <a:srgbClr val="003366"/>
                        </a:solidFill>
                        <a:effectLst/>
                        <a:latin typeface="Arial" panose="020B0604020202020204" pitchFamily="34" charset="0"/>
                        <a:ea typeface="宋体" panose="02010600030101010101" pitchFamily="2" charset="-122"/>
                      </a:endParaRPr>
                    </a:p>
                    <a:p>
                      <a:pPr marL="0" marR="0" lvl="0" indent="276225" algn="l" defTabSz="914400" rtl="0" eaLnBrk="0" fontAlgn="base" latinLnBrk="0" hangingPunct="0">
                        <a:lnSpc>
                          <a:spcPct val="100000"/>
                        </a:lnSpc>
                        <a:spcBef>
                          <a:spcPct val="0"/>
                        </a:spcBef>
                        <a:spcAft>
                          <a:spcPct val="0"/>
                        </a:spcAft>
                        <a:buClrTx/>
                        <a:buSzTx/>
                        <a:buFontTx/>
                        <a:buNone/>
                      </a:pPr>
                      <a:r>
                        <a:rPr kumimoji="0" lang="en-US" altLang="zh-CN" sz="1800" b="1" i="0" u="none" strike="noStrike" cap="none" normalizeH="0" baseline="0" smtClean="0">
                          <a:ln>
                            <a:noFill/>
                          </a:ln>
                          <a:solidFill>
                            <a:srgbClr val="003366"/>
                          </a:solidFill>
                          <a:effectLst/>
                          <a:latin typeface="Times New Roman" panose="02020603050405020304" pitchFamily="18" charset="0"/>
                          <a:ea typeface="宋体" panose="02010600030101010101" pitchFamily="2" charset="-122"/>
                          <a:cs typeface="Times New Roman" panose="02020603050405020304" pitchFamily="18" charset="0"/>
                        </a:rPr>
                        <a:t>5                  30</a:t>
                      </a:r>
                      <a:r>
                        <a:rPr kumimoji="0" lang="zh-CN" altLang="en-US" sz="1800" b="1" i="0" u="none" strike="noStrike" cap="none" normalizeH="0" baseline="0" smtClean="0">
                          <a:ln>
                            <a:noFill/>
                          </a:ln>
                          <a:solidFill>
                            <a:srgbClr val="003366"/>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1800" b="1" i="0" u="none" strike="noStrike" cap="none" normalizeH="0" baseline="0" smtClean="0">
                          <a:ln>
                            <a:noFill/>
                          </a:ln>
                          <a:solidFill>
                            <a:srgbClr val="003366"/>
                          </a:solidFill>
                          <a:effectLst/>
                          <a:latin typeface="Times New Roman" panose="02020603050405020304" pitchFamily="18" charset="0"/>
                          <a:ea typeface="宋体" panose="02010600030101010101" pitchFamily="2" charset="-122"/>
                          <a:cs typeface="Times New Roman" panose="02020603050405020304" pitchFamily="18" charset="0"/>
                        </a:rPr>
                        <a:t>40          5</a:t>
                      </a:r>
                      <a:r>
                        <a:rPr kumimoji="0" lang="zh-CN" altLang="en-US" sz="1800" b="1" i="0" u="none" strike="noStrike" cap="none" normalizeH="0" baseline="0" smtClean="0">
                          <a:ln>
                            <a:noFill/>
                          </a:ln>
                          <a:solidFill>
                            <a:srgbClr val="003366"/>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1800" b="1" i="0" u="none" strike="noStrike" cap="none" normalizeH="0" baseline="0" smtClean="0">
                          <a:ln>
                            <a:noFill/>
                          </a:ln>
                          <a:solidFill>
                            <a:srgbClr val="003366"/>
                          </a:solidFill>
                          <a:effectLst/>
                          <a:latin typeface="Times New Roman" panose="02020603050405020304" pitchFamily="18" charset="0"/>
                          <a:ea typeface="宋体" panose="02010600030101010101" pitchFamily="2" charset="-122"/>
                          <a:cs typeface="Times New Roman" panose="02020603050405020304" pitchFamily="18" charset="0"/>
                        </a:rPr>
                        <a:t>8CRL           </a:t>
                      </a:r>
                      <a:r>
                        <a:rPr kumimoji="0" lang="zh-CN" altLang="en-US" sz="1800" b="1" i="0" u="none" strike="noStrike" cap="none" normalizeH="0" baseline="0" smtClean="0">
                          <a:ln>
                            <a:noFill/>
                          </a:ln>
                          <a:solidFill>
                            <a:srgbClr val="003366"/>
                          </a:solidFill>
                          <a:effectLst/>
                          <a:latin typeface="Times New Roman" panose="02020603050405020304" pitchFamily="18" charset="0"/>
                          <a:ea typeface="宋体" panose="02010600030101010101" pitchFamily="2" charset="-122"/>
                          <a:cs typeface="Times New Roman" panose="02020603050405020304" pitchFamily="18" charset="0"/>
                        </a:rPr>
                        <a:t>第</a:t>
                      </a:r>
                      <a:r>
                        <a:rPr kumimoji="0" lang="en-US" altLang="zh-CN" sz="1800" b="1" i="0" u="none" strike="noStrike" cap="none" normalizeH="0" baseline="0" smtClean="0">
                          <a:ln>
                            <a:noFill/>
                          </a:ln>
                          <a:solidFill>
                            <a:srgbClr val="003366"/>
                          </a:solidFill>
                          <a:effectLst/>
                          <a:latin typeface="Times New Roman" panose="02020603050405020304" pitchFamily="18" charset="0"/>
                          <a:ea typeface="宋体" panose="02010600030101010101" pitchFamily="2" charset="-122"/>
                          <a:cs typeface="Times New Roman" panose="02020603050405020304" pitchFamily="18" charset="0"/>
                        </a:rPr>
                        <a:t>4</a:t>
                      </a:r>
                      <a:r>
                        <a:rPr kumimoji="0" lang="zh-CN" altLang="en-US" sz="1800" b="1" i="0" u="none" strike="noStrike" cap="none" normalizeH="0" baseline="0" smtClean="0">
                          <a:ln>
                            <a:noFill/>
                          </a:ln>
                          <a:solidFill>
                            <a:srgbClr val="003366"/>
                          </a:solidFill>
                          <a:effectLst/>
                          <a:latin typeface="Times New Roman" panose="02020603050405020304" pitchFamily="18" charset="0"/>
                          <a:ea typeface="宋体" panose="02010600030101010101" pitchFamily="2" charset="-122"/>
                          <a:cs typeface="Times New Roman" panose="02020603050405020304" pitchFamily="18" charset="0"/>
                        </a:rPr>
                        <a:t>对鳃弓出现，上肢芽、听泡、晶状体 </a:t>
                      </a:r>
                      <a:endParaRPr kumimoji="0" lang="zh-CN" altLang="en-US" sz="1800" b="1" i="0" u="none" strike="noStrike" cap="none" normalizeH="0" baseline="0" smtClean="0">
                        <a:ln>
                          <a:noFill/>
                        </a:ln>
                        <a:solidFill>
                          <a:srgbClr val="003366"/>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276225" algn="l" defTabSz="914400" rtl="0" eaLnBrk="0" fontAlgn="base" latinLnBrk="0" hangingPunct="0">
                        <a:lnSpc>
                          <a:spcPct val="100000"/>
                        </a:lnSpc>
                        <a:spcBef>
                          <a:spcPct val="0"/>
                        </a:spcBef>
                        <a:spcAft>
                          <a:spcPct val="0"/>
                        </a:spcAft>
                        <a:buClrTx/>
                        <a:buSzTx/>
                        <a:buFontTx/>
                        <a:buNone/>
                      </a:pPr>
                      <a:r>
                        <a:rPr kumimoji="0" lang="zh-CN" altLang="en-US" sz="1800" b="1" i="0" u="none" strike="noStrike" cap="none" normalizeH="0" baseline="0" smtClean="0">
                          <a:ln>
                            <a:noFill/>
                          </a:ln>
                          <a:solidFill>
                            <a:srgbClr val="003366"/>
                          </a:solidFill>
                          <a:effectLst/>
                          <a:latin typeface="Times New Roman" panose="02020603050405020304" pitchFamily="18" charset="0"/>
                          <a:ea typeface="宋体" panose="02010600030101010101" pitchFamily="2" charset="-122"/>
                          <a:cs typeface="Times New Roman" panose="02020603050405020304" pitchFamily="18" charset="0"/>
                        </a:rPr>
                        <a:t>                                                                        板及桨状上肢形成，胚体呈</a:t>
                      </a:r>
                      <a:r>
                        <a:rPr kumimoji="0" lang="en-US" altLang="zh-CN" sz="1800" b="1" i="0" u="none" strike="noStrike" cap="none" normalizeH="0" baseline="0" smtClean="0">
                          <a:ln>
                            <a:noFill/>
                          </a:ln>
                          <a:solidFill>
                            <a:srgbClr val="003366"/>
                          </a:solidFill>
                          <a:effectLst/>
                          <a:latin typeface="Times New Roman" panose="02020603050405020304" pitchFamily="18" charset="0"/>
                          <a:ea typeface="宋体" panose="02010600030101010101" pitchFamily="2" charset="-122"/>
                          <a:cs typeface="Times New Roman" panose="02020603050405020304" pitchFamily="18" charset="0"/>
                        </a:rPr>
                        <a:t>C</a:t>
                      </a:r>
                      <a:r>
                        <a:rPr kumimoji="0" lang="zh-CN" altLang="en-US" sz="1800" b="1" i="0" u="none" strike="noStrike" cap="none" normalizeH="0" baseline="0" smtClean="0">
                          <a:ln>
                            <a:noFill/>
                          </a:ln>
                          <a:solidFill>
                            <a:srgbClr val="003366"/>
                          </a:solidFill>
                          <a:effectLst/>
                          <a:latin typeface="Times New Roman" panose="02020603050405020304" pitchFamily="18" charset="0"/>
                          <a:ea typeface="宋体" panose="02010600030101010101" pitchFamily="2" charset="-122"/>
                          <a:cs typeface="Times New Roman" panose="02020603050405020304" pitchFamily="18" charset="0"/>
                        </a:rPr>
                        <a:t>字形</a:t>
                      </a:r>
                      <a:endParaRPr kumimoji="0" lang="zh-CN" altLang="en-US" sz="1800" b="1" i="0" u="none" strike="noStrike" cap="none" normalizeH="0" baseline="0" smtClean="0">
                        <a:ln>
                          <a:noFill/>
                        </a:ln>
                        <a:solidFill>
                          <a:srgbClr val="003366"/>
                        </a:solidFill>
                        <a:effectLst/>
                        <a:latin typeface="Arial" panose="020B0604020202020204" pitchFamily="34" charset="0"/>
                        <a:ea typeface="宋体" panose="02010600030101010101" pitchFamily="2" charset="-122"/>
                      </a:endParaRPr>
                    </a:p>
                    <a:p>
                      <a:pPr marL="0" marR="0" lvl="0" indent="276225" algn="l" defTabSz="914400" rtl="0" eaLnBrk="0" fontAlgn="base" latinLnBrk="0" hangingPunct="0">
                        <a:lnSpc>
                          <a:spcPct val="100000"/>
                        </a:lnSpc>
                        <a:spcBef>
                          <a:spcPct val="0"/>
                        </a:spcBef>
                        <a:spcAft>
                          <a:spcPct val="0"/>
                        </a:spcAft>
                        <a:buClrTx/>
                        <a:buSzTx/>
                        <a:buFontTx/>
                        <a:buNone/>
                      </a:pPr>
                      <a:r>
                        <a:rPr kumimoji="0" lang="en-US" altLang="zh-CN" sz="1800" b="1" i="0" u="none" strike="noStrike" cap="none" normalizeH="0" baseline="0" smtClean="0">
                          <a:ln>
                            <a:noFill/>
                          </a:ln>
                          <a:solidFill>
                            <a:srgbClr val="003366"/>
                          </a:solidFill>
                          <a:effectLst/>
                          <a:latin typeface="Times New Roman" panose="02020603050405020304" pitchFamily="18" charset="0"/>
                          <a:ea typeface="宋体" panose="02010600030101010101" pitchFamily="2" charset="-122"/>
                          <a:cs typeface="Times New Roman" panose="02020603050405020304" pitchFamily="18" charset="0"/>
                        </a:rPr>
                        <a:t>6                                        9</a:t>
                      </a:r>
                      <a:r>
                        <a:rPr kumimoji="0" lang="zh-CN" altLang="en-US" sz="1800" b="1" i="0" u="none" strike="noStrike" cap="none" normalizeH="0" baseline="0" smtClean="0">
                          <a:ln>
                            <a:noFill/>
                          </a:ln>
                          <a:solidFill>
                            <a:srgbClr val="003366"/>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1800" b="1" i="0" u="none" strike="noStrike" cap="none" normalizeH="0" baseline="0" smtClean="0">
                          <a:ln>
                            <a:noFill/>
                          </a:ln>
                          <a:solidFill>
                            <a:srgbClr val="003366"/>
                          </a:solidFill>
                          <a:effectLst/>
                          <a:latin typeface="Times New Roman" panose="02020603050405020304" pitchFamily="18" charset="0"/>
                          <a:ea typeface="宋体" panose="02010600030101010101" pitchFamily="2" charset="-122"/>
                          <a:cs typeface="Times New Roman" panose="02020603050405020304" pitchFamily="18" charset="0"/>
                        </a:rPr>
                        <a:t>13CRL       </a:t>
                      </a:r>
                      <a:r>
                        <a:rPr kumimoji="0" lang="zh-CN" altLang="en-US" sz="1800" b="1" i="0" u="none" strike="noStrike" cap="none" normalizeH="0" baseline="0" smtClean="0">
                          <a:ln>
                            <a:noFill/>
                          </a:ln>
                          <a:solidFill>
                            <a:srgbClr val="003366"/>
                          </a:solidFill>
                          <a:effectLst/>
                          <a:latin typeface="Times New Roman" panose="02020603050405020304" pitchFamily="18" charset="0"/>
                          <a:ea typeface="宋体" panose="02010600030101010101" pitchFamily="2" charset="-122"/>
                          <a:cs typeface="Times New Roman" panose="02020603050405020304" pitchFamily="18" charset="0"/>
                        </a:rPr>
                        <a:t>手板和足板中出现指</a:t>
                      </a:r>
                      <a:r>
                        <a:rPr kumimoji="0" lang="en-US" altLang="zh-CN" sz="1800" b="1" i="0" u="none" strike="noStrike" cap="none" normalizeH="0" baseline="0" smtClean="0">
                          <a:ln>
                            <a:noFill/>
                          </a:ln>
                          <a:solidFill>
                            <a:srgbClr val="003366"/>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1800" b="1" i="0" u="none" strike="noStrike" cap="none" normalizeH="0" baseline="0" smtClean="0">
                          <a:ln>
                            <a:noFill/>
                          </a:ln>
                          <a:solidFill>
                            <a:srgbClr val="003366"/>
                          </a:solidFill>
                          <a:effectLst/>
                          <a:latin typeface="Times New Roman" panose="02020603050405020304" pitchFamily="18" charset="0"/>
                          <a:ea typeface="宋体" panose="02010600030101010101" pitchFamily="2" charset="-122"/>
                          <a:cs typeface="Times New Roman" panose="02020603050405020304" pitchFamily="18" charset="0"/>
                        </a:rPr>
                        <a:t>趾</a:t>
                      </a:r>
                      <a:r>
                        <a:rPr kumimoji="0" lang="en-US" altLang="zh-CN" sz="1800" b="1" i="0" u="none" strike="noStrike" cap="none" normalizeH="0" baseline="0" smtClean="0">
                          <a:ln>
                            <a:noFill/>
                          </a:ln>
                          <a:solidFill>
                            <a:srgbClr val="003366"/>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1800" b="1" i="0" u="none" strike="noStrike" cap="none" normalizeH="0" baseline="0" smtClean="0">
                          <a:ln>
                            <a:noFill/>
                          </a:ln>
                          <a:solidFill>
                            <a:srgbClr val="003366"/>
                          </a:solidFill>
                          <a:effectLst/>
                          <a:latin typeface="Times New Roman" panose="02020603050405020304" pitchFamily="18" charset="0"/>
                          <a:ea typeface="宋体" panose="02010600030101010101" pitchFamily="2" charset="-122"/>
                          <a:cs typeface="Times New Roman" panose="02020603050405020304" pitchFamily="18" charset="0"/>
                        </a:rPr>
                        <a:t>放线，脑泡明显</a:t>
                      </a:r>
                      <a:r>
                        <a:rPr kumimoji="0" lang="en-US" altLang="zh-CN" sz="1800" b="1" i="0" u="none" strike="noStrike" cap="none" normalizeH="0" baseline="0" smtClean="0">
                          <a:ln>
                            <a:noFill/>
                          </a:ln>
                          <a:solidFill>
                            <a:srgbClr val="003366"/>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1800" b="1" i="0" u="none" strike="noStrike" cap="none" normalizeH="0" baseline="0" smtClean="0">
                        <a:ln>
                          <a:noFill/>
                        </a:ln>
                        <a:solidFill>
                          <a:srgbClr val="003366"/>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276225" algn="l" defTabSz="914400" rtl="0" eaLnBrk="0" fontAlgn="base" latinLnBrk="0" hangingPunct="0">
                        <a:lnSpc>
                          <a:spcPct val="100000"/>
                        </a:lnSpc>
                        <a:spcBef>
                          <a:spcPct val="0"/>
                        </a:spcBef>
                        <a:spcAft>
                          <a:spcPct val="0"/>
                        </a:spcAft>
                        <a:buClrTx/>
                        <a:buSzTx/>
                        <a:buFontTx/>
                        <a:buNone/>
                      </a:pPr>
                      <a:r>
                        <a:rPr kumimoji="0" lang="en-US" altLang="zh-CN" sz="1800" b="1" i="0" u="none" strike="noStrike" cap="none" normalizeH="0" baseline="0" smtClean="0">
                          <a:ln>
                            <a:noFill/>
                          </a:ln>
                          <a:solidFill>
                            <a:srgbClr val="003366"/>
                          </a:solidFill>
                          <a:effectLst/>
                          <a:latin typeface="Times New Roman" panose="02020603050405020304" pitchFamily="18" charset="0"/>
                          <a:ea typeface="宋体" panose="02010600030101010101" pitchFamily="2" charset="-122"/>
                          <a:cs typeface="Times New Roman" panose="02020603050405020304" pitchFamily="18" charset="0"/>
                        </a:rPr>
                        <a:t>                                                                       </a:t>
                      </a:r>
                      <a:r>
                        <a:rPr kumimoji="0" lang="zh-CN" altLang="en-US" sz="1800" b="1" i="0" u="none" strike="noStrike" cap="none" normalizeH="0" baseline="0" smtClean="0">
                          <a:ln>
                            <a:noFill/>
                          </a:ln>
                          <a:solidFill>
                            <a:srgbClr val="003366"/>
                          </a:solidFill>
                          <a:effectLst/>
                          <a:latin typeface="Times New Roman" panose="02020603050405020304" pitchFamily="18" charset="0"/>
                          <a:ea typeface="宋体" panose="02010600030101010101" pitchFamily="2" charset="-122"/>
                          <a:cs typeface="Times New Roman" panose="02020603050405020304" pitchFamily="18" charset="0"/>
                        </a:rPr>
                        <a:t>外耳正在形成 ，脐疝出现</a:t>
                      </a:r>
                      <a:endParaRPr kumimoji="0" lang="zh-CN" altLang="en-US" sz="1800" b="1" i="0" u="none" strike="noStrike" cap="none" normalizeH="0" baseline="0" smtClean="0">
                        <a:ln>
                          <a:noFill/>
                        </a:ln>
                        <a:solidFill>
                          <a:srgbClr val="003366"/>
                        </a:solidFill>
                        <a:effectLst/>
                        <a:latin typeface="Arial" panose="020B0604020202020204" pitchFamily="34" charset="0"/>
                        <a:ea typeface="宋体" panose="02010600030101010101" pitchFamily="2" charset="-122"/>
                      </a:endParaRPr>
                    </a:p>
                    <a:p>
                      <a:pPr marL="0" marR="0" lvl="0" indent="276225" algn="l" defTabSz="914400" rtl="0" eaLnBrk="0" fontAlgn="base" latinLnBrk="0" hangingPunct="0">
                        <a:lnSpc>
                          <a:spcPct val="100000"/>
                        </a:lnSpc>
                        <a:spcBef>
                          <a:spcPct val="0"/>
                        </a:spcBef>
                        <a:spcAft>
                          <a:spcPct val="0"/>
                        </a:spcAft>
                        <a:buClrTx/>
                        <a:buSzTx/>
                        <a:buFontTx/>
                        <a:buNone/>
                      </a:pPr>
                      <a:r>
                        <a:rPr kumimoji="0" lang="en-US" altLang="zh-CN" sz="1800" b="1" i="0" u="none" strike="noStrike" cap="none" normalizeH="0" baseline="0" smtClean="0">
                          <a:ln>
                            <a:noFill/>
                          </a:ln>
                          <a:solidFill>
                            <a:srgbClr val="003366"/>
                          </a:solidFill>
                          <a:effectLst/>
                          <a:latin typeface="Times New Roman" panose="02020603050405020304" pitchFamily="18" charset="0"/>
                          <a:ea typeface="宋体" panose="02010600030101010101" pitchFamily="2" charset="-122"/>
                          <a:cs typeface="Times New Roman" panose="02020603050405020304" pitchFamily="18" charset="0"/>
                        </a:rPr>
                        <a:t>7                                        13</a:t>
                      </a:r>
                      <a:r>
                        <a:rPr kumimoji="0" lang="zh-CN" altLang="en-US" sz="1800" b="1" i="0" u="none" strike="noStrike" cap="none" normalizeH="0" baseline="0" smtClean="0">
                          <a:ln>
                            <a:noFill/>
                          </a:ln>
                          <a:solidFill>
                            <a:srgbClr val="003366"/>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1800" b="1" i="0" u="none" strike="noStrike" cap="none" normalizeH="0" baseline="0" smtClean="0">
                          <a:ln>
                            <a:noFill/>
                          </a:ln>
                          <a:solidFill>
                            <a:srgbClr val="003366"/>
                          </a:solidFill>
                          <a:effectLst/>
                          <a:latin typeface="Times New Roman" panose="02020603050405020304" pitchFamily="18" charset="0"/>
                          <a:ea typeface="宋体" panose="02010600030101010101" pitchFamily="2" charset="-122"/>
                          <a:cs typeface="Times New Roman" panose="02020603050405020304" pitchFamily="18" charset="0"/>
                        </a:rPr>
                        <a:t>21CRL      </a:t>
                      </a:r>
                      <a:r>
                        <a:rPr kumimoji="0" lang="zh-CN" altLang="en-US" sz="1800" b="1" i="0" u="none" strike="noStrike" cap="none" normalizeH="0" baseline="0" smtClean="0">
                          <a:ln>
                            <a:noFill/>
                          </a:ln>
                          <a:solidFill>
                            <a:srgbClr val="003366"/>
                          </a:solidFill>
                          <a:effectLst/>
                          <a:latin typeface="Times New Roman" panose="02020603050405020304" pitchFamily="18" charset="0"/>
                          <a:ea typeface="宋体" panose="02010600030101010101" pitchFamily="2" charset="-122"/>
                          <a:cs typeface="Times New Roman" panose="02020603050405020304" pitchFamily="18" charset="0"/>
                        </a:rPr>
                        <a:t>视网膜色素明显，指</a:t>
                      </a:r>
                      <a:r>
                        <a:rPr kumimoji="0" lang="en-US" altLang="zh-CN" sz="1800" b="1" i="0" u="none" strike="noStrike" cap="none" normalizeH="0" baseline="0" smtClean="0">
                          <a:ln>
                            <a:noFill/>
                          </a:ln>
                          <a:solidFill>
                            <a:srgbClr val="003366"/>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1800" b="1" i="0" u="none" strike="noStrike" cap="none" normalizeH="0" baseline="0" smtClean="0">
                          <a:ln>
                            <a:noFill/>
                          </a:ln>
                          <a:solidFill>
                            <a:srgbClr val="003366"/>
                          </a:solidFill>
                          <a:effectLst/>
                          <a:latin typeface="Times New Roman" panose="02020603050405020304" pitchFamily="18" charset="0"/>
                          <a:ea typeface="宋体" panose="02010600030101010101" pitchFamily="2" charset="-122"/>
                          <a:cs typeface="Times New Roman" panose="02020603050405020304" pitchFamily="18" charset="0"/>
                        </a:rPr>
                        <a:t>趾</a:t>
                      </a:r>
                      <a:r>
                        <a:rPr kumimoji="0" lang="en-US" altLang="zh-CN" sz="1800" b="1" i="0" u="none" strike="noStrike" cap="none" normalizeH="0" baseline="0" smtClean="0">
                          <a:ln>
                            <a:noFill/>
                          </a:ln>
                          <a:solidFill>
                            <a:srgbClr val="003366"/>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1800" b="1" i="0" u="none" strike="noStrike" cap="none" normalizeH="0" baseline="0" smtClean="0">
                          <a:ln>
                            <a:noFill/>
                          </a:ln>
                          <a:solidFill>
                            <a:srgbClr val="003366"/>
                          </a:solidFill>
                          <a:effectLst/>
                          <a:latin typeface="Times New Roman" panose="02020603050405020304" pitchFamily="18" charset="0"/>
                          <a:ea typeface="宋体" panose="02010600030101010101" pitchFamily="2" charset="-122"/>
                          <a:cs typeface="Times New Roman" panose="02020603050405020304" pitchFamily="18" charset="0"/>
                        </a:rPr>
                        <a:t>放线正在分离， </a:t>
                      </a:r>
                      <a:endParaRPr kumimoji="0" lang="zh-CN" altLang="en-US" sz="1800" b="1" i="0" u="none" strike="noStrike" cap="none" normalizeH="0" baseline="0" smtClean="0">
                        <a:ln>
                          <a:noFill/>
                        </a:ln>
                        <a:solidFill>
                          <a:srgbClr val="003366"/>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276225" algn="l" defTabSz="914400" rtl="0" eaLnBrk="0" fontAlgn="base" latinLnBrk="0" hangingPunct="0">
                        <a:lnSpc>
                          <a:spcPct val="100000"/>
                        </a:lnSpc>
                        <a:spcBef>
                          <a:spcPct val="0"/>
                        </a:spcBef>
                        <a:spcAft>
                          <a:spcPct val="0"/>
                        </a:spcAft>
                        <a:buClrTx/>
                        <a:buSzTx/>
                        <a:buFontTx/>
                        <a:buNone/>
                      </a:pPr>
                      <a:r>
                        <a:rPr kumimoji="0" lang="zh-CN" altLang="en-US" sz="1800" b="1" i="0" u="none" strike="noStrike" cap="none" normalizeH="0" baseline="0" smtClean="0">
                          <a:ln>
                            <a:noFill/>
                          </a:ln>
                          <a:solidFill>
                            <a:srgbClr val="003366"/>
                          </a:solidFill>
                          <a:effectLst/>
                          <a:latin typeface="Times New Roman" panose="02020603050405020304" pitchFamily="18" charset="0"/>
                          <a:ea typeface="宋体" panose="02010600030101010101" pitchFamily="2" charset="-122"/>
                          <a:cs typeface="Times New Roman" panose="02020603050405020304" pitchFamily="18" charset="0"/>
                        </a:rPr>
                        <a:t>                                                                       乳头和眼睑形成，上唇形成，脐疝明显</a:t>
                      </a:r>
                      <a:endParaRPr kumimoji="0" lang="zh-CN" altLang="en-US" sz="1800" b="1" i="0" u="none" strike="noStrike" cap="none" normalizeH="0" baseline="0" smtClean="0">
                        <a:ln>
                          <a:noFill/>
                        </a:ln>
                        <a:solidFill>
                          <a:srgbClr val="003366"/>
                        </a:solidFill>
                        <a:effectLst/>
                        <a:latin typeface="Arial" panose="020B0604020202020204" pitchFamily="34" charset="0"/>
                        <a:ea typeface="宋体" panose="02010600030101010101" pitchFamily="2" charset="-122"/>
                      </a:endParaRPr>
                    </a:p>
                    <a:p>
                      <a:pPr marL="0" marR="0" lvl="0" indent="276225" algn="l" defTabSz="914400" rtl="0" eaLnBrk="0" fontAlgn="base" latinLnBrk="0" hangingPunct="0">
                        <a:lnSpc>
                          <a:spcPct val="100000"/>
                        </a:lnSpc>
                        <a:spcBef>
                          <a:spcPct val="0"/>
                        </a:spcBef>
                        <a:spcAft>
                          <a:spcPct val="0"/>
                        </a:spcAft>
                        <a:buClrTx/>
                        <a:buSzTx/>
                        <a:buFontTx/>
                        <a:buNone/>
                      </a:pPr>
                      <a:r>
                        <a:rPr kumimoji="0" lang="en-US" altLang="zh-CN" sz="1800" b="1" i="0" u="none" strike="noStrike" cap="none" normalizeH="0" baseline="0" smtClean="0">
                          <a:ln>
                            <a:noFill/>
                          </a:ln>
                          <a:solidFill>
                            <a:srgbClr val="003366"/>
                          </a:solidFill>
                          <a:effectLst/>
                          <a:latin typeface="Times New Roman" panose="02020603050405020304" pitchFamily="18" charset="0"/>
                          <a:ea typeface="宋体" panose="02010600030101010101" pitchFamily="2" charset="-122"/>
                          <a:cs typeface="Times New Roman" panose="02020603050405020304" pitchFamily="18" charset="0"/>
                        </a:rPr>
                        <a:t>8                                        21</a:t>
                      </a:r>
                      <a:r>
                        <a:rPr kumimoji="0" lang="zh-CN" altLang="en-US" sz="1800" b="1" i="0" u="none" strike="noStrike" cap="none" normalizeH="0" baseline="0" smtClean="0">
                          <a:ln>
                            <a:noFill/>
                          </a:ln>
                          <a:solidFill>
                            <a:srgbClr val="003366"/>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1800" b="1" i="0" u="none" strike="noStrike" cap="none" normalizeH="0" baseline="0" smtClean="0">
                          <a:ln>
                            <a:noFill/>
                          </a:ln>
                          <a:solidFill>
                            <a:srgbClr val="003366"/>
                          </a:solidFill>
                          <a:effectLst/>
                          <a:latin typeface="Times New Roman" panose="02020603050405020304" pitchFamily="18" charset="0"/>
                          <a:ea typeface="宋体" panose="02010600030101010101" pitchFamily="2" charset="-122"/>
                          <a:cs typeface="Times New Roman" panose="02020603050405020304" pitchFamily="18" charset="0"/>
                        </a:rPr>
                        <a:t>35CRL      </a:t>
                      </a:r>
                      <a:r>
                        <a:rPr kumimoji="0" lang="zh-CN" altLang="en-US" sz="1800" b="1" i="0" u="none" strike="noStrike" cap="none" normalizeH="0" baseline="0" smtClean="0">
                          <a:ln>
                            <a:noFill/>
                          </a:ln>
                          <a:solidFill>
                            <a:srgbClr val="003366"/>
                          </a:solidFill>
                          <a:effectLst/>
                          <a:latin typeface="Times New Roman" panose="02020603050405020304" pitchFamily="18" charset="0"/>
                          <a:ea typeface="宋体" panose="02010600030101010101" pitchFamily="2" charset="-122"/>
                          <a:cs typeface="Times New Roman" panose="02020603050405020304" pitchFamily="18" charset="0"/>
                        </a:rPr>
                        <a:t>四肢增长，肘屈和膝屈形成，指和趾游离 </a:t>
                      </a:r>
                      <a:endParaRPr kumimoji="0" lang="zh-CN" altLang="en-US" sz="1800" b="1" i="0" u="none" strike="noStrike" cap="none" normalizeH="0" baseline="0" smtClean="0">
                        <a:ln>
                          <a:noFill/>
                        </a:ln>
                        <a:solidFill>
                          <a:srgbClr val="003366"/>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276225" algn="l" defTabSz="914400" rtl="0" eaLnBrk="0" fontAlgn="base" latinLnBrk="0" hangingPunct="0">
                        <a:lnSpc>
                          <a:spcPct val="100000"/>
                        </a:lnSpc>
                        <a:spcBef>
                          <a:spcPct val="0"/>
                        </a:spcBef>
                        <a:spcAft>
                          <a:spcPct val="0"/>
                        </a:spcAft>
                        <a:buClrTx/>
                        <a:buSzTx/>
                        <a:buFontTx/>
                        <a:buNone/>
                      </a:pPr>
                      <a:r>
                        <a:rPr kumimoji="0" lang="zh-CN" altLang="en-US" sz="1800" b="1" i="0" u="none" strike="noStrike" cap="none" normalizeH="0" baseline="0" smtClean="0">
                          <a:ln>
                            <a:noFill/>
                          </a:ln>
                          <a:solidFill>
                            <a:srgbClr val="003366"/>
                          </a:solidFill>
                          <a:effectLst/>
                          <a:latin typeface="Times New Roman" panose="02020603050405020304" pitchFamily="18" charset="0"/>
                          <a:ea typeface="宋体" panose="02010600030101010101" pitchFamily="2" charset="-122"/>
                          <a:cs typeface="Times New Roman" panose="02020603050405020304" pitchFamily="18" charset="0"/>
                        </a:rPr>
                        <a:t>                                                                     ，脸更具人形，尾消失，脐疝仍存</a:t>
                      </a:r>
                      <a:endParaRPr kumimoji="0" lang="zh-CN" altLang="en-US" sz="1800" b="1" i="0" u="none" strike="noStrike" cap="none" normalizeH="0" baseline="0" smtClean="0">
                        <a:ln>
                          <a:noFill/>
                        </a:ln>
                        <a:solidFill>
                          <a:srgbClr val="003366"/>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9641" name="Rectangle 19"/>
          <p:cNvSpPr>
            <a:spLocks noChangeArrowheads="1"/>
          </p:cNvSpPr>
          <p:nvPr/>
        </p:nvSpPr>
        <p:spPr bwMode="auto">
          <a:xfrm>
            <a:off x="539750" y="4941888"/>
            <a:ext cx="7775575" cy="885825"/>
          </a:xfrm>
          <a:prstGeom prst="rect">
            <a:avLst/>
          </a:prstGeom>
          <a:noFill/>
          <a:ln w="9525">
            <a:noFill/>
            <a:miter lim="800000"/>
          </a:ln>
        </p:spPr>
        <p:txBody>
          <a:bodyPr anchor="ctr">
            <a:spAutoFit/>
          </a:bodyPr>
          <a:lstStyle/>
          <a:p>
            <a:r>
              <a:rPr lang="en-US" altLang="zh-CN" sz="1600" b="1">
                <a:solidFill>
                  <a:srgbClr val="003366"/>
                </a:solidFill>
                <a:cs typeface="Times New Roman" panose="02020603050405020304" pitchFamily="18" charset="0"/>
              </a:rPr>
              <a:t>————————————————————————————————————</a:t>
            </a:r>
            <a:endParaRPr lang="en-US" altLang="zh-CN" sz="1600" b="1">
              <a:solidFill>
                <a:srgbClr val="003366"/>
              </a:solidFill>
            </a:endParaRPr>
          </a:p>
          <a:p>
            <a:pPr eaLnBrk="0" hangingPunct="0"/>
            <a:r>
              <a:rPr lang="zh-CN" altLang="en-US" b="1">
                <a:solidFill>
                  <a:srgbClr val="003366"/>
                </a:solidFill>
                <a:latin typeface="Times New Roman" panose="02020603050405020304" pitchFamily="18" charset="0"/>
                <a:cs typeface="Times New Roman" panose="02020603050405020304" pitchFamily="18" charset="0"/>
              </a:rPr>
              <a:t>最大长度（</a:t>
            </a:r>
            <a:r>
              <a:rPr lang="en-US" altLang="zh-CN" b="1">
                <a:solidFill>
                  <a:srgbClr val="003366"/>
                </a:solidFill>
                <a:latin typeface="Times New Roman" panose="02020603050405020304" pitchFamily="18" charset="0"/>
                <a:cs typeface="Times New Roman" panose="02020603050405020304" pitchFamily="18" charset="0"/>
              </a:rPr>
              <a:t>greatest length,GL</a:t>
            </a:r>
            <a:r>
              <a:rPr lang="zh-CN" altLang="en-US" b="1">
                <a:solidFill>
                  <a:srgbClr val="003366"/>
                </a:solidFill>
                <a:latin typeface="Times New Roman" panose="02020603050405020304" pitchFamily="18" charset="0"/>
                <a:cs typeface="Times New Roman" panose="02020603050405020304" pitchFamily="18" charset="0"/>
              </a:rPr>
              <a:t>），冠</a:t>
            </a:r>
            <a:r>
              <a:rPr lang="en-US" altLang="zh-CN" b="1">
                <a:solidFill>
                  <a:srgbClr val="003366"/>
                </a:solidFill>
                <a:latin typeface="Times New Roman" panose="02020603050405020304" pitchFamily="18" charset="0"/>
                <a:cs typeface="Times New Roman" panose="02020603050405020304" pitchFamily="18" charset="0"/>
              </a:rPr>
              <a:t>-</a:t>
            </a:r>
            <a:r>
              <a:rPr lang="zh-CN" altLang="en-US" b="1">
                <a:solidFill>
                  <a:srgbClr val="003366"/>
                </a:solidFill>
                <a:latin typeface="Times New Roman" panose="02020603050405020304" pitchFamily="18" charset="0"/>
                <a:cs typeface="Times New Roman" panose="02020603050405020304" pitchFamily="18" charset="0"/>
              </a:rPr>
              <a:t>踵长</a:t>
            </a:r>
            <a:r>
              <a:rPr lang="en-US" altLang="zh-CN" b="1">
                <a:solidFill>
                  <a:srgbClr val="003366"/>
                </a:solidFill>
                <a:latin typeface="Times New Roman" panose="02020603050405020304" pitchFamily="18" charset="0"/>
                <a:cs typeface="Times New Roman" panose="02020603050405020304" pitchFamily="18" charset="0"/>
              </a:rPr>
              <a:t>(crown-heel length,CHL)</a:t>
            </a:r>
            <a:r>
              <a:rPr lang="zh-CN" altLang="en-US" b="1">
                <a:solidFill>
                  <a:srgbClr val="003366"/>
                </a:solidFill>
                <a:latin typeface="Times New Roman" panose="02020603050405020304" pitchFamily="18" charset="0"/>
                <a:cs typeface="Times New Roman" panose="02020603050405020304" pitchFamily="18" charset="0"/>
              </a:rPr>
              <a:t>，冠臀长</a:t>
            </a:r>
            <a:r>
              <a:rPr lang="en-US" altLang="zh-CN" b="1">
                <a:solidFill>
                  <a:srgbClr val="003366"/>
                </a:solidFill>
                <a:latin typeface="Times New Roman" panose="02020603050405020304" pitchFamily="18" charset="0"/>
                <a:cs typeface="Times New Roman" panose="02020603050405020304" pitchFamily="18" charset="0"/>
              </a:rPr>
              <a:t>(crown rump length,CRL)</a:t>
            </a:r>
            <a:r>
              <a:rPr lang="zh-CN" altLang="en-US" b="1">
                <a:solidFill>
                  <a:srgbClr val="003366"/>
                </a:solidFill>
                <a:latin typeface="Times New Roman" panose="02020603050405020304" pitchFamily="18" charset="0"/>
                <a:cs typeface="Times New Roman" panose="02020603050405020304" pitchFamily="18" charset="0"/>
              </a:rPr>
              <a:t>。</a:t>
            </a:r>
            <a:r>
              <a:rPr lang="zh-CN" altLang="en-US" sz="900" b="1">
                <a:solidFill>
                  <a:srgbClr val="003366"/>
                </a:solidFill>
              </a:rPr>
              <a:t> </a:t>
            </a:r>
            <a:endParaRPr lang="zh-CN" altLang="en-US" b="1">
              <a:solidFill>
                <a:srgbClr val="003366"/>
              </a:solidFill>
            </a:endParaRPr>
          </a:p>
        </p:txBody>
      </p:sp>
      <p:grpSp>
        <p:nvGrpSpPr>
          <p:cNvPr id="2" name="Group 43"/>
          <p:cNvGrpSpPr/>
          <p:nvPr/>
        </p:nvGrpSpPr>
        <p:grpSpPr bwMode="auto">
          <a:xfrm>
            <a:off x="7740650" y="5805488"/>
            <a:ext cx="1109663" cy="722312"/>
            <a:chOff x="4604" y="3521"/>
            <a:chExt cx="699" cy="455"/>
          </a:xfrm>
        </p:grpSpPr>
        <p:pic>
          <p:nvPicPr>
            <p:cNvPr id="69643" name="Picture 44" descr="J0293240">
              <a:hlinkClick r:id="rId1" action="ppaction://hlinksldjump"/>
            </p:cNvPr>
            <p:cNvPicPr>
              <a:picLocks noChangeAspect="1" noChangeArrowheads="1"/>
            </p:cNvPicPr>
            <p:nvPr/>
          </p:nvPicPr>
          <p:blipFill>
            <a:blip r:embed="rId2" cstate="print"/>
            <a:srcRect/>
            <a:stretch>
              <a:fillRect/>
            </a:stretch>
          </p:blipFill>
          <p:spPr bwMode="auto">
            <a:xfrm>
              <a:off x="4649" y="3521"/>
              <a:ext cx="654" cy="455"/>
            </a:xfrm>
            <a:prstGeom prst="rect">
              <a:avLst/>
            </a:prstGeom>
            <a:noFill/>
            <a:ln w="9525">
              <a:noFill/>
              <a:miter lim="800000"/>
              <a:headEnd/>
              <a:tailEnd/>
            </a:ln>
          </p:spPr>
        </p:pic>
        <p:sp>
          <p:nvSpPr>
            <p:cNvPr id="69644" name="Text Box 45">
              <a:hlinkClick r:id="rId1" action="ppaction://hlinksldjump"/>
            </p:cNvPr>
            <p:cNvSpPr txBox="1">
              <a:spLocks noChangeArrowheads="1"/>
            </p:cNvSpPr>
            <p:nvPr/>
          </p:nvSpPr>
          <p:spPr bwMode="auto">
            <a:xfrm>
              <a:off x="4604" y="3521"/>
              <a:ext cx="308" cy="408"/>
            </a:xfrm>
            <a:prstGeom prst="rect">
              <a:avLst/>
            </a:prstGeom>
            <a:noFill/>
            <a:ln w="9525">
              <a:noFill/>
              <a:miter lim="800000"/>
            </a:ln>
          </p:spPr>
          <p:txBody>
            <a:bodyPr vert="eaVert">
              <a:spAutoFit/>
            </a:bodyPr>
            <a:lstStyle/>
            <a:p>
              <a:r>
                <a:rPr lang="zh-CN" altLang="en-US" sz="2000" b="1">
                  <a:latin typeface="Tahoma" panose="020B0604030504040204" pitchFamily="34" charset="0"/>
                  <a:ea typeface="华文行楷" panose="02010800040101010101" pitchFamily="2" charset="-122"/>
                </a:rPr>
                <a:t>返回</a:t>
              </a:r>
              <a:endParaRPr lang="zh-CN" altLang="en-US" sz="2000" b="1">
                <a:latin typeface="Tahoma" panose="020B0604030504040204" pitchFamily="34" charset="0"/>
                <a:ea typeface="华文行楷" panose="02010800040101010101" pitchFamily="2" charset="-122"/>
              </a:endParaRPr>
            </a:p>
          </p:txBody>
        </p:sp>
      </p:gr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0658" name="Rectangle 4"/>
          <p:cNvSpPr>
            <a:spLocks noChangeArrowheads="1"/>
          </p:cNvSpPr>
          <p:nvPr/>
        </p:nvSpPr>
        <p:spPr bwMode="auto">
          <a:xfrm>
            <a:off x="3203575" y="333375"/>
            <a:ext cx="2757488" cy="396875"/>
          </a:xfrm>
          <a:prstGeom prst="rect">
            <a:avLst/>
          </a:prstGeom>
          <a:noFill/>
          <a:ln w="9525">
            <a:noFill/>
            <a:miter lim="800000"/>
          </a:ln>
        </p:spPr>
        <p:txBody>
          <a:bodyPr wrap="none" anchor="ctr">
            <a:spAutoFit/>
          </a:bodyPr>
          <a:lstStyle/>
          <a:p>
            <a:r>
              <a:rPr lang="zh-CN" altLang="en-US" sz="2000" b="1">
                <a:solidFill>
                  <a:srgbClr val="003366"/>
                </a:solidFill>
                <a:latin typeface="Times New Roman" panose="02020603050405020304" pitchFamily="18" charset="0"/>
                <a:cs typeface="Times New Roman" panose="02020603050405020304" pitchFamily="18" charset="0"/>
              </a:rPr>
              <a:t>表</a:t>
            </a:r>
            <a:r>
              <a:rPr lang="en-US" altLang="zh-CN" sz="2000" b="1">
                <a:solidFill>
                  <a:srgbClr val="003366"/>
                </a:solidFill>
                <a:latin typeface="Times New Roman" panose="02020603050405020304" pitchFamily="18" charset="0"/>
                <a:cs typeface="Times New Roman" panose="02020603050405020304" pitchFamily="18" charset="0"/>
              </a:rPr>
              <a:t>2-2   </a:t>
            </a:r>
            <a:r>
              <a:rPr lang="zh-CN" altLang="en-US" sz="2000" b="1">
                <a:solidFill>
                  <a:srgbClr val="003366"/>
                </a:solidFill>
                <a:latin typeface="Times New Roman" panose="02020603050405020304" pitchFamily="18" charset="0"/>
                <a:cs typeface="Times New Roman" panose="02020603050405020304" pitchFamily="18" charset="0"/>
              </a:rPr>
              <a:t>胎儿的生长发育</a:t>
            </a:r>
            <a:endParaRPr lang="zh-CN" altLang="en-US" sz="2000" b="1">
              <a:solidFill>
                <a:srgbClr val="003366"/>
              </a:solidFill>
            </a:endParaRPr>
          </a:p>
        </p:txBody>
      </p:sp>
      <p:graphicFrame>
        <p:nvGraphicFramePr>
          <p:cNvPr id="70668" name="Group 12"/>
          <p:cNvGraphicFramePr>
            <a:graphicFrameLocks noGrp="1"/>
          </p:cNvGraphicFramePr>
          <p:nvPr/>
        </p:nvGraphicFramePr>
        <p:xfrm>
          <a:off x="179388" y="836613"/>
          <a:ext cx="8713787" cy="5259705"/>
        </p:xfrm>
        <a:graphic>
          <a:graphicData uri="http://schemas.openxmlformats.org/drawingml/2006/table">
            <a:tbl>
              <a:tblPr/>
              <a:tblGrid>
                <a:gridCol w="8713787"/>
              </a:tblGrid>
              <a:tr h="504825">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smtClean="0">
                          <a:ln>
                            <a:noFill/>
                          </a:ln>
                          <a:solidFill>
                            <a:srgbClr val="003366"/>
                          </a:solidFill>
                          <a:effectLst/>
                          <a:latin typeface="Times New Roman" panose="02020603050405020304" pitchFamily="18" charset="0"/>
                          <a:ea typeface="宋体" panose="02010600030101010101" pitchFamily="2" charset="-122"/>
                          <a:cs typeface="Times New Roman" panose="02020603050405020304" pitchFamily="18" charset="0"/>
                        </a:rPr>
                        <a:t>胎龄</a:t>
                      </a:r>
                      <a:r>
                        <a:rPr kumimoji="0" lang="en-US" altLang="zh-CN" sz="1800" b="1" i="0" u="none" strike="noStrike" cap="none" normalizeH="0" baseline="0" smtClean="0">
                          <a:ln>
                            <a:noFill/>
                          </a:ln>
                          <a:solidFill>
                            <a:srgbClr val="003366"/>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1800" b="1" i="0" u="none" strike="noStrike" cap="none" normalizeH="0" baseline="0" smtClean="0">
                          <a:ln>
                            <a:noFill/>
                          </a:ln>
                          <a:solidFill>
                            <a:srgbClr val="003366"/>
                          </a:solidFill>
                          <a:effectLst/>
                          <a:latin typeface="Times New Roman" panose="02020603050405020304" pitchFamily="18" charset="0"/>
                          <a:ea typeface="宋体" panose="02010600030101010101" pitchFamily="2" charset="-122"/>
                          <a:cs typeface="Times New Roman" panose="02020603050405020304" pitchFamily="18" charset="0"/>
                        </a:rPr>
                        <a:t>周</a:t>
                      </a:r>
                      <a:r>
                        <a:rPr kumimoji="0" lang="en-US" altLang="zh-CN" sz="1800" b="1" i="0" u="none" strike="noStrike" cap="none" normalizeH="0" baseline="0" smtClean="0">
                          <a:ln>
                            <a:noFill/>
                          </a:ln>
                          <a:solidFill>
                            <a:srgbClr val="003366"/>
                          </a:solidFill>
                          <a:effectLst/>
                          <a:latin typeface="Times New Roman" panose="02020603050405020304" pitchFamily="18" charset="0"/>
                          <a:ea typeface="宋体" panose="02010600030101010101" pitchFamily="2" charset="-122"/>
                          <a:cs typeface="Times New Roman" panose="02020603050405020304" pitchFamily="18" charset="0"/>
                        </a:rPr>
                        <a:t>)     </a:t>
                      </a:r>
                      <a:r>
                        <a:rPr kumimoji="0" lang="zh-CN" altLang="en-US" sz="1800" b="1" i="0" u="none" strike="noStrike" cap="none" normalizeH="0" baseline="0" smtClean="0">
                          <a:ln>
                            <a:noFill/>
                          </a:ln>
                          <a:solidFill>
                            <a:srgbClr val="003366"/>
                          </a:solidFill>
                          <a:effectLst/>
                          <a:latin typeface="Times New Roman" panose="02020603050405020304" pitchFamily="18" charset="0"/>
                          <a:ea typeface="宋体" panose="02010600030101010101" pitchFamily="2" charset="-122"/>
                          <a:cs typeface="Times New Roman" panose="02020603050405020304" pitchFamily="18" charset="0"/>
                        </a:rPr>
                        <a:t>冠臀长度</a:t>
                      </a:r>
                      <a:r>
                        <a:rPr kumimoji="0" lang="en-US" altLang="zh-CN" sz="1800" b="1" i="0" u="none" strike="noStrike" cap="none" normalizeH="0" baseline="0" smtClean="0">
                          <a:ln>
                            <a:noFill/>
                          </a:ln>
                          <a:solidFill>
                            <a:srgbClr val="003366"/>
                          </a:solidFill>
                          <a:effectLst/>
                          <a:latin typeface="Times New Roman" panose="02020603050405020304" pitchFamily="18" charset="0"/>
                          <a:ea typeface="宋体" panose="02010600030101010101" pitchFamily="2" charset="-122"/>
                          <a:cs typeface="Times New Roman" panose="02020603050405020304" pitchFamily="18" charset="0"/>
                        </a:rPr>
                        <a:t>(CRL</a:t>
                      </a:r>
                      <a:r>
                        <a:rPr kumimoji="0" lang="zh-CN" altLang="en-US" sz="1800" b="1" i="0" u="none" strike="noStrike" cap="none" normalizeH="0" baseline="0" smtClean="0">
                          <a:ln>
                            <a:noFill/>
                          </a:ln>
                          <a:solidFill>
                            <a:srgbClr val="003366"/>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1800" b="1" i="0" u="none" strike="noStrike" cap="none" normalizeH="0" baseline="0" smtClean="0">
                          <a:ln>
                            <a:noFill/>
                          </a:ln>
                          <a:solidFill>
                            <a:srgbClr val="003366"/>
                          </a:solidFill>
                          <a:effectLst/>
                          <a:latin typeface="Times New Roman" panose="02020603050405020304" pitchFamily="18" charset="0"/>
                          <a:ea typeface="宋体" panose="02010600030101010101" pitchFamily="2" charset="-122"/>
                          <a:cs typeface="Times New Roman" panose="02020603050405020304" pitchFamily="18" charset="0"/>
                        </a:rPr>
                        <a:t>mm)   </a:t>
                      </a:r>
                      <a:r>
                        <a:rPr kumimoji="0" lang="zh-CN" altLang="en-US" sz="1800" b="1" i="0" u="none" strike="noStrike" cap="none" normalizeH="0" baseline="0" smtClean="0">
                          <a:ln>
                            <a:noFill/>
                          </a:ln>
                          <a:solidFill>
                            <a:srgbClr val="003366"/>
                          </a:solidFill>
                          <a:effectLst/>
                          <a:latin typeface="Times New Roman" panose="02020603050405020304" pitchFamily="18" charset="0"/>
                          <a:ea typeface="宋体" panose="02010600030101010101" pitchFamily="2" charset="-122"/>
                          <a:cs typeface="Times New Roman" panose="02020603050405020304" pitchFamily="18" charset="0"/>
                        </a:rPr>
                        <a:t>体重</a:t>
                      </a:r>
                      <a:r>
                        <a:rPr kumimoji="0" lang="en-US" altLang="zh-CN" sz="1800" b="1" i="0" u="none" strike="noStrike" cap="none" normalizeH="0" baseline="0" smtClean="0">
                          <a:ln>
                            <a:noFill/>
                          </a:ln>
                          <a:solidFill>
                            <a:srgbClr val="003366"/>
                          </a:solidFill>
                          <a:effectLst/>
                          <a:latin typeface="Times New Roman" panose="02020603050405020304" pitchFamily="18" charset="0"/>
                          <a:ea typeface="宋体" panose="02010600030101010101" pitchFamily="2" charset="-122"/>
                          <a:cs typeface="Times New Roman" panose="02020603050405020304" pitchFamily="18" charset="0"/>
                        </a:rPr>
                        <a:t>(g)                      </a:t>
                      </a:r>
                      <a:r>
                        <a:rPr kumimoji="0" lang="zh-CN" altLang="en-US" sz="1800" b="1" i="0" u="none" strike="noStrike" cap="none" normalizeH="0" baseline="0" smtClean="0">
                          <a:ln>
                            <a:noFill/>
                          </a:ln>
                          <a:solidFill>
                            <a:srgbClr val="003366"/>
                          </a:solidFill>
                          <a:effectLst/>
                          <a:latin typeface="Times New Roman" panose="02020603050405020304" pitchFamily="18" charset="0"/>
                          <a:ea typeface="宋体" panose="02010600030101010101" pitchFamily="2" charset="-122"/>
                          <a:cs typeface="Times New Roman" panose="02020603050405020304" pitchFamily="18" charset="0"/>
                        </a:rPr>
                        <a:t>外形特征</a:t>
                      </a:r>
                      <a:endParaRPr kumimoji="0" lang="zh-CN" altLang="en-US" sz="1800" b="1" i="0" u="none" strike="noStrike" cap="none" normalizeH="0" baseline="0" smtClean="0">
                        <a:ln>
                          <a:noFill/>
                        </a:ln>
                        <a:solidFill>
                          <a:srgbClr val="003366"/>
                        </a:solidFill>
                        <a:effectLst/>
                        <a:latin typeface="Arial" panose="020B0604020202020204" pitchFamily="34" charset="0"/>
                        <a:ea typeface="宋体" panose="02010600030101010101" pitchFamily="2" charset="-122"/>
                      </a:endParaRPr>
                    </a:p>
                  </a:txBody>
                  <a:tcP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87875">
                <a:tc>
                  <a:txBody>
                    <a:bodyPr/>
                    <a:lstStyle/>
                    <a:p>
                      <a:pPr marL="0" marR="0" lvl="0" indent="276225" algn="l"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smtClean="0">
                          <a:ln>
                            <a:noFill/>
                          </a:ln>
                          <a:solidFill>
                            <a:srgbClr val="003366"/>
                          </a:solidFill>
                          <a:effectLst/>
                          <a:latin typeface="Times New Roman" panose="02020603050405020304" pitchFamily="18" charset="0"/>
                          <a:ea typeface="宋体" panose="02010600030101010101" pitchFamily="2" charset="-122"/>
                          <a:cs typeface="Times New Roman" panose="02020603050405020304" pitchFamily="18" charset="0"/>
                        </a:rPr>
                        <a:t>    9                50                                    8            </a:t>
                      </a:r>
                      <a:r>
                        <a:rPr kumimoji="0" lang="zh-CN" altLang="en-US" sz="1800" b="1" i="0" u="none" strike="noStrike" cap="none" normalizeH="0" baseline="0" smtClean="0">
                          <a:ln>
                            <a:noFill/>
                          </a:ln>
                          <a:solidFill>
                            <a:srgbClr val="003366"/>
                          </a:solidFill>
                          <a:effectLst/>
                          <a:latin typeface="Times New Roman" panose="02020603050405020304" pitchFamily="18" charset="0"/>
                          <a:ea typeface="宋体" panose="02010600030101010101" pitchFamily="2" charset="-122"/>
                          <a:cs typeface="Times New Roman" panose="02020603050405020304" pitchFamily="18" charset="0"/>
                        </a:rPr>
                        <a:t>眼睑闭合，脐疝消失，神经反射出现</a:t>
                      </a:r>
                      <a:endParaRPr kumimoji="0" lang="zh-CN" altLang="en-US" sz="1800" b="1" i="0" u="none" strike="noStrike" cap="none" normalizeH="0" baseline="0" smtClean="0">
                        <a:ln>
                          <a:noFill/>
                        </a:ln>
                        <a:solidFill>
                          <a:srgbClr val="003366"/>
                        </a:solidFill>
                        <a:effectLst/>
                        <a:latin typeface="Arial" panose="020B0604020202020204" pitchFamily="34" charset="0"/>
                        <a:ea typeface="宋体" panose="02010600030101010101" pitchFamily="2" charset="-122"/>
                      </a:endParaRPr>
                    </a:p>
                    <a:p>
                      <a:pPr marL="0" marR="0" lvl="0" indent="276225" algn="l" defTabSz="914400" rtl="0" eaLnBrk="0" fontAlgn="base" latinLnBrk="0" hangingPunct="0">
                        <a:lnSpc>
                          <a:spcPct val="100000"/>
                        </a:lnSpc>
                        <a:spcBef>
                          <a:spcPct val="0"/>
                        </a:spcBef>
                        <a:spcAft>
                          <a:spcPct val="0"/>
                        </a:spcAft>
                        <a:buClrTx/>
                        <a:buSzTx/>
                        <a:buFontTx/>
                        <a:buNone/>
                      </a:pPr>
                      <a:r>
                        <a:rPr kumimoji="0" lang="zh-CN" altLang="en-US" sz="1800" b="1" i="0" u="none" strike="noStrike" cap="none" normalizeH="0" baseline="0" smtClean="0">
                          <a:ln>
                            <a:noFill/>
                          </a:ln>
                          <a:solidFill>
                            <a:srgbClr val="003366"/>
                          </a:solidFill>
                          <a:effectLst/>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1800" b="1" i="0" u="none" strike="noStrike" cap="none" normalizeH="0" baseline="0" smtClean="0">
                          <a:ln>
                            <a:noFill/>
                          </a:ln>
                          <a:solidFill>
                            <a:srgbClr val="003366"/>
                          </a:solidFill>
                          <a:effectLst/>
                          <a:latin typeface="Times New Roman" panose="02020603050405020304" pitchFamily="18" charset="0"/>
                          <a:ea typeface="宋体" panose="02010600030101010101" pitchFamily="2" charset="-122"/>
                          <a:cs typeface="Times New Roman" panose="02020603050405020304" pitchFamily="18" charset="0"/>
                        </a:rPr>
                        <a:t>10              61                                   14           </a:t>
                      </a:r>
                      <a:r>
                        <a:rPr kumimoji="0" lang="zh-CN" altLang="en-US" sz="1800" b="1" i="0" u="none" strike="noStrike" cap="none" normalizeH="0" baseline="0" smtClean="0">
                          <a:ln>
                            <a:noFill/>
                          </a:ln>
                          <a:solidFill>
                            <a:srgbClr val="003366"/>
                          </a:solidFill>
                          <a:effectLst/>
                          <a:latin typeface="Times New Roman" panose="02020603050405020304" pitchFamily="18" charset="0"/>
                          <a:ea typeface="宋体" panose="02010600030101010101" pitchFamily="2" charset="-122"/>
                          <a:cs typeface="Times New Roman" panose="02020603050405020304" pitchFamily="18" charset="0"/>
                        </a:rPr>
                        <a:t>指甲出现，无脐疝</a:t>
                      </a:r>
                      <a:endParaRPr kumimoji="0" lang="zh-CN" altLang="en-US" sz="1800" b="1" i="0" u="none" strike="noStrike" cap="none" normalizeH="0" baseline="0" smtClean="0">
                        <a:ln>
                          <a:noFill/>
                        </a:ln>
                        <a:solidFill>
                          <a:srgbClr val="003366"/>
                        </a:solidFill>
                        <a:effectLst/>
                        <a:latin typeface="Arial" panose="020B0604020202020204" pitchFamily="34" charset="0"/>
                        <a:ea typeface="宋体" panose="02010600030101010101" pitchFamily="2" charset="-122"/>
                      </a:endParaRPr>
                    </a:p>
                    <a:p>
                      <a:pPr marL="0" marR="0" lvl="0" indent="276225" algn="l" defTabSz="914400" rtl="0" eaLnBrk="0" fontAlgn="base" latinLnBrk="0" hangingPunct="0">
                        <a:lnSpc>
                          <a:spcPct val="100000"/>
                        </a:lnSpc>
                        <a:spcBef>
                          <a:spcPct val="0"/>
                        </a:spcBef>
                        <a:spcAft>
                          <a:spcPct val="0"/>
                        </a:spcAft>
                        <a:buClrTx/>
                        <a:buSzTx/>
                        <a:buFontTx/>
                        <a:buNone/>
                      </a:pPr>
                      <a:r>
                        <a:rPr kumimoji="0" lang="zh-CN" altLang="en-US" sz="1800" b="1" i="0" u="none" strike="noStrike" cap="none" normalizeH="0" baseline="0" smtClean="0">
                          <a:ln>
                            <a:noFill/>
                          </a:ln>
                          <a:solidFill>
                            <a:srgbClr val="003366"/>
                          </a:solidFill>
                          <a:effectLst/>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1800" b="1" i="0" u="none" strike="noStrike" cap="none" normalizeH="0" baseline="0" smtClean="0">
                          <a:ln>
                            <a:noFill/>
                          </a:ln>
                          <a:solidFill>
                            <a:srgbClr val="003366"/>
                          </a:solidFill>
                          <a:effectLst/>
                          <a:latin typeface="Times New Roman" panose="02020603050405020304" pitchFamily="18" charset="0"/>
                          <a:ea typeface="宋体" panose="02010600030101010101" pitchFamily="2" charset="-122"/>
                          <a:cs typeface="Times New Roman" panose="02020603050405020304" pitchFamily="18" charset="0"/>
                        </a:rPr>
                        <a:t>12              87                                   45           </a:t>
                      </a:r>
                      <a:r>
                        <a:rPr kumimoji="0" lang="zh-CN" altLang="en-US" sz="1800" b="1" i="0" u="none" strike="noStrike" cap="none" normalizeH="0" baseline="0" smtClean="0">
                          <a:ln>
                            <a:noFill/>
                          </a:ln>
                          <a:solidFill>
                            <a:srgbClr val="003366"/>
                          </a:solidFill>
                          <a:effectLst/>
                          <a:latin typeface="Times New Roman" panose="02020603050405020304" pitchFamily="18" charset="0"/>
                          <a:ea typeface="宋体" panose="02010600030101010101" pitchFamily="2" charset="-122"/>
                          <a:cs typeface="Times New Roman" panose="02020603050405020304" pitchFamily="18" charset="0"/>
                        </a:rPr>
                        <a:t>性别可辨，眼耳已接近固有位置</a:t>
                      </a:r>
                      <a:endParaRPr kumimoji="0" lang="zh-CN" altLang="en-US" sz="1800" b="1" i="0" u="none" strike="noStrike" cap="none" normalizeH="0" baseline="0" smtClean="0">
                        <a:ln>
                          <a:noFill/>
                        </a:ln>
                        <a:solidFill>
                          <a:srgbClr val="003366"/>
                        </a:solidFill>
                        <a:effectLst/>
                        <a:latin typeface="Arial" panose="020B0604020202020204" pitchFamily="34" charset="0"/>
                        <a:ea typeface="宋体" panose="02010600030101010101" pitchFamily="2" charset="-122"/>
                      </a:endParaRPr>
                    </a:p>
                    <a:p>
                      <a:pPr marL="0" marR="0" lvl="0" indent="276225" algn="l" defTabSz="914400" rtl="0" eaLnBrk="0" fontAlgn="base" latinLnBrk="0" hangingPunct="0">
                        <a:lnSpc>
                          <a:spcPct val="100000"/>
                        </a:lnSpc>
                        <a:spcBef>
                          <a:spcPct val="0"/>
                        </a:spcBef>
                        <a:spcAft>
                          <a:spcPct val="0"/>
                        </a:spcAft>
                        <a:buClrTx/>
                        <a:buSzTx/>
                        <a:buFontTx/>
                        <a:buNone/>
                      </a:pPr>
                      <a:r>
                        <a:rPr kumimoji="0" lang="zh-CN" altLang="en-US" sz="1800" b="1" i="0" u="none" strike="noStrike" cap="none" normalizeH="0" baseline="0" smtClean="0">
                          <a:ln>
                            <a:noFill/>
                          </a:ln>
                          <a:solidFill>
                            <a:srgbClr val="003366"/>
                          </a:solidFill>
                          <a:effectLst/>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1800" b="1" i="0" u="none" strike="noStrike" cap="none" normalizeH="0" baseline="0" smtClean="0">
                          <a:ln>
                            <a:noFill/>
                          </a:ln>
                          <a:solidFill>
                            <a:srgbClr val="003366"/>
                          </a:solidFill>
                          <a:effectLst/>
                          <a:latin typeface="Times New Roman" panose="02020603050405020304" pitchFamily="18" charset="0"/>
                          <a:ea typeface="宋体" panose="02010600030101010101" pitchFamily="2" charset="-122"/>
                          <a:cs typeface="Times New Roman" panose="02020603050405020304" pitchFamily="18" charset="0"/>
                        </a:rPr>
                        <a:t>14             120                                 110          </a:t>
                      </a:r>
                      <a:r>
                        <a:rPr kumimoji="0" lang="zh-CN" altLang="en-US" sz="1800" b="1" i="0" u="none" strike="noStrike" cap="none" normalizeH="0" baseline="0" smtClean="0">
                          <a:ln>
                            <a:noFill/>
                          </a:ln>
                          <a:solidFill>
                            <a:srgbClr val="003366"/>
                          </a:solidFill>
                          <a:effectLst/>
                          <a:latin typeface="Times New Roman" panose="02020603050405020304" pitchFamily="18" charset="0"/>
                          <a:ea typeface="宋体" panose="02010600030101010101" pitchFamily="2" charset="-122"/>
                          <a:cs typeface="Times New Roman" panose="02020603050405020304" pitchFamily="18" charset="0"/>
                        </a:rPr>
                        <a:t>趾甲出现，下肢发育良好</a:t>
                      </a:r>
                      <a:endParaRPr kumimoji="0" lang="zh-CN" altLang="en-US" sz="1800" b="1" i="0" u="none" strike="noStrike" cap="none" normalizeH="0" baseline="0" smtClean="0">
                        <a:ln>
                          <a:noFill/>
                        </a:ln>
                        <a:solidFill>
                          <a:srgbClr val="003366"/>
                        </a:solidFill>
                        <a:effectLst/>
                        <a:latin typeface="Arial" panose="020B0604020202020204" pitchFamily="34" charset="0"/>
                        <a:ea typeface="宋体" panose="02010600030101010101" pitchFamily="2" charset="-122"/>
                      </a:endParaRPr>
                    </a:p>
                    <a:p>
                      <a:pPr marL="0" marR="0" lvl="0" indent="276225" algn="l" defTabSz="914400" rtl="0" eaLnBrk="0" fontAlgn="base" latinLnBrk="0" hangingPunct="0">
                        <a:lnSpc>
                          <a:spcPct val="100000"/>
                        </a:lnSpc>
                        <a:spcBef>
                          <a:spcPct val="0"/>
                        </a:spcBef>
                        <a:spcAft>
                          <a:spcPct val="0"/>
                        </a:spcAft>
                        <a:buClrTx/>
                        <a:buSzTx/>
                        <a:buFontTx/>
                        <a:buNone/>
                      </a:pPr>
                      <a:r>
                        <a:rPr kumimoji="0" lang="zh-CN" altLang="en-US" sz="1800" b="1" i="0" u="none" strike="noStrike" cap="none" normalizeH="0" baseline="0" smtClean="0">
                          <a:ln>
                            <a:noFill/>
                          </a:ln>
                          <a:solidFill>
                            <a:srgbClr val="003366"/>
                          </a:solidFill>
                          <a:effectLst/>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1800" b="1" i="0" u="none" strike="noStrike" cap="none" normalizeH="0" baseline="0" smtClean="0">
                          <a:ln>
                            <a:noFill/>
                          </a:ln>
                          <a:solidFill>
                            <a:srgbClr val="003366"/>
                          </a:solidFill>
                          <a:effectLst/>
                          <a:latin typeface="Times New Roman" panose="02020603050405020304" pitchFamily="18" charset="0"/>
                          <a:ea typeface="宋体" panose="02010600030101010101" pitchFamily="2" charset="-122"/>
                          <a:cs typeface="Times New Roman" panose="02020603050405020304" pitchFamily="18" charset="0"/>
                        </a:rPr>
                        <a:t>16             140                                 200          </a:t>
                      </a:r>
                      <a:r>
                        <a:rPr kumimoji="0" lang="zh-CN" altLang="en-US" sz="1800" b="1" i="0" u="none" strike="noStrike" cap="none" normalizeH="0" baseline="0" smtClean="0">
                          <a:ln>
                            <a:noFill/>
                          </a:ln>
                          <a:solidFill>
                            <a:srgbClr val="003366"/>
                          </a:solidFill>
                          <a:effectLst/>
                          <a:latin typeface="Times New Roman" panose="02020603050405020304" pitchFamily="18" charset="0"/>
                          <a:ea typeface="宋体" panose="02010600030101010101" pitchFamily="2" charset="-122"/>
                          <a:cs typeface="Times New Roman" panose="02020603050405020304" pitchFamily="18" charset="0"/>
                        </a:rPr>
                        <a:t>耳竖起</a:t>
                      </a:r>
                      <a:endParaRPr kumimoji="0" lang="zh-CN" altLang="en-US" sz="1800" b="1" i="0" u="none" strike="noStrike" cap="none" normalizeH="0" baseline="0" smtClean="0">
                        <a:ln>
                          <a:noFill/>
                        </a:ln>
                        <a:solidFill>
                          <a:srgbClr val="003366"/>
                        </a:solidFill>
                        <a:effectLst/>
                        <a:latin typeface="Arial" panose="020B0604020202020204" pitchFamily="34" charset="0"/>
                        <a:ea typeface="宋体" panose="02010600030101010101" pitchFamily="2" charset="-122"/>
                      </a:endParaRPr>
                    </a:p>
                    <a:p>
                      <a:pPr marL="0" marR="0" lvl="0" indent="276225" algn="l" defTabSz="914400" rtl="0" eaLnBrk="0" fontAlgn="base" latinLnBrk="0" hangingPunct="0">
                        <a:lnSpc>
                          <a:spcPct val="100000"/>
                        </a:lnSpc>
                        <a:spcBef>
                          <a:spcPct val="0"/>
                        </a:spcBef>
                        <a:spcAft>
                          <a:spcPct val="0"/>
                        </a:spcAft>
                        <a:buClrTx/>
                        <a:buSzTx/>
                        <a:buFontTx/>
                        <a:buNone/>
                      </a:pPr>
                      <a:r>
                        <a:rPr kumimoji="0" lang="zh-CN" altLang="en-US" sz="1800" b="1" i="0" u="none" strike="noStrike" cap="none" normalizeH="0" baseline="0" smtClean="0">
                          <a:ln>
                            <a:noFill/>
                          </a:ln>
                          <a:solidFill>
                            <a:srgbClr val="003366"/>
                          </a:solidFill>
                          <a:effectLst/>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1800" b="1" i="0" u="none" strike="noStrike" cap="none" normalizeH="0" baseline="0" smtClean="0">
                          <a:ln>
                            <a:noFill/>
                          </a:ln>
                          <a:solidFill>
                            <a:srgbClr val="003366"/>
                          </a:solidFill>
                          <a:effectLst/>
                          <a:latin typeface="Times New Roman" panose="02020603050405020304" pitchFamily="18" charset="0"/>
                          <a:ea typeface="宋体" panose="02010600030101010101" pitchFamily="2" charset="-122"/>
                          <a:cs typeface="Times New Roman" panose="02020603050405020304" pitchFamily="18" charset="0"/>
                        </a:rPr>
                        <a:t>18             160                                 320          </a:t>
                      </a:r>
                      <a:r>
                        <a:rPr kumimoji="0" lang="zh-CN" altLang="en-US" sz="1800" b="1" i="0" u="none" strike="noStrike" cap="none" normalizeH="0" baseline="0" smtClean="0">
                          <a:ln>
                            <a:noFill/>
                          </a:ln>
                          <a:solidFill>
                            <a:srgbClr val="003366"/>
                          </a:solidFill>
                          <a:effectLst/>
                          <a:latin typeface="Times New Roman" panose="02020603050405020304" pitchFamily="18" charset="0"/>
                          <a:ea typeface="宋体" panose="02010600030101010101" pitchFamily="2" charset="-122"/>
                          <a:cs typeface="Times New Roman" panose="02020603050405020304" pitchFamily="18" charset="0"/>
                        </a:rPr>
                        <a:t>胎脂出现</a:t>
                      </a:r>
                      <a:endParaRPr kumimoji="0" lang="zh-CN" altLang="en-US" sz="1800" b="1" i="0" u="none" strike="noStrike" cap="none" normalizeH="0" baseline="0" smtClean="0">
                        <a:ln>
                          <a:noFill/>
                        </a:ln>
                        <a:solidFill>
                          <a:srgbClr val="003366"/>
                        </a:solidFill>
                        <a:effectLst/>
                        <a:latin typeface="Arial" panose="020B0604020202020204" pitchFamily="34" charset="0"/>
                        <a:ea typeface="宋体" panose="02010600030101010101" pitchFamily="2" charset="-122"/>
                      </a:endParaRPr>
                    </a:p>
                    <a:p>
                      <a:pPr marL="0" marR="0" lvl="0" indent="276225" algn="l" defTabSz="914400" rtl="0" eaLnBrk="0" fontAlgn="base" latinLnBrk="0" hangingPunct="0">
                        <a:lnSpc>
                          <a:spcPct val="100000"/>
                        </a:lnSpc>
                        <a:spcBef>
                          <a:spcPct val="0"/>
                        </a:spcBef>
                        <a:spcAft>
                          <a:spcPct val="0"/>
                        </a:spcAft>
                        <a:buClrTx/>
                        <a:buSzTx/>
                        <a:buFontTx/>
                        <a:buNone/>
                      </a:pPr>
                      <a:r>
                        <a:rPr kumimoji="0" lang="zh-CN" altLang="en-US" sz="1800" b="1" i="0" u="none" strike="noStrike" cap="none" normalizeH="0" baseline="0" smtClean="0">
                          <a:ln>
                            <a:noFill/>
                          </a:ln>
                          <a:solidFill>
                            <a:srgbClr val="003366"/>
                          </a:solidFill>
                          <a:effectLst/>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1800" b="1" i="0" u="none" strike="noStrike" cap="none" normalizeH="0" baseline="0" smtClean="0">
                          <a:ln>
                            <a:noFill/>
                          </a:ln>
                          <a:solidFill>
                            <a:srgbClr val="003366"/>
                          </a:solidFill>
                          <a:effectLst/>
                          <a:latin typeface="Times New Roman" panose="02020603050405020304" pitchFamily="18" charset="0"/>
                          <a:ea typeface="宋体" panose="02010600030101010101" pitchFamily="2" charset="-122"/>
                          <a:cs typeface="Times New Roman" panose="02020603050405020304" pitchFamily="18" charset="0"/>
                        </a:rPr>
                        <a:t>20             190                                 460          </a:t>
                      </a:r>
                      <a:r>
                        <a:rPr kumimoji="0" lang="zh-CN" altLang="en-US" sz="1800" b="1" i="0" u="none" strike="noStrike" cap="none" normalizeH="0" baseline="0" smtClean="0">
                          <a:ln>
                            <a:noFill/>
                          </a:ln>
                          <a:solidFill>
                            <a:srgbClr val="003366"/>
                          </a:solidFill>
                          <a:effectLst/>
                          <a:latin typeface="Times New Roman" panose="02020603050405020304" pitchFamily="18" charset="0"/>
                          <a:ea typeface="宋体" panose="02010600030101010101" pitchFamily="2" charset="-122"/>
                          <a:cs typeface="Times New Roman" panose="02020603050405020304" pitchFamily="18" charset="0"/>
                        </a:rPr>
                        <a:t>胎毛出现</a:t>
                      </a:r>
                      <a:endParaRPr kumimoji="0" lang="zh-CN" altLang="en-US" sz="1800" b="1" i="0" u="none" strike="noStrike" cap="none" normalizeH="0" baseline="0" smtClean="0">
                        <a:ln>
                          <a:noFill/>
                        </a:ln>
                        <a:solidFill>
                          <a:srgbClr val="003366"/>
                        </a:solidFill>
                        <a:effectLst/>
                        <a:latin typeface="Arial" panose="020B0604020202020204" pitchFamily="34" charset="0"/>
                        <a:ea typeface="宋体" panose="02010600030101010101" pitchFamily="2" charset="-122"/>
                      </a:endParaRPr>
                    </a:p>
                    <a:p>
                      <a:pPr marL="0" marR="0" lvl="0" indent="276225" algn="l" defTabSz="914400" rtl="0" eaLnBrk="0" fontAlgn="base" latinLnBrk="0" hangingPunct="0">
                        <a:lnSpc>
                          <a:spcPct val="100000"/>
                        </a:lnSpc>
                        <a:spcBef>
                          <a:spcPct val="0"/>
                        </a:spcBef>
                        <a:spcAft>
                          <a:spcPct val="0"/>
                        </a:spcAft>
                        <a:buClrTx/>
                        <a:buSzTx/>
                        <a:buFontTx/>
                        <a:buNone/>
                      </a:pPr>
                      <a:r>
                        <a:rPr kumimoji="0" lang="zh-CN" altLang="en-US" sz="1800" b="1" i="0" u="none" strike="noStrike" cap="none" normalizeH="0" baseline="0" smtClean="0">
                          <a:ln>
                            <a:noFill/>
                          </a:ln>
                          <a:solidFill>
                            <a:srgbClr val="003366"/>
                          </a:solidFill>
                          <a:effectLst/>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1800" b="1" i="0" u="none" strike="noStrike" cap="none" normalizeH="0" baseline="0" smtClean="0">
                          <a:ln>
                            <a:noFill/>
                          </a:ln>
                          <a:solidFill>
                            <a:srgbClr val="003366"/>
                          </a:solidFill>
                          <a:effectLst/>
                          <a:latin typeface="Times New Roman" panose="02020603050405020304" pitchFamily="18" charset="0"/>
                          <a:ea typeface="宋体" panose="02010600030101010101" pitchFamily="2" charset="-122"/>
                          <a:cs typeface="Times New Roman" panose="02020603050405020304" pitchFamily="18" charset="0"/>
                        </a:rPr>
                        <a:t>22             210                                 630          </a:t>
                      </a:r>
                      <a:r>
                        <a:rPr kumimoji="0" lang="zh-CN" altLang="en-US" sz="1800" b="1" i="0" u="none" strike="noStrike" cap="none" normalizeH="0" baseline="0" smtClean="0">
                          <a:ln>
                            <a:noFill/>
                          </a:ln>
                          <a:solidFill>
                            <a:srgbClr val="003366"/>
                          </a:solidFill>
                          <a:effectLst/>
                          <a:latin typeface="Times New Roman" panose="02020603050405020304" pitchFamily="18" charset="0"/>
                          <a:ea typeface="宋体" panose="02010600030101010101" pitchFamily="2" charset="-122"/>
                          <a:cs typeface="Times New Roman" panose="02020603050405020304" pitchFamily="18" charset="0"/>
                        </a:rPr>
                        <a:t>皮肤红润、皱褶</a:t>
                      </a:r>
                      <a:endParaRPr kumimoji="0" lang="zh-CN" altLang="en-US" sz="1800" b="1" i="0" u="none" strike="noStrike" cap="none" normalizeH="0" baseline="0" smtClean="0">
                        <a:ln>
                          <a:noFill/>
                        </a:ln>
                        <a:solidFill>
                          <a:srgbClr val="003366"/>
                        </a:solidFill>
                        <a:effectLst/>
                        <a:latin typeface="Arial" panose="020B0604020202020204" pitchFamily="34" charset="0"/>
                        <a:ea typeface="宋体" panose="02010600030101010101" pitchFamily="2" charset="-122"/>
                      </a:endParaRPr>
                    </a:p>
                    <a:p>
                      <a:pPr marL="0" marR="0" lvl="0" indent="276225" algn="l" defTabSz="914400" rtl="0" eaLnBrk="0" fontAlgn="base" latinLnBrk="0" hangingPunct="0">
                        <a:lnSpc>
                          <a:spcPct val="100000"/>
                        </a:lnSpc>
                        <a:spcBef>
                          <a:spcPct val="0"/>
                        </a:spcBef>
                        <a:spcAft>
                          <a:spcPct val="0"/>
                        </a:spcAft>
                        <a:buClrTx/>
                        <a:buSzTx/>
                        <a:buFontTx/>
                        <a:buNone/>
                      </a:pPr>
                      <a:r>
                        <a:rPr kumimoji="0" lang="zh-CN" altLang="en-US" sz="1800" b="1" i="0" u="none" strike="noStrike" cap="none" normalizeH="0" baseline="0" smtClean="0">
                          <a:ln>
                            <a:noFill/>
                          </a:ln>
                          <a:solidFill>
                            <a:srgbClr val="003366"/>
                          </a:solidFill>
                          <a:effectLst/>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1800" b="1" i="0" u="none" strike="noStrike" cap="none" normalizeH="0" baseline="0" smtClean="0">
                          <a:ln>
                            <a:noFill/>
                          </a:ln>
                          <a:solidFill>
                            <a:srgbClr val="003366"/>
                          </a:solidFill>
                          <a:effectLst/>
                          <a:latin typeface="Times New Roman" panose="02020603050405020304" pitchFamily="18" charset="0"/>
                          <a:ea typeface="宋体" panose="02010600030101010101" pitchFamily="2" charset="-122"/>
                          <a:cs typeface="Times New Roman" panose="02020603050405020304" pitchFamily="18" charset="0"/>
                        </a:rPr>
                        <a:t>24             230                                 820          </a:t>
                      </a:r>
                      <a:r>
                        <a:rPr kumimoji="0" lang="zh-CN" altLang="en-US" sz="1800" b="1" i="0" u="none" strike="noStrike" cap="none" normalizeH="0" baseline="0" smtClean="0">
                          <a:ln>
                            <a:noFill/>
                          </a:ln>
                          <a:solidFill>
                            <a:srgbClr val="003366"/>
                          </a:solidFill>
                          <a:effectLst/>
                          <a:latin typeface="Times New Roman" panose="02020603050405020304" pitchFamily="18" charset="0"/>
                          <a:ea typeface="宋体" panose="02010600030101010101" pitchFamily="2" charset="-122"/>
                          <a:cs typeface="Times New Roman" panose="02020603050405020304" pitchFamily="18" charset="0"/>
                        </a:rPr>
                        <a:t>指甲发育良好，胎体消瘦</a:t>
                      </a:r>
                      <a:endParaRPr kumimoji="0" lang="zh-CN" altLang="en-US" sz="1800" b="1" i="0" u="none" strike="noStrike" cap="none" normalizeH="0" baseline="0" smtClean="0">
                        <a:ln>
                          <a:noFill/>
                        </a:ln>
                        <a:solidFill>
                          <a:srgbClr val="003366"/>
                        </a:solidFill>
                        <a:effectLst/>
                        <a:latin typeface="Arial" panose="020B0604020202020204" pitchFamily="34" charset="0"/>
                        <a:ea typeface="宋体" panose="02010600030101010101" pitchFamily="2" charset="-122"/>
                      </a:endParaRPr>
                    </a:p>
                    <a:p>
                      <a:pPr marL="0" marR="0" lvl="0" indent="276225" algn="l" defTabSz="914400" rtl="0" eaLnBrk="0" fontAlgn="base" latinLnBrk="0" hangingPunct="0">
                        <a:lnSpc>
                          <a:spcPct val="100000"/>
                        </a:lnSpc>
                        <a:spcBef>
                          <a:spcPct val="0"/>
                        </a:spcBef>
                        <a:spcAft>
                          <a:spcPct val="0"/>
                        </a:spcAft>
                        <a:buClrTx/>
                        <a:buSzTx/>
                        <a:buFontTx/>
                        <a:buNone/>
                      </a:pPr>
                      <a:r>
                        <a:rPr kumimoji="0" lang="zh-CN" altLang="en-US" sz="1800" b="1" i="0" u="none" strike="noStrike" cap="none" normalizeH="0" baseline="0" smtClean="0">
                          <a:ln>
                            <a:noFill/>
                          </a:ln>
                          <a:solidFill>
                            <a:srgbClr val="003366"/>
                          </a:solidFill>
                          <a:effectLst/>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1800" b="1" i="0" u="none" strike="noStrike" cap="none" normalizeH="0" baseline="0" smtClean="0">
                          <a:ln>
                            <a:noFill/>
                          </a:ln>
                          <a:solidFill>
                            <a:srgbClr val="003366"/>
                          </a:solidFill>
                          <a:effectLst/>
                          <a:latin typeface="Times New Roman" panose="02020603050405020304" pitchFamily="18" charset="0"/>
                          <a:ea typeface="宋体" panose="02010600030101010101" pitchFamily="2" charset="-122"/>
                          <a:cs typeface="Times New Roman" panose="02020603050405020304" pitchFamily="18" charset="0"/>
                        </a:rPr>
                        <a:t>26             250                                1000         </a:t>
                      </a:r>
                      <a:r>
                        <a:rPr kumimoji="0" lang="zh-CN" altLang="en-US" sz="1800" b="1" i="0" u="none" strike="noStrike" cap="none" normalizeH="0" baseline="0" smtClean="0">
                          <a:ln>
                            <a:noFill/>
                          </a:ln>
                          <a:solidFill>
                            <a:srgbClr val="003366"/>
                          </a:solidFill>
                          <a:effectLst/>
                          <a:latin typeface="Times New Roman" panose="02020603050405020304" pitchFamily="18" charset="0"/>
                          <a:ea typeface="宋体" panose="02010600030101010101" pitchFamily="2" charset="-122"/>
                          <a:cs typeface="Times New Roman" panose="02020603050405020304" pitchFamily="18" charset="0"/>
                        </a:rPr>
                        <a:t>眉毛出现，眼睑开始睁开</a:t>
                      </a:r>
                      <a:endParaRPr kumimoji="0" lang="zh-CN" altLang="en-US" sz="1800" b="1" i="0" u="none" strike="noStrike" cap="none" normalizeH="0" baseline="0" smtClean="0">
                        <a:ln>
                          <a:noFill/>
                        </a:ln>
                        <a:solidFill>
                          <a:srgbClr val="003366"/>
                        </a:solidFill>
                        <a:effectLst/>
                        <a:latin typeface="Arial" panose="020B0604020202020204" pitchFamily="34" charset="0"/>
                        <a:ea typeface="宋体" panose="02010600030101010101" pitchFamily="2" charset="-122"/>
                      </a:endParaRPr>
                    </a:p>
                    <a:p>
                      <a:pPr marL="0" marR="0" lvl="0" indent="276225" algn="l" defTabSz="914400" rtl="0" eaLnBrk="0" fontAlgn="base" latinLnBrk="0" hangingPunct="0">
                        <a:lnSpc>
                          <a:spcPct val="100000"/>
                        </a:lnSpc>
                        <a:spcBef>
                          <a:spcPct val="0"/>
                        </a:spcBef>
                        <a:spcAft>
                          <a:spcPct val="0"/>
                        </a:spcAft>
                        <a:buClrTx/>
                        <a:buSzTx/>
                        <a:buFontTx/>
                        <a:buNone/>
                      </a:pPr>
                      <a:r>
                        <a:rPr kumimoji="0" lang="zh-CN" altLang="en-US" sz="1800" b="1" i="0" u="none" strike="noStrike" cap="none" normalizeH="0" baseline="0" smtClean="0">
                          <a:ln>
                            <a:noFill/>
                          </a:ln>
                          <a:solidFill>
                            <a:srgbClr val="003366"/>
                          </a:solidFill>
                          <a:effectLst/>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1800" b="1" i="0" u="none" strike="noStrike" cap="none" normalizeH="0" baseline="0" smtClean="0">
                          <a:ln>
                            <a:noFill/>
                          </a:ln>
                          <a:solidFill>
                            <a:srgbClr val="003366"/>
                          </a:solidFill>
                          <a:effectLst/>
                          <a:latin typeface="Times New Roman" panose="02020603050405020304" pitchFamily="18" charset="0"/>
                          <a:ea typeface="宋体" panose="02010600030101010101" pitchFamily="2" charset="-122"/>
                          <a:cs typeface="Times New Roman" panose="02020603050405020304" pitchFamily="18" charset="0"/>
                        </a:rPr>
                        <a:t>28             270                                1300         </a:t>
                      </a:r>
                      <a:r>
                        <a:rPr kumimoji="0" lang="zh-CN" altLang="en-US" sz="1800" b="1" i="0" u="none" strike="noStrike" cap="none" normalizeH="0" baseline="0" smtClean="0">
                          <a:ln>
                            <a:noFill/>
                          </a:ln>
                          <a:solidFill>
                            <a:srgbClr val="003366"/>
                          </a:solidFill>
                          <a:effectLst/>
                          <a:latin typeface="Times New Roman" panose="02020603050405020304" pitchFamily="18" charset="0"/>
                          <a:ea typeface="宋体" panose="02010600030101010101" pitchFamily="2" charset="-122"/>
                          <a:cs typeface="Times New Roman" panose="02020603050405020304" pitchFamily="18" charset="0"/>
                        </a:rPr>
                        <a:t>眼睑完全睁开，头发出现</a:t>
                      </a:r>
                      <a:endParaRPr kumimoji="0" lang="zh-CN" altLang="en-US" sz="1800" b="1" i="0" u="none" strike="noStrike" cap="none" normalizeH="0" baseline="0" smtClean="0">
                        <a:ln>
                          <a:noFill/>
                        </a:ln>
                        <a:solidFill>
                          <a:srgbClr val="003366"/>
                        </a:solidFill>
                        <a:effectLst/>
                        <a:latin typeface="Arial" panose="020B0604020202020204" pitchFamily="34" charset="0"/>
                        <a:ea typeface="宋体" panose="02010600030101010101" pitchFamily="2" charset="-122"/>
                      </a:endParaRPr>
                    </a:p>
                    <a:p>
                      <a:pPr marL="0" marR="0" lvl="0" indent="276225" algn="l" defTabSz="914400" rtl="0" eaLnBrk="0" fontAlgn="base" latinLnBrk="0" hangingPunct="0">
                        <a:lnSpc>
                          <a:spcPct val="100000"/>
                        </a:lnSpc>
                        <a:spcBef>
                          <a:spcPct val="0"/>
                        </a:spcBef>
                        <a:spcAft>
                          <a:spcPct val="0"/>
                        </a:spcAft>
                        <a:buClrTx/>
                        <a:buSzTx/>
                        <a:buFontTx/>
                        <a:buNone/>
                      </a:pPr>
                      <a:r>
                        <a:rPr kumimoji="0" lang="zh-CN" altLang="en-US" sz="1800" b="1" i="0" u="none" strike="noStrike" cap="none" normalizeH="0" baseline="0" smtClean="0">
                          <a:ln>
                            <a:noFill/>
                          </a:ln>
                          <a:solidFill>
                            <a:srgbClr val="003366"/>
                          </a:solidFill>
                          <a:effectLst/>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1800" b="1" i="0" u="none" strike="noStrike" cap="none" normalizeH="0" baseline="0" smtClean="0">
                          <a:ln>
                            <a:noFill/>
                          </a:ln>
                          <a:solidFill>
                            <a:srgbClr val="003366"/>
                          </a:solidFill>
                          <a:effectLst/>
                          <a:latin typeface="Times New Roman" panose="02020603050405020304" pitchFamily="18" charset="0"/>
                          <a:ea typeface="宋体" panose="02010600030101010101" pitchFamily="2" charset="-122"/>
                          <a:cs typeface="Times New Roman" panose="02020603050405020304" pitchFamily="18" charset="0"/>
                        </a:rPr>
                        <a:t>30             280                                1700         </a:t>
                      </a:r>
                      <a:r>
                        <a:rPr kumimoji="0" lang="zh-CN" altLang="en-US" sz="1800" b="1" i="0" u="none" strike="noStrike" cap="none" normalizeH="0" baseline="0" smtClean="0">
                          <a:ln>
                            <a:noFill/>
                          </a:ln>
                          <a:solidFill>
                            <a:srgbClr val="003366"/>
                          </a:solidFill>
                          <a:effectLst/>
                          <a:latin typeface="Times New Roman" panose="02020603050405020304" pitchFamily="18" charset="0"/>
                          <a:ea typeface="宋体" panose="02010600030101010101" pitchFamily="2" charset="-122"/>
                          <a:cs typeface="Times New Roman" panose="02020603050405020304" pitchFamily="18" charset="0"/>
                        </a:rPr>
                        <a:t>趾甲发育良好，睾丸开始下降</a:t>
                      </a:r>
                      <a:endParaRPr kumimoji="0" lang="zh-CN" altLang="en-US" sz="1800" b="1" i="0" u="none" strike="noStrike" cap="none" normalizeH="0" baseline="0" smtClean="0">
                        <a:ln>
                          <a:noFill/>
                        </a:ln>
                        <a:solidFill>
                          <a:srgbClr val="003366"/>
                        </a:solidFill>
                        <a:effectLst/>
                        <a:latin typeface="Arial" panose="020B0604020202020204" pitchFamily="34" charset="0"/>
                        <a:ea typeface="宋体" panose="02010600030101010101" pitchFamily="2" charset="-122"/>
                      </a:endParaRPr>
                    </a:p>
                    <a:p>
                      <a:pPr marL="0" marR="0" lvl="0" indent="276225" algn="l" defTabSz="914400" rtl="0" eaLnBrk="0" fontAlgn="base" latinLnBrk="0" hangingPunct="0">
                        <a:lnSpc>
                          <a:spcPct val="100000"/>
                        </a:lnSpc>
                        <a:spcBef>
                          <a:spcPct val="0"/>
                        </a:spcBef>
                        <a:spcAft>
                          <a:spcPct val="0"/>
                        </a:spcAft>
                        <a:buClrTx/>
                        <a:buSzTx/>
                        <a:buFontTx/>
                        <a:buNone/>
                      </a:pPr>
                      <a:r>
                        <a:rPr kumimoji="0" lang="zh-CN" altLang="en-US" sz="1800" b="1" i="0" u="none" strike="noStrike" cap="none" normalizeH="0" baseline="0" smtClean="0">
                          <a:ln>
                            <a:noFill/>
                          </a:ln>
                          <a:solidFill>
                            <a:srgbClr val="003366"/>
                          </a:solidFill>
                          <a:effectLst/>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1800" b="1" i="0" u="none" strike="noStrike" cap="none" normalizeH="0" baseline="0" smtClean="0">
                          <a:ln>
                            <a:noFill/>
                          </a:ln>
                          <a:solidFill>
                            <a:srgbClr val="003366"/>
                          </a:solidFill>
                          <a:effectLst/>
                          <a:latin typeface="Times New Roman" panose="02020603050405020304" pitchFamily="18" charset="0"/>
                          <a:ea typeface="宋体" panose="02010600030101010101" pitchFamily="2" charset="-122"/>
                          <a:cs typeface="Times New Roman" panose="02020603050405020304" pitchFamily="18" charset="0"/>
                        </a:rPr>
                        <a:t>32             300                                2100         </a:t>
                      </a:r>
                      <a:r>
                        <a:rPr kumimoji="0" lang="zh-CN" altLang="en-US" sz="1800" b="1" i="0" u="none" strike="noStrike" cap="none" normalizeH="0" baseline="0" smtClean="0">
                          <a:ln>
                            <a:noFill/>
                          </a:ln>
                          <a:solidFill>
                            <a:srgbClr val="003366"/>
                          </a:solidFill>
                          <a:effectLst/>
                          <a:latin typeface="Times New Roman" panose="02020603050405020304" pitchFamily="18" charset="0"/>
                          <a:ea typeface="宋体" panose="02010600030101010101" pitchFamily="2" charset="-122"/>
                          <a:cs typeface="Times New Roman" panose="02020603050405020304" pitchFamily="18" charset="0"/>
                        </a:rPr>
                        <a:t>皮肤红润光滑，胎体浑圆</a:t>
                      </a:r>
                      <a:endParaRPr kumimoji="0" lang="zh-CN" altLang="en-US" sz="1800" b="1" i="0" u="none" strike="noStrike" cap="none" normalizeH="0" baseline="0" smtClean="0">
                        <a:ln>
                          <a:noFill/>
                        </a:ln>
                        <a:solidFill>
                          <a:srgbClr val="003366"/>
                        </a:solidFill>
                        <a:effectLst/>
                        <a:latin typeface="Arial" panose="020B0604020202020204" pitchFamily="34" charset="0"/>
                        <a:ea typeface="宋体" panose="02010600030101010101" pitchFamily="2" charset="-122"/>
                      </a:endParaRPr>
                    </a:p>
                    <a:p>
                      <a:pPr marL="0" marR="0" lvl="0" indent="276225" algn="l" defTabSz="914400" rtl="0" eaLnBrk="0" fontAlgn="base" latinLnBrk="0" hangingPunct="0">
                        <a:lnSpc>
                          <a:spcPct val="100000"/>
                        </a:lnSpc>
                        <a:spcBef>
                          <a:spcPct val="0"/>
                        </a:spcBef>
                        <a:spcAft>
                          <a:spcPct val="0"/>
                        </a:spcAft>
                        <a:buClrTx/>
                        <a:buSzTx/>
                        <a:buFontTx/>
                        <a:buNone/>
                      </a:pPr>
                      <a:r>
                        <a:rPr kumimoji="0" lang="en-US" altLang="zh-CN" sz="1800" b="1" i="0" u="none" strike="noStrike" cap="none" normalizeH="0" baseline="0" smtClean="0">
                          <a:ln>
                            <a:noFill/>
                          </a:ln>
                          <a:solidFill>
                            <a:srgbClr val="003366"/>
                          </a:solidFill>
                          <a:effectLst/>
                          <a:latin typeface="Times New Roman" panose="02020603050405020304" pitchFamily="18" charset="0"/>
                          <a:ea typeface="宋体" panose="02010600030101010101" pitchFamily="2" charset="-122"/>
                          <a:cs typeface="Times New Roman" panose="02020603050405020304" pitchFamily="18" charset="0"/>
                        </a:rPr>
                        <a:t>34</a:t>
                      </a:r>
                      <a:r>
                        <a:rPr kumimoji="0" lang="zh-CN" altLang="en-US" sz="1800" b="1" i="0" u="none" strike="noStrike" cap="none" normalizeH="0" baseline="0" smtClean="0">
                          <a:ln>
                            <a:noFill/>
                          </a:ln>
                          <a:solidFill>
                            <a:srgbClr val="003366"/>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1800" b="1" i="0" u="none" strike="noStrike" cap="none" normalizeH="0" baseline="0" smtClean="0">
                          <a:ln>
                            <a:noFill/>
                          </a:ln>
                          <a:solidFill>
                            <a:srgbClr val="003366"/>
                          </a:solidFill>
                          <a:effectLst/>
                          <a:latin typeface="Times New Roman" panose="02020603050405020304" pitchFamily="18" charset="0"/>
                          <a:ea typeface="宋体" panose="02010600030101010101" pitchFamily="2" charset="-122"/>
                          <a:cs typeface="Times New Roman" panose="02020603050405020304" pitchFamily="18" charset="0"/>
                        </a:rPr>
                        <a:t>36         340                                2900         </a:t>
                      </a:r>
                      <a:r>
                        <a:rPr kumimoji="0" lang="zh-CN" altLang="en-US" sz="1800" b="1" i="0" u="none" strike="noStrike" cap="none" normalizeH="0" baseline="0" smtClean="0">
                          <a:ln>
                            <a:noFill/>
                          </a:ln>
                          <a:solidFill>
                            <a:srgbClr val="003366"/>
                          </a:solidFill>
                          <a:effectLst/>
                          <a:latin typeface="Times New Roman" panose="02020603050405020304" pitchFamily="18" charset="0"/>
                          <a:ea typeface="宋体" panose="02010600030101010101" pitchFamily="2" charset="-122"/>
                          <a:cs typeface="Times New Roman" panose="02020603050405020304" pitchFamily="18" charset="0"/>
                        </a:rPr>
                        <a:t>胎毛开始消失，皮肤被胎脂覆盖</a:t>
                      </a:r>
                      <a:endParaRPr kumimoji="0" lang="zh-CN" altLang="en-US" sz="1800" b="1" i="0" u="none" strike="noStrike" cap="none" normalizeH="0" baseline="0" smtClean="0">
                        <a:ln>
                          <a:noFill/>
                        </a:ln>
                        <a:solidFill>
                          <a:srgbClr val="003366"/>
                        </a:solidFill>
                        <a:effectLst/>
                        <a:latin typeface="Arial" panose="020B0604020202020204" pitchFamily="34" charset="0"/>
                        <a:ea typeface="宋体" panose="02010600030101010101" pitchFamily="2" charset="-122"/>
                      </a:endParaRPr>
                    </a:p>
                    <a:p>
                      <a:pPr marL="0" marR="0" lvl="0" indent="276225" algn="l" defTabSz="914400" rtl="0" eaLnBrk="0" fontAlgn="base" latinLnBrk="0" hangingPunct="0">
                        <a:lnSpc>
                          <a:spcPct val="100000"/>
                        </a:lnSpc>
                        <a:spcBef>
                          <a:spcPct val="0"/>
                        </a:spcBef>
                        <a:spcAft>
                          <a:spcPct val="0"/>
                        </a:spcAft>
                        <a:buClrTx/>
                        <a:buSzTx/>
                        <a:buFontTx/>
                        <a:buNone/>
                      </a:pPr>
                      <a:r>
                        <a:rPr kumimoji="0" lang="zh-CN" altLang="en-US" sz="1800" b="1" i="0" u="none" strike="noStrike" cap="none" normalizeH="0" baseline="0" smtClean="0">
                          <a:ln>
                            <a:noFill/>
                          </a:ln>
                          <a:solidFill>
                            <a:srgbClr val="003366"/>
                          </a:solidFill>
                          <a:effectLst/>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1800" b="1" i="0" u="none" strike="noStrike" cap="none" normalizeH="0" baseline="0" smtClean="0">
                          <a:ln>
                            <a:noFill/>
                          </a:ln>
                          <a:solidFill>
                            <a:srgbClr val="003366"/>
                          </a:solidFill>
                          <a:effectLst/>
                          <a:latin typeface="Times New Roman" panose="02020603050405020304" pitchFamily="18" charset="0"/>
                          <a:ea typeface="宋体" panose="02010600030101010101" pitchFamily="2" charset="-122"/>
                          <a:cs typeface="Times New Roman" panose="02020603050405020304" pitchFamily="18" charset="0"/>
                        </a:rPr>
                        <a:t>38             360                                3400         </a:t>
                      </a:r>
                      <a:r>
                        <a:rPr kumimoji="0" lang="zh-CN" altLang="en-US" sz="1800" b="1" i="0" u="none" strike="noStrike" cap="none" normalizeH="0" baseline="0" smtClean="0">
                          <a:ln>
                            <a:noFill/>
                          </a:ln>
                          <a:solidFill>
                            <a:srgbClr val="003366"/>
                          </a:solidFill>
                          <a:effectLst/>
                          <a:latin typeface="Times New Roman" panose="02020603050405020304" pitchFamily="18" charset="0"/>
                          <a:ea typeface="宋体" panose="02010600030101010101" pitchFamily="2" charset="-122"/>
                          <a:cs typeface="Times New Roman" panose="02020603050405020304" pitchFamily="18" charset="0"/>
                        </a:rPr>
                        <a:t>性别特征明显，睾丸降入阴囊，指甲完</a:t>
                      </a:r>
                      <a:endParaRPr kumimoji="0" lang="zh-CN" altLang="en-US" sz="1800" b="1" i="0" u="none" strike="noStrike" cap="none" normalizeH="0" baseline="0" smtClean="0">
                        <a:ln>
                          <a:noFill/>
                        </a:ln>
                        <a:solidFill>
                          <a:srgbClr val="003366"/>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276225" algn="l" defTabSz="914400" rtl="0" eaLnBrk="0" fontAlgn="base" latinLnBrk="0" hangingPunct="0">
                        <a:lnSpc>
                          <a:spcPct val="100000"/>
                        </a:lnSpc>
                        <a:spcBef>
                          <a:spcPct val="0"/>
                        </a:spcBef>
                        <a:spcAft>
                          <a:spcPct val="0"/>
                        </a:spcAft>
                        <a:buClrTx/>
                        <a:buSzTx/>
                        <a:buFontTx/>
                        <a:buNone/>
                      </a:pPr>
                      <a:r>
                        <a:rPr kumimoji="0" lang="zh-CN" altLang="en-US" sz="1800" b="1" i="0" u="none" strike="noStrike" cap="none" normalizeH="0" baseline="0" smtClean="0">
                          <a:ln>
                            <a:noFill/>
                          </a:ln>
                          <a:solidFill>
                            <a:srgbClr val="003366"/>
                          </a:solidFill>
                          <a:effectLst/>
                          <a:latin typeface="Times New Roman" panose="02020603050405020304" pitchFamily="18" charset="0"/>
                          <a:ea typeface="宋体" panose="02010600030101010101" pitchFamily="2" charset="-122"/>
                          <a:cs typeface="Times New Roman" panose="02020603050405020304" pitchFamily="18" charset="0"/>
                        </a:rPr>
                        <a:t>                                                                              全覆盖指尖</a:t>
                      </a:r>
                      <a:endParaRPr kumimoji="0" lang="zh-CN" altLang="en-US" sz="1800" b="1" i="0" u="none" strike="noStrike" cap="none" normalizeH="0" baseline="0" smtClean="0">
                        <a:ln>
                          <a:noFill/>
                        </a:ln>
                        <a:solidFill>
                          <a:srgbClr val="003366"/>
                        </a:solidFill>
                        <a:effectLst/>
                        <a:latin typeface="Arial" panose="020B0604020202020204" pitchFamily="34" charset="0"/>
                        <a:ea typeface="宋体" panose="02010600030101010101" pitchFamily="2" charset="-122"/>
                      </a:endParaRPr>
                    </a:p>
                  </a:txBody>
                  <a:tcP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pSp>
        <p:nvGrpSpPr>
          <p:cNvPr id="2" name="Group 43"/>
          <p:cNvGrpSpPr/>
          <p:nvPr/>
        </p:nvGrpSpPr>
        <p:grpSpPr bwMode="auto">
          <a:xfrm>
            <a:off x="7740650" y="5805488"/>
            <a:ext cx="1109663" cy="722312"/>
            <a:chOff x="4604" y="3521"/>
            <a:chExt cx="699" cy="455"/>
          </a:xfrm>
        </p:grpSpPr>
        <p:pic>
          <p:nvPicPr>
            <p:cNvPr id="70670" name="Picture 44" descr="J0293240">
              <a:hlinkClick r:id="rId1" action="ppaction://hlinksldjump"/>
            </p:cNvPr>
            <p:cNvPicPr>
              <a:picLocks noChangeAspect="1" noChangeArrowheads="1"/>
            </p:cNvPicPr>
            <p:nvPr/>
          </p:nvPicPr>
          <p:blipFill>
            <a:blip r:embed="rId2" cstate="print"/>
            <a:srcRect/>
            <a:stretch>
              <a:fillRect/>
            </a:stretch>
          </p:blipFill>
          <p:spPr bwMode="auto">
            <a:xfrm>
              <a:off x="4649" y="3521"/>
              <a:ext cx="654" cy="455"/>
            </a:xfrm>
            <a:prstGeom prst="rect">
              <a:avLst/>
            </a:prstGeom>
            <a:noFill/>
            <a:ln w="9525">
              <a:noFill/>
              <a:miter lim="800000"/>
              <a:headEnd/>
              <a:tailEnd/>
            </a:ln>
          </p:spPr>
        </p:pic>
        <p:sp>
          <p:nvSpPr>
            <p:cNvPr id="70671" name="Text Box 45">
              <a:hlinkClick r:id="rId1" action="ppaction://hlinksldjump"/>
            </p:cNvPr>
            <p:cNvSpPr txBox="1">
              <a:spLocks noChangeArrowheads="1"/>
            </p:cNvSpPr>
            <p:nvPr/>
          </p:nvSpPr>
          <p:spPr bwMode="auto">
            <a:xfrm>
              <a:off x="4604" y="3521"/>
              <a:ext cx="308" cy="408"/>
            </a:xfrm>
            <a:prstGeom prst="rect">
              <a:avLst/>
            </a:prstGeom>
            <a:noFill/>
            <a:ln w="9525">
              <a:noFill/>
              <a:miter lim="800000"/>
            </a:ln>
          </p:spPr>
          <p:txBody>
            <a:bodyPr vert="eaVert">
              <a:spAutoFit/>
            </a:bodyPr>
            <a:lstStyle/>
            <a:p>
              <a:r>
                <a:rPr lang="zh-CN" altLang="en-US" sz="2000" b="1">
                  <a:latin typeface="Tahoma" panose="020B0604030504040204" pitchFamily="34" charset="0"/>
                  <a:ea typeface="华文行楷" panose="02010800040101010101" pitchFamily="2" charset="-122"/>
                </a:rPr>
                <a:t>返回</a:t>
              </a:r>
              <a:endParaRPr lang="zh-CN" altLang="en-US" sz="2000" b="1">
                <a:latin typeface="Tahoma" panose="020B0604030504040204" pitchFamily="34" charset="0"/>
                <a:ea typeface="华文行楷" panose="02010800040101010101" pitchFamily="2" charset="-122"/>
              </a:endParaRPr>
            </a:p>
          </p:txBody>
        </p:sp>
      </p:gr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Rot="1" noChangeArrowheads="1"/>
          </p:cNvSpPr>
          <p:nvPr>
            <p:ph type="body" idx="1"/>
          </p:nvPr>
        </p:nvSpPr>
        <p:spPr>
          <a:xfrm>
            <a:off x="609600" y="836613"/>
            <a:ext cx="8153400" cy="4679950"/>
          </a:xfrm>
        </p:spPr>
        <p:txBody>
          <a:bodyPr/>
          <a:lstStyle/>
          <a:p>
            <a:pPr eaLnBrk="1" hangingPunct="1">
              <a:lnSpc>
                <a:spcPct val="90000"/>
              </a:lnSpc>
              <a:buFont typeface="Wingdings" panose="05000000000000000000" pitchFamily="2" charset="2"/>
              <a:buChar char="Ø"/>
            </a:pPr>
            <a:r>
              <a:rPr lang="en-US" altLang="zh-CN" sz="3600" smtClean="0">
                <a:solidFill>
                  <a:srgbClr val="000066"/>
                </a:solidFill>
                <a:latin typeface="隶书" panose="02010509060101010101" pitchFamily="49" charset="-122"/>
                <a:ea typeface="隶书" panose="02010509060101010101" pitchFamily="49" charset="-122"/>
              </a:rPr>
              <a:t>2.</a:t>
            </a:r>
            <a:r>
              <a:rPr lang="zh-CN" altLang="en-US" sz="3600" smtClean="0">
                <a:solidFill>
                  <a:srgbClr val="000066"/>
                </a:solidFill>
                <a:latin typeface="隶书" panose="02010509060101010101" pitchFamily="49" charset="-122"/>
                <a:ea typeface="隶书" panose="02010509060101010101" pitchFamily="49" charset="-122"/>
              </a:rPr>
              <a:t>胎儿生长发育特征</a:t>
            </a:r>
            <a:endParaRPr lang="zh-CN" altLang="en-US" sz="3600" smtClean="0">
              <a:solidFill>
                <a:srgbClr val="000066"/>
              </a:solidFill>
              <a:latin typeface="隶书" panose="02010509060101010101" pitchFamily="49" charset="-122"/>
              <a:ea typeface="隶书" panose="02010509060101010101" pitchFamily="49" charset="-122"/>
            </a:endParaRPr>
          </a:p>
          <a:p>
            <a:pPr eaLnBrk="1" hangingPunct="1">
              <a:lnSpc>
                <a:spcPct val="90000"/>
              </a:lnSpc>
              <a:buFont typeface="Wingdings" panose="05000000000000000000" pitchFamily="2" charset="2"/>
              <a:buNone/>
            </a:pPr>
            <a:r>
              <a:rPr lang="zh-CN" altLang="en-US" smtClean="0">
                <a:latin typeface="隶书" panose="02010509060101010101" pitchFamily="49" charset="-122"/>
                <a:ea typeface="隶书" panose="02010509060101010101" pitchFamily="49" charset="-122"/>
              </a:rPr>
              <a:t>   </a:t>
            </a:r>
            <a:r>
              <a:rPr lang="en-US" altLang="zh-CN" smtClean="0">
                <a:latin typeface="隶书" panose="02010509060101010101" pitchFamily="49" charset="-122"/>
                <a:ea typeface="隶书" panose="02010509060101010101" pitchFamily="49" charset="-122"/>
              </a:rPr>
              <a:t>(1)</a:t>
            </a:r>
            <a:r>
              <a:rPr lang="zh-CN" altLang="en-US" smtClean="0">
                <a:latin typeface="隶书" panose="02010509060101010101" pitchFamily="49" charset="-122"/>
                <a:ea typeface="隶书" panose="02010509060101010101" pitchFamily="49" charset="-122"/>
              </a:rPr>
              <a:t>生长速度：前</a:t>
            </a:r>
            <a:r>
              <a:rPr lang="en-US" altLang="zh-CN" smtClean="0">
                <a:latin typeface="隶书" panose="02010509060101010101" pitchFamily="49" charset="-122"/>
                <a:ea typeface="隶书" panose="02010509060101010101" pitchFamily="49" charset="-122"/>
              </a:rPr>
              <a:t>38</a:t>
            </a:r>
            <a:r>
              <a:rPr lang="zh-CN" altLang="en-US" smtClean="0">
                <a:latin typeface="隶书" panose="02010509060101010101" pitchFamily="49" charset="-122"/>
                <a:ea typeface="隶书" panose="02010509060101010101" pitchFamily="49" charset="-122"/>
              </a:rPr>
              <a:t>周，体重每日增加的  量呈</a:t>
            </a:r>
            <a:r>
              <a:rPr lang="zh-CN" altLang="en-US" smtClean="0">
                <a:solidFill>
                  <a:schemeClr val="tx2"/>
                </a:solidFill>
                <a:latin typeface="隶书" panose="02010509060101010101" pitchFamily="49" charset="-122"/>
                <a:ea typeface="隶书" panose="02010509060101010101" pitchFamily="49" charset="-122"/>
              </a:rPr>
              <a:t>加速度</a:t>
            </a:r>
            <a:r>
              <a:rPr lang="zh-CN" altLang="en-US" smtClean="0">
                <a:latin typeface="隶书" panose="02010509060101010101" pitchFamily="49" charset="-122"/>
                <a:ea typeface="隶书" panose="02010509060101010101" pitchFamily="49" charset="-122"/>
              </a:rPr>
              <a:t>的趋势。</a:t>
            </a:r>
            <a:endParaRPr lang="zh-CN" altLang="en-US" smtClean="0">
              <a:latin typeface="隶书" panose="02010509060101010101" pitchFamily="49" charset="-122"/>
              <a:ea typeface="隶书" panose="02010509060101010101" pitchFamily="49" charset="-122"/>
            </a:endParaRPr>
          </a:p>
          <a:p>
            <a:pPr eaLnBrk="1" hangingPunct="1">
              <a:lnSpc>
                <a:spcPct val="90000"/>
              </a:lnSpc>
              <a:buFont typeface="Wingdings" panose="05000000000000000000" pitchFamily="2" charset="2"/>
              <a:buNone/>
            </a:pPr>
            <a:r>
              <a:rPr lang="zh-CN" altLang="en-US" smtClean="0">
                <a:latin typeface="隶书" panose="02010509060101010101" pitchFamily="49" charset="-122"/>
                <a:ea typeface="隶书" panose="02010509060101010101" pitchFamily="49" charset="-122"/>
              </a:rPr>
              <a:t>    </a:t>
            </a:r>
            <a:r>
              <a:rPr lang="en-US" altLang="zh-CN" smtClean="0">
                <a:latin typeface="隶书" panose="02010509060101010101" pitchFamily="49" charset="-122"/>
                <a:ea typeface="隶书" panose="02010509060101010101" pitchFamily="49" charset="-122"/>
              </a:rPr>
              <a:t>(2)</a:t>
            </a:r>
            <a:r>
              <a:rPr lang="zh-CN" altLang="en-US" smtClean="0">
                <a:latin typeface="隶书" panose="02010509060101010101" pitchFamily="49" charset="-122"/>
                <a:ea typeface="隶书" panose="02010509060101010101" pitchFamily="49" charset="-122"/>
              </a:rPr>
              <a:t>体重递增：若将某周中</a:t>
            </a:r>
            <a:r>
              <a:rPr lang="en-US" altLang="zh-CN" smtClean="0">
                <a:latin typeface="隶书" panose="02010509060101010101" pitchFamily="49" charset="-122"/>
                <a:ea typeface="隶书" panose="02010509060101010101" pitchFamily="49" charset="-122"/>
              </a:rPr>
              <a:t>1</a:t>
            </a:r>
            <a:r>
              <a:rPr lang="zh-CN" altLang="en-US" smtClean="0">
                <a:latin typeface="隶书" panose="02010509060101010101" pitchFamily="49" charset="-122"/>
                <a:ea typeface="隶书" panose="02010509060101010101" pitchFamily="49" charset="-122"/>
              </a:rPr>
              <a:t>天体重增加数化为上周体重的百分数称之递增率。</a:t>
            </a:r>
            <a:r>
              <a:rPr lang="zh-CN" altLang="en-US" smtClean="0">
                <a:solidFill>
                  <a:schemeClr val="tx2"/>
                </a:solidFill>
                <a:latin typeface="隶书" panose="02010509060101010101" pitchFamily="49" charset="-122"/>
                <a:ea typeface="隶书" panose="02010509060101010101" pitchFamily="49" charset="-122"/>
              </a:rPr>
              <a:t>胎儿期递增率是逐渐减低。</a:t>
            </a:r>
            <a:r>
              <a:rPr lang="zh-CN" altLang="en-US" smtClean="0">
                <a:latin typeface="隶书" panose="02010509060101010101" pitchFamily="49" charset="-122"/>
                <a:ea typeface="隶书" panose="02010509060101010101" pitchFamily="49" charset="-122"/>
              </a:rPr>
              <a:t>                 </a:t>
            </a:r>
            <a:endParaRPr lang="zh-CN" altLang="en-US" smtClean="0">
              <a:latin typeface="隶书" panose="02010509060101010101" pitchFamily="49" charset="-122"/>
              <a:ea typeface="隶书" panose="02010509060101010101" pitchFamily="49" charset="-122"/>
            </a:endParaRPr>
          </a:p>
          <a:p>
            <a:pPr eaLnBrk="1" hangingPunct="1">
              <a:lnSpc>
                <a:spcPct val="90000"/>
              </a:lnSpc>
              <a:buFont typeface="Wingdings" panose="05000000000000000000" pitchFamily="2" charset="2"/>
              <a:buNone/>
            </a:pPr>
            <a:r>
              <a:rPr lang="zh-CN" altLang="en-US" smtClean="0">
                <a:latin typeface="隶书" panose="02010509060101010101" pitchFamily="49" charset="-122"/>
                <a:ea typeface="隶书" panose="02010509060101010101" pitchFamily="49" charset="-122"/>
              </a:rPr>
              <a:t>    </a:t>
            </a:r>
            <a:r>
              <a:rPr lang="en-US" altLang="zh-CN" smtClean="0">
                <a:latin typeface="隶书" panose="02010509060101010101" pitchFamily="49" charset="-122"/>
                <a:ea typeface="隶书" panose="02010509060101010101" pitchFamily="49" charset="-122"/>
              </a:rPr>
              <a:t>(3)</a:t>
            </a:r>
            <a:r>
              <a:rPr lang="zh-CN" altLang="en-US" smtClean="0">
                <a:latin typeface="隶书" panose="02010509060101010101" pitchFamily="49" charset="-122"/>
                <a:ea typeface="隶书" panose="02010509060101010101" pitchFamily="49" charset="-122"/>
              </a:rPr>
              <a:t>器官发育：在胎儿生长过程中，各器官系统的发育不平衡，其中</a:t>
            </a:r>
            <a:r>
              <a:rPr lang="zh-CN" altLang="en-US" smtClean="0">
                <a:solidFill>
                  <a:schemeClr val="tx2"/>
                </a:solidFill>
                <a:latin typeface="隶书" panose="02010509060101010101" pitchFamily="49" charset="-122"/>
                <a:ea typeface="隶书" panose="02010509060101010101" pitchFamily="49" charset="-122"/>
              </a:rPr>
              <a:t>肌肉较慢，神经系统最快。</a:t>
            </a:r>
            <a:endParaRPr lang="zh-CN" altLang="en-US" smtClean="0">
              <a:solidFill>
                <a:schemeClr val="tx2"/>
              </a:solidFill>
              <a:latin typeface="隶书" panose="02010509060101010101" pitchFamily="49" charset="-122"/>
              <a:ea typeface="隶书" panose="02010509060101010101" pitchFamily="49" charset="-122"/>
            </a:endParaRPr>
          </a:p>
        </p:txBody>
      </p:sp>
      <p:grpSp>
        <p:nvGrpSpPr>
          <p:cNvPr id="2" name="Group 8"/>
          <p:cNvGrpSpPr/>
          <p:nvPr/>
        </p:nvGrpSpPr>
        <p:grpSpPr bwMode="auto">
          <a:xfrm>
            <a:off x="7308850" y="5229225"/>
            <a:ext cx="1223963" cy="1412875"/>
            <a:chOff x="4558" y="3294"/>
            <a:chExt cx="771" cy="890"/>
          </a:xfrm>
        </p:grpSpPr>
        <p:pic>
          <p:nvPicPr>
            <p:cNvPr id="12296" name="Picture 5" descr="j0299125">
              <a:hlinkClick r:id="rId1" action="ppaction://hlinksldjump"/>
            </p:cNvPr>
            <p:cNvPicPr>
              <a:picLocks noChangeAspect="1" noChangeArrowheads="1"/>
            </p:cNvPicPr>
            <p:nvPr/>
          </p:nvPicPr>
          <p:blipFill>
            <a:blip r:embed="rId2" cstate="print"/>
            <a:srcRect/>
            <a:stretch>
              <a:fillRect/>
            </a:stretch>
          </p:blipFill>
          <p:spPr bwMode="auto">
            <a:xfrm>
              <a:off x="4716" y="3294"/>
              <a:ext cx="591" cy="890"/>
            </a:xfrm>
            <a:prstGeom prst="rect">
              <a:avLst/>
            </a:prstGeom>
            <a:noFill/>
            <a:ln w="9525">
              <a:noFill/>
              <a:miter lim="800000"/>
              <a:headEnd/>
              <a:tailEnd/>
            </a:ln>
          </p:spPr>
        </p:pic>
        <p:sp>
          <p:nvSpPr>
            <p:cNvPr id="12297" name="Text Box 6"/>
            <p:cNvSpPr txBox="1">
              <a:spLocks noChangeArrowheads="1"/>
            </p:cNvSpPr>
            <p:nvPr/>
          </p:nvSpPr>
          <p:spPr bwMode="auto">
            <a:xfrm>
              <a:off x="4558" y="3566"/>
              <a:ext cx="771" cy="231"/>
            </a:xfrm>
            <a:prstGeom prst="rect">
              <a:avLst/>
            </a:prstGeom>
            <a:noFill/>
            <a:ln w="9525">
              <a:noFill/>
              <a:miter lim="800000"/>
            </a:ln>
          </p:spPr>
          <p:txBody>
            <a:bodyPr>
              <a:spAutoFit/>
            </a:bodyPr>
            <a:lstStyle/>
            <a:p>
              <a:r>
                <a:rPr lang="en-US" altLang="zh-CN">
                  <a:latin typeface="华文行楷" panose="02010800040101010101" pitchFamily="2" charset="-122"/>
                  <a:ea typeface="华文行楷" panose="02010800040101010101" pitchFamily="2" charset="-122"/>
                  <a:hlinkClick r:id="rId3" action="ppaction://hlinksldjump"/>
                </a:rPr>
                <a:t>  </a:t>
              </a:r>
              <a:r>
                <a:rPr lang="zh-CN" altLang="en-US">
                  <a:latin typeface="华文行楷" panose="02010800040101010101" pitchFamily="2" charset="-122"/>
                  <a:ea typeface="华文行楷" panose="02010800040101010101" pitchFamily="2" charset="-122"/>
                  <a:hlinkClick r:id="rId3" action="ppaction://hlinksldjump"/>
                </a:rPr>
                <a:t>返回目录</a:t>
              </a:r>
              <a:endParaRPr lang="zh-CN" altLang="en-US">
                <a:latin typeface="华文行楷" panose="02010800040101010101" pitchFamily="2" charset="-122"/>
                <a:ea typeface="华文行楷" panose="02010800040101010101" pitchFamily="2" charset="-122"/>
              </a:endParaRPr>
            </a:p>
          </p:txBody>
        </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a:xfrm>
            <a:off x="323850" y="260350"/>
            <a:ext cx="8540750" cy="1143000"/>
          </a:xfrm>
        </p:spPr>
        <p:txBody>
          <a:bodyPr/>
          <a:lstStyle/>
          <a:p>
            <a:pPr algn="l" eaLnBrk="1" hangingPunct="1"/>
            <a:r>
              <a:rPr lang="zh-CN" altLang="en-US" sz="4800" b="1" smtClean="0">
                <a:ea typeface="隶书" panose="02010509060101010101" pitchFamily="49" charset="-122"/>
              </a:rPr>
              <a:t>三、胎儿期生理功能发育</a:t>
            </a:r>
            <a:endParaRPr lang="zh-CN" altLang="en-US" sz="4800" b="1" smtClean="0">
              <a:ea typeface="隶书" panose="02010509060101010101" pitchFamily="49" charset="-122"/>
            </a:endParaRPr>
          </a:p>
        </p:txBody>
      </p:sp>
      <p:sp>
        <p:nvSpPr>
          <p:cNvPr id="13315" name="Rectangle 3"/>
          <p:cNvSpPr>
            <a:spLocks noGrp="1" noRot="1" noChangeArrowheads="1"/>
          </p:cNvSpPr>
          <p:nvPr>
            <p:ph type="body" idx="1"/>
          </p:nvPr>
        </p:nvSpPr>
        <p:spPr>
          <a:xfrm>
            <a:off x="468313" y="1628775"/>
            <a:ext cx="8355012" cy="3744913"/>
          </a:xfrm>
        </p:spPr>
        <p:txBody>
          <a:bodyPr/>
          <a:lstStyle/>
          <a:p>
            <a:pPr eaLnBrk="1" hangingPunct="1"/>
            <a:r>
              <a:rPr lang="zh-CN" altLang="en-US" b="1" smtClean="0">
                <a:solidFill>
                  <a:srgbClr val="000066"/>
                </a:solidFill>
                <a:ea typeface="隶书" panose="02010509060101010101" pitchFamily="49" charset="-122"/>
              </a:rPr>
              <a:t>胚胎期后胎儿的生理功能也获得稳步发展。</a:t>
            </a:r>
            <a:endParaRPr lang="zh-CN" altLang="en-US" b="1" smtClean="0">
              <a:solidFill>
                <a:srgbClr val="000066"/>
              </a:solidFill>
              <a:ea typeface="隶书" panose="02010509060101010101" pitchFamily="49" charset="-122"/>
            </a:endParaRPr>
          </a:p>
          <a:p>
            <a:pPr eaLnBrk="1" hangingPunct="1"/>
            <a:r>
              <a:rPr lang="en-US" altLang="zh-CN" sz="2800" smtClean="0">
                <a:latin typeface="隶书" panose="02010509060101010101" pitchFamily="49" charset="-122"/>
                <a:ea typeface="隶书" panose="02010509060101010101" pitchFamily="49" charset="-122"/>
              </a:rPr>
              <a:t>3</a:t>
            </a:r>
            <a:r>
              <a:rPr lang="zh-CN" altLang="en-US" sz="2800" smtClean="0">
                <a:latin typeface="隶书" panose="02010509060101010101" pitchFamily="49" charset="-122"/>
                <a:ea typeface="隶书" panose="02010509060101010101" pitchFamily="49" charset="-122"/>
              </a:rPr>
              <a:t>个月后，胎儿能够吞咽和排尿；</a:t>
            </a:r>
            <a:endParaRPr lang="zh-CN" altLang="en-US" sz="2800" smtClean="0">
              <a:latin typeface="隶书" panose="02010509060101010101" pitchFamily="49" charset="-122"/>
              <a:ea typeface="隶书" panose="02010509060101010101" pitchFamily="49" charset="-122"/>
            </a:endParaRPr>
          </a:p>
          <a:p>
            <a:pPr eaLnBrk="1" hangingPunct="1"/>
            <a:r>
              <a:rPr lang="en-US" altLang="zh-CN" sz="2800" smtClean="0">
                <a:latin typeface="隶书" panose="02010509060101010101" pitchFamily="49" charset="-122"/>
                <a:ea typeface="隶书" panose="02010509060101010101" pitchFamily="49" charset="-122"/>
              </a:rPr>
              <a:t>6</a:t>
            </a:r>
            <a:r>
              <a:rPr lang="zh-CN" altLang="en-US" sz="2800" smtClean="0">
                <a:latin typeface="隶书" panose="02010509060101010101" pitchFamily="49" charset="-122"/>
                <a:ea typeface="隶书" panose="02010509060101010101" pitchFamily="49" charset="-122"/>
              </a:rPr>
              <a:t>个月以后，胎儿能够呼吸和哭泣；</a:t>
            </a:r>
            <a:endParaRPr lang="zh-CN" altLang="en-US" sz="2800" smtClean="0">
              <a:latin typeface="隶书" panose="02010509060101010101" pitchFamily="49" charset="-122"/>
              <a:ea typeface="隶书" panose="02010509060101010101" pitchFamily="49" charset="-122"/>
            </a:endParaRPr>
          </a:p>
          <a:p>
            <a:pPr eaLnBrk="1" hangingPunct="1"/>
            <a:r>
              <a:rPr lang="en-US" altLang="zh-CN" sz="2800" smtClean="0">
                <a:latin typeface="隶书" panose="02010509060101010101" pitchFamily="49" charset="-122"/>
                <a:ea typeface="隶书" panose="02010509060101010101" pitchFamily="49" charset="-122"/>
              </a:rPr>
              <a:t>7</a:t>
            </a:r>
            <a:r>
              <a:rPr lang="zh-CN" altLang="en-US" sz="2800" smtClean="0">
                <a:latin typeface="隶书" panose="02010509060101010101" pitchFamily="49" charset="-122"/>
                <a:ea typeface="隶书" panose="02010509060101010101" pitchFamily="49" charset="-122"/>
              </a:rPr>
              <a:t>个月以后就具备了子宫外存活能力。</a:t>
            </a:r>
            <a:endParaRPr lang="zh-CN" altLang="en-US" sz="2800" smtClean="0">
              <a:latin typeface="隶书" panose="02010509060101010101" pitchFamily="49" charset="-122"/>
              <a:ea typeface="隶书" panose="02010509060101010101" pitchFamily="49" charset="-122"/>
            </a:endParaRPr>
          </a:p>
          <a:p>
            <a:pPr eaLnBrk="1" hangingPunct="1"/>
            <a:r>
              <a:rPr lang="zh-CN" altLang="en-US" sz="2800" smtClean="0">
                <a:latin typeface="隶书" panose="02010509060101010101" pitchFamily="49" charset="-122"/>
                <a:ea typeface="隶书" panose="02010509060101010101" pitchFamily="49" charset="-122"/>
              </a:rPr>
              <a:t>在出生前最后的</a:t>
            </a:r>
            <a:r>
              <a:rPr lang="en-US" altLang="zh-CN" sz="2800" smtClean="0">
                <a:latin typeface="隶书" panose="02010509060101010101" pitchFamily="49" charset="-122"/>
                <a:ea typeface="隶书" panose="02010509060101010101" pitchFamily="49" charset="-122"/>
              </a:rPr>
              <a:t>3</a:t>
            </a:r>
            <a:r>
              <a:rPr lang="zh-CN" altLang="en-US" sz="2800" smtClean="0">
                <a:latin typeface="隶书" panose="02010509060101010101" pitchFamily="49" charset="-122"/>
                <a:ea typeface="隶书" panose="02010509060101010101" pitchFamily="49" charset="-122"/>
              </a:rPr>
              <a:t>个月里，胎儿发育的速度变慢。</a:t>
            </a:r>
            <a:endParaRPr lang="zh-CN" altLang="en-US" sz="2800" smtClean="0">
              <a:latin typeface="隶书" panose="02010509060101010101" pitchFamily="49" charset="-122"/>
              <a:ea typeface="隶书" panose="02010509060101010101" pitchFamily="49" charset="-122"/>
            </a:endParaRPr>
          </a:p>
          <a:p>
            <a:pPr eaLnBrk="1" hangingPunct="1"/>
            <a:r>
              <a:rPr lang="en-US" altLang="zh-CN" sz="2800" smtClean="0">
                <a:latin typeface="隶书" panose="02010509060101010101" pitchFamily="49" charset="-122"/>
                <a:ea typeface="隶书" panose="02010509060101010101" pitchFamily="49" charset="-122"/>
              </a:rPr>
              <a:t>8</a:t>
            </a:r>
            <a:r>
              <a:rPr lang="zh-CN" altLang="en-US" sz="2800" smtClean="0">
                <a:latin typeface="隶书" panose="02010509060101010101" pitchFamily="49" charset="-122"/>
                <a:ea typeface="隶书" panose="02010509060101010101" pitchFamily="49" charset="-122"/>
              </a:rPr>
              <a:t>个月时，胎儿皮下脂肪开始生长发育，这对胎儿出生后的存活有重要意义。</a:t>
            </a:r>
            <a:endParaRPr lang="zh-CN" altLang="en-US" sz="2800" smtClean="0">
              <a:latin typeface="隶书" panose="02010509060101010101" pitchFamily="49" charset="-122"/>
              <a:ea typeface="隶书" panose="02010509060101010101" pitchFamily="49" charset="-122"/>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p:txBody>
          <a:bodyPr/>
          <a:lstStyle/>
          <a:p>
            <a:pPr algn="l" eaLnBrk="1" hangingPunct="1"/>
            <a:r>
              <a:rPr lang="zh-CN" altLang="en-US" sz="4800" b="1" smtClean="0">
                <a:ea typeface="隶书" panose="02010509060101010101" pitchFamily="49" charset="-122"/>
              </a:rPr>
              <a:t>四、胎儿期运动功能发育</a:t>
            </a:r>
            <a:endParaRPr lang="zh-CN" altLang="en-US" sz="4800" b="1" smtClean="0">
              <a:ea typeface="隶书" panose="02010509060101010101" pitchFamily="49" charset="-122"/>
            </a:endParaRPr>
          </a:p>
        </p:txBody>
      </p:sp>
      <p:sp>
        <p:nvSpPr>
          <p:cNvPr id="16387" name="Rectangle 3"/>
          <p:cNvSpPr>
            <a:spLocks noGrp="1" noRot="1" noChangeArrowheads="1"/>
          </p:cNvSpPr>
          <p:nvPr>
            <p:ph type="body" idx="1"/>
          </p:nvPr>
        </p:nvSpPr>
        <p:spPr>
          <a:xfrm>
            <a:off x="827088" y="2420938"/>
            <a:ext cx="7418387" cy="1828800"/>
          </a:xfrm>
        </p:spPr>
        <p:txBody>
          <a:bodyPr/>
          <a:lstStyle/>
          <a:p>
            <a:pPr eaLnBrk="1" hangingPunct="1"/>
            <a:r>
              <a:rPr lang="zh-CN" altLang="en-US" smtClean="0">
                <a:latin typeface="隶书" panose="02010509060101010101" pitchFamily="49" charset="-122"/>
                <a:ea typeface="隶书" panose="02010509060101010101" pitchFamily="49" charset="-122"/>
              </a:rPr>
              <a:t>胎儿期的反射和胎动可为最初的运动形式，人类胎儿期最初以自发性运动开始（</a:t>
            </a:r>
            <a:r>
              <a:rPr lang="zh-CN" altLang="en-US" smtClean="0">
                <a:latin typeface="隶书" panose="02010509060101010101" pitchFamily="49" charset="-122"/>
                <a:ea typeface="隶书" panose="02010509060101010101" pitchFamily="49" charset="-122"/>
                <a:hlinkClick r:id="rId1" action="ppaction://hlinksldjump"/>
              </a:rPr>
              <a:t>表</a:t>
            </a:r>
            <a:r>
              <a:rPr lang="en-US" altLang="zh-CN" smtClean="0">
                <a:latin typeface="隶书" panose="02010509060101010101" pitchFamily="49" charset="-122"/>
                <a:ea typeface="隶书" panose="02010509060101010101" pitchFamily="49" charset="-122"/>
                <a:hlinkClick r:id="rId1" action="ppaction://hlinksldjump"/>
              </a:rPr>
              <a:t>2-3</a:t>
            </a:r>
            <a:r>
              <a:rPr lang="zh-CN" altLang="en-US" smtClean="0">
                <a:latin typeface="隶书" panose="02010509060101010101" pitchFamily="49" charset="-122"/>
                <a:ea typeface="隶书" panose="02010509060101010101" pitchFamily="49" charset="-122"/>
              </a:rPr>
              <a:t>）。</a:t>
            </a:r>
            <a:endParaRPr lang="zh-CN" altLang="en-US" smtClean="0">
              <a:latin typeface="隶书" panose="02010509060101010101" pitchFamily="49" charset="-122"/>
              <a:ea typeface="隶书" panose="02010509060101010101" pitchFamily="49"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fontScale="92500" lnSpcReduction="10000"/>
          </a:bodyPr>
          <a:lstStyle/>
          <a:p>
            <a:r>
              <a:rPr lang="zh-CN" altLang="en-US" b="1" dirty="0" smtClean="0"/>
              <a:t>一、“心理</a:t>
            </a:r>
            <a:r>
              <a:rPr lang="en-US" altLang="zh-CN" b="1" dirty="0" smtClean="0"/>
              <a:t>-</a:t>
            </a:r>
            <a:r>
              <a:rPr lang="zh-CN" altLang="en-US" b="1" dirty="0" smtClean="0"/>
              <a:t>生理</a:t>
            </a:r>
            <a:r>
              <a:rPr lang="en-US" altLang="zh-CN" b="1" dirty="0" smtClean="0"/>
              <a:t>-</a:t>
            </a:r>
            <a:r>
              <a:rPr lang="zh-CN" altLang="en-US" b="1" dirty="0" smtClean="0"/>
              <a:t>社会”健康观和</a:t>
            </a:r>
            <a:r>
              <a:rPr lang="en-US" altLang="zh-CN" b="1" dirty="0" smtClean="0"/>
              <a:t>0-3</a:t>
            </a:r>
            <a:r>
              <a:rPr lang="zh-CN" altLang="en-US" b="1" dirty="0" smtClean="0"/>
              <a:t>岁儿童保育</a:t>
            </a:r>
            <a:endParaRPr lang="en-US" altLang="zh-CN" b="1" dirty="0" smtClean="0"/>
          </a:p>
          <a:p>
            <a:pPr>
              <a:buNone/>
            </a:pPr>
            <a:r>
              <a:rPr lang="en-US" altLang="zh-CN" b="1" dirty="0" smtClean="0"/>
              <a:t> </a:t>
            </a:r>
            <a:r>
              <a:rPr lang="zh-CN" altLang="en-US" dirty="0" smtClean="0"/>
              <a:t>（一）健康观的演变</a:t>
            </a:r>
            <a:endParaRPr lang="zh-CN" altLang="en-US" dirty="0" smtClean="0"/>
          </a:p>
          <a:p>
            <a:r>
              <a:rPr lang="en-US" dirty="0" smtClean="0"/>
              <a:t>1</a:t>
            </a:r>
            <a:r>
              <a:rPr lang="zh-CN" altLang="en-US" dirty="0" smtClean="0"/>
              <a:t>、驱魔治病</a:t>
            </a:r>
            <a:endParaRPr lang="zh-CN" altLang="en-US" dirty="0" smtClean="0"/>
          </a:p>
          <a:p>
            <a:r>
              <a:rPr lang="en-US" dirty="0" smtClean="0"/>
              <a:t>2</a:t>
            </a:r>
            <a:r>
              <a:rPr lang="zh-CN" altLang="en-US" dirty="0" smtClean="0"/>
              <a:t>、自然治愈</a:t>
            </a:r>
            <a:endParaRPr lang="en-US" altLang="zh-CN" dirty="0" smtClean="0"/>
          </a:p>
          <a:p>
            <a:r>
              <a:rPr lang="en-US" altLang="zh-CN" dirty="0" smtClean="0"/>
              <a:t>3</a:t>
            </a:r>
            <a:r>
              <a:rPr lang="zh-CN" altLang="en-US" dirty="0" smtClean="0"/>
              <a:t>、细菌学时代</a:t>
            </a:r>
            <a:endParaRPr lang="en-US" altLang="zh-CN" dirty="0" smtClean="0"/>
          </a:p>
          <a:p>
            <a:r>
              <a:rPr lang="en-US" altLang="zh-CN" dirty="0" smtClean="0"/>
              <a:t>4</a:t>
            </a:r>
            <a:r>
              <a:rPr lang="zh-CN" altLang="en-US" dirty="0" smtClean="0"/>
              <a:t>、</a:t>
            </a:r>
            <a:r>
              <a:rPr lang="en-US" altLang="zh-CN" dirty="0" smtClean="0"/>
              <a:t>WHO</a:t>
            </a:r>
            <a:r>
              <a:rPr lang="zh-CN" altLang="en-US" dirty="0" smtClean="0"/>
              <a:t>关于健康的概念</a:t>
            </a:r>
            <a:endParaRPr lang="en-US" altLang="zh-CN" dirty="0" smtClean="0"/>
          </a:p>
          <a:p>
            <a:r>
              <a:rPr lang="en-US" altLang="zh-CN" dirty="0" smtClean="0"/>
              <a:t>5</a:t>
            </a:r>
            <a:r>
              <a:rPr lang="zh-CN" altLang="en-US" dirty="0" smtClean="0"/>
              <a:t>、“生理</a:t>
            </a:r>
            <a:r>
              <a:rPr lang="en-US" altLang="zh-CN" dirty="0" smtClean="0"/>
              <a:t>-</a:t>
            </a:r>
            <a:r>
              <a:rPr lang="zh-CN" altLang="en-US" dirty="0" smtClean="0"/>
              <a:t>心理</a:t>
            </a:r>
            <a:r>
              <a:rPr lang="en-US" altLang="zh-CN" dirty="0" smtClean="0"/>
              <a:t>-</a:t>
            </a:r>
            <a:r>
              <a:rPr lang="zh-CN" altLang="en-US" dirty="0" smtClean="0"/>
              <a:t>社会”一体化的健康观</a:t>
            </a:r>
            <a:endParaRPr lang="en-US" altLang="zh-CN" dirty="0" smtClean="0"/>
          </a:p>
          <a:p>
            <a:r>
              <a:rPr lang="zh-CN" altLang="en-US" dirty="0" smtClean="0"/>
              <a:t>（二）“生理</a:t>
            </a:r>
            <a:r>
              <a:rPr lang="en-US" altLang="zh-CN" dirty="0" smtClean="0"/>
              <a:t>-</a:t>
            </a:r>
            <a:r>
              <a:rPr lang="zh-CN" altLang="en-US" dirty="0" smtClean="0"/>
              <a:t>心理</a:t>
            </a:r>
            <a:r>
              <a:rPr lang="en-US" altLang="zh-CN" dirty="0" smtClean="0"/>
              <a:t>-</a:t>
            </a:r>
            <a:r>
              <a:rPr lang="zh-CN" altLang="en-US" dirty="0" smtClean="0"/>
              <a:t>社会”一体化健康观在</a:t>
            </a:r>
            <a:r>
              <a:rPr lang="en-US" altLang="zh-CN" dirty="0" smtClean="0"/>
              <a:t>0-3</a:t>
            </a:r>
            <a:r>
              <a:rPr lang="zh-CN" altLang="en-US" dirty="0" smtClean="0"/>
              <a:t>岁儿童保育中的作用</a:t>
            </a:r>
            <a:endParaRPr lang="en-US" altLang="zh-CN" dirty="0" smtClean="0"/>
          </a:p>
          <a:p>
            <a:endParaRPr lang="zh-CN" altLang="en-US" dirty="0" smtClean="0"/>
          </a:p>
          <a:p>
            <a:r>
              <a:rPr lang="en-US" dirty="0" smtClean="0"/>
              <a:t> </a:t>
            </a:r>
            <a:endParaRPr lang="zh-CN" altLang="en-US" dirty="0" smtClean="0"/>
          </a:p>
          <a:p>
            <a:pPr>
              <a:buNone/>
            </a:pPr>
            <a:endParaRPr lang="zh-CN" altLang="en-US" dirty="0"/>
          </a:p>
        </p:txBody>
      </p:sp>
      <p:sp>
        <p:nvSpPr>
          <p:cNvPr id="3" name="标题 2"/>
          <p:cNvSpPr>
            <a:spLocks noGrp="1"/>
          </p:cNvSpPr>
          <p:nvPr>
            <p:ph type="title"/>
          </p:nvPr>
        </p:nvSpPr>
        <p:spPr/>
        <p:txBody>
          <a:bodyPr>
            <a:normAutofit fontScale="90000"/>
          </a:bodyPr>
          <a:lstStyle/>
          <a:p>
            <a:r>
              <a:rPr lang="zh-CN" altLang="en-US" dirty="0" smtClean="0"/>
              <a:t>第一节  健康观和</a:t>
            </a:r>
            <a:r>
              <a:rPr lang="en-US" altLang="zh-CN" dirty="0" smtClean="0"/>
              <a:t>0-3</a:t>
            </a:r>
            <a:r>
              <a:rPr lang="zh-CN" altLang="en-US" dirty="0" smtClean="0"/>
              <a:t>岁儿童保育</a:t>
            </a:r>
            <a:br>
              <a:rPr lang="zh-CN" altLang="en-US" dirty="0" smtClean="0"/>
            </a:b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dissolve">
                                      <p:cBhvr>
                                        <p:cTn id="7" dur="500"/>
                                        <p:tgtEl>
                                          <p:spTgt spid="2">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dissolve">
                                      <p:cBhvr>
                                        <p:cTn id="10" dur="500"/>
                                        <p:tgtEl>
                                          <p:spTgt spid="2">
                                            <p:txEl>
                                              <p:pRg st="3" end="3"/>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Effect transition="in" filter="dissolve">
                                      <p:cBhvr>
                                        <p:cTn id="13" dur="500"/>
                                        <p:tgtEl>
                                          <p:spTgt spid="2">
                                            <p:txEl>
                                              <p:pRg st="4" end="4"/>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2">
                                            <p:txEl>
                                              <p:pRg st="5" end="5"/>
                                            </p:txEl>
                                          </p:spTgt>
                                        </p:tgtEl>
                                        <p:attrNameLst>
                                          <p:attrName>style.visibility</p:attrName>
                                        </p:attrNameLst>
                                      </p:cBhvr>
                                      <p:to>
                                        <p:strVal val="visible"/>
                                      </p:to>
                                    </p:set>
                                    <p:animEffect transition="in" filter="dissolve">
                                      <p:cBhvr>
                                        <p:cTn id="16" dur="500"/>
                                        <p:tgtEl>
                                          <p:spTgt spid="2">
                                            <p:txEl>
                                              <p:pRg st="5" end="5"/>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Effect transition="in" filter="dissolve">
                                      <p:cBhvr>
                                        <p:cTn id="19" dur="500"/>
                                        <p:tgtEl>
                                          <p:spTgt spid="2">
                                            <p:txEl>
                                              <p:pRg st="6" end="6"/>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2">
                                            <p:txEl>
                                              <p:pRg st="7" end="7"/>
                                            </p:txEl>
                                          </p:spTgt>
                                        </p:tgtEl>
                                        <p:attrNameLst>
                                          <p:attrName>style.visibility</p:attrName>
                                        </p:attrNameLst>
                                      </p:cBhvr>
                                      <p:to>
                                        <p:strVal val="visible"/>
                                      </p:to>
                                    </p:set>
                                    <p:animEffect transition="in" filter="dissolve">
                                      <p:cBhvr>
                                        <p:cTn id="22" dur="500"/>
                                        <p:tgtEl>
                                          <p:spTgt spid="2">
                                            <p:txEl>
                                              <p:pRg st="7" end="7"/>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animEffect transition="in" filter="dissolve">
                                      <p:cBhvr>
                                        <p:cTn id="25"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p:txBody>
          <a:bodyPr/>
          <a:lstStyle/>
          <a:p>
            <a:pPr algn="l" eaLnBrk="1" hangingPunct="1"/>
            <a:r>
              <a:rPr lang="zh-CN" altLang="en-US" sz="4800" b="1" dirty="0" smtClean="0">
                <a:ea typeface="隶书" panose="02010509060101010101" pitchFamily="49" charset="-122"/>
              </a:rPr>
              <a:t>五、胎儿期行为发育</a:t>
            </a:r>
            <a:endParaRPr lang="zh-CN" altLang="en-US" sz="4800" b="1" dirty="0" smtClean="0">
              <a:ea typeface="隶书" panose="02010509060101010101" pitchFamily="49" charset="-122"/>
            </a:endParaRPr>
          </a:p>
        </p:txBody>
      </p:sp>
      <p:sp>
        <p:nvSpPr>
          <p:cNvPr id="19459" name="Rectangle 3"/>
          <p:cNvSpPr>
            <a:spLocks noGrp="1" noRot="1" noChangeArrowheads="1"/>
          </p:cNvSpPr>
          <p:nvPr>
            <p:ph type="body" idx="1"/>
          </p:nvPr>
        </p:nvSpPr>
        <p:spPr>
          <a:xfrm>
            <a:off x="755650" y="2349500"/>
            <a:ext cx="8153400" cy="2476500"/>
          </a:xfrm>
        </p:spPr>
        <p:txBody>
          <a:bodyPr/>
          <a:lstStyle/>
          <a:p>
            <a:pPr eaLnBrk="1" hangingPunct="1"/>
            <a:r>
              <a:rPr lang="zh-CN" altLang="en-US" sz="3600" smtClean="0">
                <a:latin typeface="隶书" panose="02010509060101010101" pitchFamily="49" charset="-122"/>
                <a:ea typeface="隶书" panose="02010509060101010101" pitchFamily="49" charset="-122"/>
              </a:rPr>
              <a:t>胎儿行为的</a:t>
            </a:r>
            <a:r>
              <a:rPr lang="zh-CN" altLang="en-US" sz="3600" smtClean="0">
                <a:solidFill>
                  <a:schemeClr val="tx2"/>
                </a:solidFill>
                <a:latin typeface="隶书" panose="02010509060101010101" pitchFamily="49" charset="-122"/>
                <a:ea typeface="隶书" panose="02010509060101010101" pitchFamily="49" charset="-122"/>
              </a:rPr>
              <a:t>研究对象</a:t>
            </a:r>
            <a:r>
              <a:rPr lang="zh-CN" altLang="en-US" sz="3600" smtClean="0">
                <a:latin typeface="隶书" panose="02010509060101010101" pitchFamily="49" charset="-122"/>
                <a:ea typeface="隶书" panose="02010509060101010101" pitchFamily="49" charset="-122"/>
              </a:rPr>
              <a:t>：胎儿行为发生、发展的规律。</a:t>
            </a:r>
            <a:endParaRPr lang="zh-CN" altLang="en-US" sz="3600" smtClean="0">
              <a:latin typeface="隶书" panose="02010509060101010101" pitchFamily="49" charset="-122"/>
              <a:ea typeface="隶书" panose="02010509060101010101" pitchFamily="49" charset="-122"/>
            </a:endParaRPr>
          </a:p>
          <a:p>
            <a:pPr eaLnBrk="1" hangingPunct="1"/>
            <a:r>
              <a:rPr lang="zh-CN" altLang="en-US" sz="3600" smtClean="0">
                <a:latin typeface="隶书" panose="02010509060101010101" pitchFamily="49" charset="-122"/>
                <a:ea typeface="隶书" panose="02010509060101010101" pitchFamily="49" charset="-122"/>
              </a:rPr>
              <a:t>学者们对胎儿行为的研究，目前主要集中在</a:t>
            </a:r>
            <a:r>
              <a:rPr lang="zh-CN" altLang="en-US" sz="3600" smtClean="0">
                <a:solidFill>
                  <a:schemeClr val="tx2"/>
                </a:solidFill>
                <a:latin typeface="隶书" panose="02010509060101010101" pitchFamily="49" charset="-122"/>
                <a:ea typeface="隶书" panose="02010509060101010101" pitchFamily="49" charset="-122"/>
              </a:rPr>
              <a:t>感知觉、记忆、言语</a:t>
            </a:r>
            <a:r>
              <a:rPr lang="zh-CN" altLang="en-US" sz="3600" smtClean="0">
                <a:latin typeface="隶书" panose="02010509060101010101" pitchFamily="49" charset="-122"/>
                <a:ea typeface="隶书" panose="02010509060101010101" pitchFamily="49" charset="-122"/>
              </a:rPr>
              <a:t>等方面。</a:t>
            </a:r>
            <a:endParaRPr lang="zh-CN" altLang="en-US" sz="3600" smtClean="0">
              <a:latin typeface="隶书" panose="02010509060101010101" pitchFamily="49" charset="-122"/>
              <a:ea typeface="隶书" panose="02010509060101010101" pitchFamily="49" charset="-122"/>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a:xfrm>
            <a:off x="323850" y="260350"/>
            <a:ext cx="8540750" cy="1143000"/>
          </a:xfrm>
        </p:spPr>
        <p:txBody>
          <a:bodyPr/>
          <a:lstStyle/>
          <a:p>
            <a:pPr algn="l" eaLnBrk="1" hangingPunct="1"/>
            <a:r>
              <a:rPr lang="zh-CN" altLang="en-US" sz="4800" b="1" smtClean="0">
                <a:ea typeface="隶书" panose="02010509060101010101" pitchFamily="49" charset="-122"/>
              </a:rPr>
              <a:t>六、胎儿发育的监测</a:t>
            </a:r>
            <a:endParaRPr lang="zh-CN" altLang="en-US" sz="4800" b="1" smtClean="0">
              <a:ea typeface="隶书" panose="02010509060101010101" pitchFamily="49" charset="-122"/>
            </a:endParaRPr>
          </a:p>
        </p:txBody>
      </p:sp>
      <p:sp>
        <p:nvSpPr>
          <p:cNvPr id="25603" name="Rectangle 3"/>
          <p:cNvSpPr>
            <a:spLocks noGrp="1" noRot="1" noChangeArrowheads="1"/>
          </p:cNvSpPr>
          <p:nvPr>
            <p:ph type="body" idx="1"/>
          </p:nvPr>
        </p:nvSpPr>
        <p:spPr>
          <a:xfrm>
            <a:off x="539750" y="1412875"/>
            <a:ext cx="8153400" cy="4968875"/>
          </a:xfrm>
        </p:spPr>
        <p:txBody>
          <a:bodyPr/>
          <a:lstStyle/>
          <a:p>
            <a:pPr eaLnBrk="1" hangingPunct="1">
              <a:lnSpc>
                <a:spcPct val="90000"/>
              </a:lnSpc>
              <a:buFont typeface="Wingdings" panose="05000000000000000000" pitchFamily="2" charset="2"/>
              <a:buChar char="Ø"/>
            </a:pPr>
            <a:r>
              <a:rPr lang="en-US" altLang="zh-CN" sz="3600" smtClean="0">
                <a:solidFill>
                  <a:srgbClr val="000066"/>
                </a:solidFill>
                <a:latin typeface="隶书" panose="02010509060101010101" pitchFamily="49" charset="-122"/>
                <a:ea typeface="隶书" panose="02010509060101010101" pitchFamily="49" charset="-122"/>
              </a:rPr>
              <a:t>1. </a:t>
            </a:r>
            <a:r>
              <a:rPr lang="zh-CN" altLang="en-US" sz="3600" smtClean="0">
                <a:solidFill>
                  <a:srgbClr val="000066"/>
                </a:solidFill>
                <a:latin typeface="隶书" panose="02010509060101010101" pitchFamily="49" charset="-122"/>
                <a:ea typeface="隶书" panose="02010509060101010101" pitchFamily="49" charset="-122"/>
              </a:rPr>
              <a:t>对胎儿发育的研究一般有</a:t>
            </a:r>
            <a:r>
              <a:rPr lang="en-US" altLang="zh-CN" sz="3600" smtClean="0">
                <a:solidFill>
                  <a:schemeClr val="tx2"/>
                </a:solidFill>
                <a:latin typeface="隶书" panose="02010509060101010101" pitchFamily="49" charset="-122"/>
                <a:ea typeface="隶书" panose="02010509060101010101" pitchFamily="49" charset="-122"/>
              </a:rPr>
              <a:t>3</a:t>
            </a:r>
            <a:r>
              <a:rPr lang="zh-CN" altLang="en-US" sz="3600" smtClean="0">
                <a:solidFill>
                  <a:schemeClr val="tx2"/>
                </a:solidFill>
                <a:latin typeface="隶书" panose="02010509060101010101" pitchFamily="49" charset="-122"/>
                <a:ea typeface="隶书" panose="02010509060101010101" pitchFamily="49" charset="-122"/>
              </a:rPr>
              <a:t>种途径</a:t>
            </a:r>
            <a:endParaRPr lang="zh-CN" altLang="en-US" sz="3600" smtClean="0">
              <a:solidFill>
                <a:schemeClr val="tx2"/>
              </a:solidFill>
              <a:latin typeface="隶书" panose="02010509060101010101" pitchFamily="49" charset="-122"/>
              <a:ea typeface="隶书" panose="02010509060101010101" pitchFamily="49" charset="-122"/>
            </a:endParaRPr>
          </a:p>
          <a:p>
            <a:pPr eaLnBrk="1" hangingPunct="1">
              <a:lnSpc>
                <a:spcPct val="90000"/>
              </a:lnSpc>
              <a:buFont typeface="Wingdings" panose="05000000000000000000" pitchFamily="2" charset="2"/>
              <a:buNone/>
            </a:pPr>
            <a:r>
              <a:rPr lang="zh-CN" altLang="en-US" sz="2800" smtClean="0">
                <a:solidFill>
                  <a:srgbClr val="003366"/>
                </a:solidFill>
              </a:rPr>
              <a:t>    </a:t>
            </a:r>
            <a:r>
              <a:rPr lang="en-US" altLang="zh-CN" sz="3000" smtClean="0">
                <a:latin typeface="隶书" panose="02010509060101010101" pitchFamily="49" charset="-122"/>
                <a:ea typeface="隶书" panose="02010509060101010101" pitchFamily="49" charset="-122"/>
              </a:rPr>
              <a:t>(1)</a:t>
            </a:r>
            <a:r>
              <a:rPr lang="zh-CN" altLang="en-US" sz="3000" smtClean="0">
                <a:solidFill>
                  <a:schemeClr val="tx2"/>
                </a:solidFill>
                <a:latin typeface="隶书" panose="02010509060101010101" pitchFamily="49" charset="-122"/>
                <a:ea typeface="隶书" panose="02010509060101010101" pitchFamily="49" charset="-122"/>
              </a:rPr>
              <a:t>因治疗需要的胎儿：</a:t>
            </a:r>
            <a:r>
              <a:rPr lang="zh-CN" altLang="en-US" sz="3000" smtClean="0">
                <a:latin typeface="隶书" panose="02010509060101010101" pitchFamily="49" charset="-122"/>
                <a:ea typeface="隶书" panose="02010509060101010101" pitchFamily="49" charset="-122"/>
              </a:rPr>
              <a:t>从子宫中取出，放在特制的</a:t>
            </a:r>
            <a:r>
              <a:rPr lang="zh-CN" altLang="en-US" sz="3000" smtClean="0">
                <a:ea typeface="隶书" panose="02010509060101010101" pitchFamily="49" charset="-122"/>
              </a:rPr>
              <a:t>“</a:t>
            </a:r>
            <a:r>
              <a:rPr lang="zh-CN" altLang="en-US" sz="3000" smtClean="0">
                <a:latin typeface="隶书" panose="02010509060101010101" pitchFamily="49" charset="-122"/>
                <a:ea typeface="隶书" panose="02010509060101010101" pitchFamily="49" charset="-122"/>
              </a:rPr>
              <a:t>育儿箱</a:t>
            </a:r>
            <a:r>
              <a:rPr lang="zh-CN" altLang="en-US" sz="3000" smtClean="0">
                <a:ea typeface="隶书" panose="02010509060101010101" pitchFamily="49" charset="-122"/>
              </a:rPr>
              <a:t>”</a:t>
            </a:r>
            <a:r>
              <a:rPr lang="zh-CN" altLang="en-US" sz="3000" smtClean="0">
                <a:latin typeface="隶书" panose="02010509060101010101" pitchFamily="49" charset="-122"/>
                <a:ea typeface="隶书" panose="02010509060101010101" pitchFamily="49" charset="-122"/>
              </a:rPr>
              <a:t>里进行手术，记录其自然行为和其对某些电、机械刺激的反应。</a:t>
            </a:r>
            <a:endParaRPr lang="zh-CN" altLang="en-US" sz="3000" smtClean="0">
              <a:latin typeface="隶书" panose="02010509060101010101" pitchFamily="49" charset="-122"/>
              <a:ea typeface="隶书" panose="02010509060101010101" pitchFamily="49" charset="-122"/>
            </a:endParaRPr>
          </a:p>
          <a:p>
            <a:pPr eaLnBrk="1" hangingPunct="1">
              <a:lnSpc>
                <a:spcPct val="90000"/>
              </a:lnSpc>
              <a:buFont typeface="Wingdings" panose="05000000000000000000" pitchFamily="2" charset="2"/>
              <a:buNone/>
            </a:pPr>
            <a:endParaRPr lang="zh-CN" altLang="en-US" sz="3000" smtClean="0">
              <a:latin typeface="隶书" panose="02010509060101010101" pitchFamily="49" charset="-122"/>
              <a:ea typeface="隶书" panose="02010509060101010101" pitchFamily="49" charset="-122"/>
            </a:endParaRPr>
          </a:p>
          <a:p>
            <a:pPr eaLnBrk="1" hangingPunct="1">
              <a:lnSpc>
                <a:spcPct val="90000"/>
              </a:lnSpc>
              <a:buFont typeface="Wingdings" panose="05000000000000000000" pitchFamily="2" charset="2"/>
              <a:buNone/>
            </a:pPr>
            <a:r>
              <a:rPr lang="zh-CN" altLang="en-US" sz="3000" smtClean="0">
                <a:latin typeface="隶书" panose="02010509060101010101" pitchFamily="49" charset="-122"/>
                <a:ea typeface="隶书" panose="02010509060101010101" pitchFamily="49" charset="-122"/>
              </a:rPr>
              <a:t>    </a:t>
            </a:r>
            <a:r>
              <a:rPr lang="en-US" altLang="zh-CN" sz="3000" smtClean="0">
                <a:latin typeface="隶书" panose="02010509060101010101" pitchFamily="49" charset="-122"/>
                <a:ea typeface="隶书" panose="02010509060101010101" pitchFamily="49" charset="-122"/>
              </a:rPr>
              <a:t>(2)</a:t>
            </a:r>
            <a:r>
              <a:rPr lang="zh-CN" altLang="en-US" sz="3000" smtClean="0">
                <a:solidFill>
                  <a:schemeClr val="tx2"/>
                </a:solidFill>
                <a:latin typeface="隶书" panose="02010509060101010101" pitchFamily="49" charset="-122"/>
                <a:ea typeface="隶书" panose="02010509060101010101" pitchFamily="49" charset="-122"/>
              </a:rPr>
              <a:t>早产儿</a:t>
            </a:r>
            <a:r>
              <a:rPr lang="en-US" altLang="zh-CN" sz="3000" smtClean="0">
                <a:latin typeface="隶书" panose="02010509060101010101" pitchFamily="49" charset="-122"/>
                <a:ea typeface="隶书" panose="02010509060101010101" pitchFamily="49" charset="-122"/>
              </a:rPr>
              <a:t>(</a:t>
            </a:r>
            <a:r>
              <a:rPr lang="zh-CN" altLang="en-US" sz="3000" smtClean="0">
                <a:latin typeface="隶书" panose="02010509060101010101" pitchFamily="49" charset="-122"/>
                <a:ea typeface="隶书" panose="02010509060101010101" pitchFamily="49" charset="-122"/>
              </a:rPr>
              <a:t>怀孕后</a:t>
            </a:r>
            <a:r>
              <a:rPr lang="en-US" altLang="zh-CN" sz="3000" smtClean="0">
                <a:latin typeface="隶书" panose="02010509060101010101" pitchFamily="49" charset="-122"/>
                <a:ea typeface="隶书" panose="02010509060101010101" pitchFamily="49" charset="-122"/>
              </a:rPr>
              <a:t>6-8</a:t>
            </a:r>
            <a:r>
              <a:rPr lang="zh-CN" altLang="en-US" sz="3000" smtClean="0">
                <a:latin typeface="隶书" panose="02010509060101010101" pitchFamily="49" charset="-122"/>
                <a:ea typeface="隶书" panose="02010509060101010101" pitchFamily="49" charset="-122"/>
              </a:rPr>
              <a:t>个月出生</a:t>
            </a:r>
            <a:r>
              <a:rPr lang="en-US" altLang="zh-CN" sz="3000" smtClean="0">
                <a:latin typeface="隶书" panose="02010509060101010101" pitchFamily="49" charset="-122"/>
                <a:ea typeface="隶书" panose="02010509060101010101" pitchFamily="49" charset="-122"/>
              </a:rPr>
              <a:t>)</a:t>
            </a:r>
            <a:r>
              <a:rPr lang="zh-CN" altLang="en-US" sz="3000" smtClean="0">
                <a:latin typeface="隶书" panose="02010509060101010101" pitchFamily="49" charset="-122"/>
                <a:ea typeface="隶书" panose="02010509060101010101" pitchFamily="49" charset="-122"/>
              </a:rPr>
              <a:t>：考察在子宫内的发育情况和行为能力。</a:t>
            </a:r>
            <a:endParaRPr lang="zh-CN" altLang="en-US" sz="3000" smtClean="0">
              <a:latin typeface="隶书" panose="02010509060101010101" pitchFamily="49" charset="-122"/>
              <a:ea typeface="隶书" panose="02010509060101010101" pitchFamily="49" charset="-122"/>
            </a:endParaRPr>
          </a:p>
          <a:p>
            <a:pPr eaLnBrk="1" hangingPunct="1">
              <a:lnSpc>
                <a:spcPct val="90000"/>
              </a:lnSpc>
              <a:buFont typeface="Wingdings" panose="05000000000000000000" pitchFamily="2" charset="2"/>
              <a:buNone/>
            </a:pPr>
            <a:endParaRPr lang="zh-CN" altLang="en-US" sz="3000" smtClean="0">
              <a:latin typeface="隶书" panose="02010509060101010101" pitchFamily="49" charset="-122"/>
              <a:ea typeface="隶书" panose="02010509060101010101" pitchFamily="49" charset="-122"/>
            </a:endParaRPr>
          </a:p>
          <a:p>
            <a:pPr eaLnBrk="1" hangingPunct="1">
              <a:lnSpc>
                <a:spcPct val="90000"/>
              </a:lnSpc>
              <a:buFont typeface="Wingdings" panose="05000000000000000000" pitchFamily="2" charset="2"/>
              <a:buNone/>
            </a:pPr>
            <a:r>
              <a:rPr lang="zh-CN" altLang="en-US" sz="3000" smtClean="0">
                <a:latin typeface="隶书" panose="02010509060101010101" pitchFamily="49" charset="-122"/>
                <a:ea typeface="隶书" panose="02010509060101010101" pitchFamily="49" charset="-122"/>
              </a:rPr>
              <a:t>    </a:t>
            </a:r>
            <a:r>
              <a:rPr lang="en-US" altLang="zh-CN" sz="3000" smtClean="0">
                <a:latin typeface="隶书" panose="02010509060101010101" pitchFamily="49" charset="-122"/>
                <a:ea typeface="隶书" panose="02010509060101010101" pitchFamily="49" charset="-122"/>
              </a:rPr>
              <a:t>(3)</a:t>
            </a:r>
            <a:r>
              <a:rPr lang="zh-CN" altLang="en-US" sz="3000" smtClean="0">
                <a:solidFill>
                  <a:schemeClr val="tx2"/>
                </a:solidFill>
                <a:latin typeface="隶书" panose="02010509060101010101" pitchFamily="49" charset="-122"/>
                <a:ea typeface="隶书" panose="02010509060101010101" pitchFamily="49" charset="-122"/>
              </a:rPr>
              <a:t>宫内的正常胎儿：</a:t>
            </a:r>
            <a:r>
              <a:rPr lang="zh-CN" altLang="en-US" sz="3000" smtClean="0">
                <a:latin typeface="隶书" panose="02010509060101010101" pitchFamily="49" charset="-122"/>
                <a:ea typeface="隶书" panose="02010509060101010101" pitchFamily="49" charset="-122"/>
              </a:rPr>
              <a:t>采用某些仪器设备进行测量研究。</a:t>
            </a:r>
            <a:endParaRPr lang="zh-CN" altLang="en-US" sz="3000" smtClean="0">
              <a:latin typeface="隶书" panose="02010509060101010101" pitchFamily="49" charset="-122"/>
              <a:ea typeface="隶书" panose="02010509060101010101" pitchFamily="49" charset="-122"/>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Rot="1" noChangeArrowheads="1"/>
          </p:cNvSpPr>
          <p:nvPr>
            <p:ph type="body" idx="1"/>
          </p:nvPr>
        </p:nvSpPr>
        <p:spPr>
          <a:xfrm>
            <a:off x="684213" y="836613"/>
            <a:ext cx="8153400" cy="5616575"/>
          </a:xfrm>
        </p:spPr>
        <p:txBody>
          <a:bodyPr/>
          <a:lstStyle/>
          <a:p>
            <a:pPr eaLnBrk="1" hangingPunct="1">
              <a:buFont typeface="Wingdings" panose="05000000000000000000" pitchFamily="2" charset="2"/>
              <a:buChar char="Ø"/>
            </a:pPr>
            <a:r>
              <a:rPr lang="en-US" altLang="zh-CN" sz="3600" smtClean="0">
                <a:solidFill>
                  <a:srgbClr val="000066"/>
                </a:solidFill>
                <a:latin typeface="隶书" panose="02010509060101010101" pitchFamily="49" charset="-122"/>
                <a:ea typeface="隶书" panose="02010509060101010101" pitchFamily="49" charset="-122"/>
              </a:rPr>
              <a:t>2.</a:t>
            </a:r>
            <a:r>
              <a:rPr lang="zh-CN" altLang="en-US" sz="3600" smtClean="0">
                <a:solidFill>
                  <a:srgbClr val="000066"/>
                </a:solidFill>
                <a:latin typeface="隶书" panose="02010509060101010101" pitchFamily="49" charset="-122"/>
                <a:ea typeface="隶书" panose="02010509060101010101" pitchFamily="49" charset="-122"/>
              </a:rPr>
              <a:t>监测方法与内容</a:t>
            </a:r>
            <a:endParaRPr lang="zh-CN" altLang="en-US" sz="3600" smtClean="0">
              <a:solidFill>
                <a:srgbClr val="000066"/>
              </a:solidFill>
              <a:latin typeface="隶书" panose="02010509060101010101" pitchFamily="49" charset="-122"/>
              <a:ea typeface="隶书" panose="02010509060101010101" pitchFamily="49" charset="-122"/>
            </a:endParaRPr>
          </a:p>
          <a:p>
            <a:pPr eaLnBrk="1" hangingPunct="1">
              <a:buFont typeface="Wingdings" panose="05000000000000000000" pitchFamily="2" charset="2"/>
              <a:buNone/>
            </a:pPr>
            <a:r>
              <a:rPr lang="zh-CN" altLang="en-US" smtClean="0">
                <a:solidFill>
                  <a:srgbClr val="003366"/>
                </a:solidFill>
              </a:rPr>
              <a:t>     </a:t>
            </a:r>
            <a:r>
              <a:rPr lang="zh-CN" altLang="en-US" sz="3000" smtClean="0">
                <a:latin typeface="隶书" panose="02010509060101010101" pitchFamily="49" charset="-122"/>
                <a:ea typeface="隶书" panose="02010509060101010101" pitchFamily="49" charset="-122"/>
              </a:rPr>
              <a:t>（</a:t>
            </a:r>
            <a:r>
              <a:rPr lang="en-US" altLang="zh-CN" sz="3000" smtClean="0">
                <a:latin typeface="隶书" panose="02010509060101010101" pitchFamily="49" charset="-122"/>
                <a:ea typeface="隶书" panose="02010509060101010101" pitchFamily="49" charset="-122"/>
              </a:rPr>
              <a:t>1</a:t>
            </a:r>
            <a:r>
              <a:rPr lang="zh-CN" altLang="en-US" sz="3000" smtClean="0">
                <a:latin typeface="隶书" panose="02010509060101010101" pitchFamily="49" charset="-122"/>
                <a:ea typeface="隶书" panose="02010509060101010101" pitchFamily="49" charset="-122"/>
              </a:rPr>
              <a:t>）胎动</a:t>
            </a:r>
            <a:endParaRPr lang="zh-CN" altLang="en-US" sz="3000" smtClean="0">
              <a:latin typeface="隶书" panose="02010509060101010101" pitchFamily="49" charset="-122"/>
              <a:ea typeface="隶书" panose="02010509060101010101" pitchFamily="49" charset="-122"/>
            </a:endParaRPr>
          </a:p>
          <a:p>
            <a:pPr eaLnBrk="1" hangingPunct="1">
              <a:buFont typeface="Wingdings" panose="05000000000000000000" pitchFamily="2" charset="2"/>
              <a:buNone/>
            </a:pPr>
            <a:r>
              <a:rPr lang="zh-CN" altLang="en-US" sz="3000" smtClean="0">
                <a:latin typeface="隶书" panose="02010509060101010101" pitchFamily="49" charset="-122"/>
                <a:ea typeface="隶书" panose="02010509060101010101" pitchFamily="49" charset="-122"/>
              </a:rPr>
              <a:t>   （</a:t>
            </a:r>
            <a:r>
              <a:rPr lang="en-US" altLang="zh-CN" sz="3000" smtClean="0">
                <a:latin typeface="隶书" panose="02010509060101010101" pitchFamily="49" charset="-122"/>
                <a:ea typeface="隶书" panose="02010509060101010101" pitchFamily="49" charset="-122"/>
              </a:rPr>
              <a:t>2</a:t>
            </a:r>
            <a:r>
              <a:rPr lang="zh-CN" altLang="en-US" sz="3000" smtClean="0">
                <a:latin typeface="隶书" panose="02010509060101010101" pitchFamily="49" charset="-122"/>
                <a:ea typeface="隶书" panose="02010509060101010101" pitchFamily="49" charset="-122"/>
              </a:rPr>
              <a:t>）胎儿神经系统超声检查：</a:t>
            </a:r>
            <a:endParaRPr lang="zh-CN" altLang="en-US" sz="3000" smtClean="0">
              <a:latin typeface="隶书" panose="02010509060101010101" pitchFamily="49" charset="-122"/>
              <a:ea typeface="隶书" panose="02010509060101010101" pitchFamily="49" charset="-122"/>
            </a:endParaRPr>
          </a:p>
          <a:p>
            <a:pPr eaLnBrk="1" hangingPunct="1">
              <a:buFont typeface="Wingdings" panose="05000000000000000000" pitchFamily="2" charset="2"/>
              <a:buNone/>
            </a:pPr>
            <a:r>
              <a:rPr lang="zh-CN" altLang="en-US" sz="3000" smtClean="0">
                <a:latin typeface="隶书" panose="02010509060101010101" pitchFamily="49" charset="-122"/>
                <a:ea typeface="隶书" panose="02010509060101010101" pitchFamily="49" charset="-122"/>
              </a:rPr>
              <a:t>               ①特异的肢体运动</a:t>
            </a:r>
            <a:endParaRPr lang="zh-CN" altLang="en-US" sz="3000" smtClean="0">
              <a:latin typeface="隶书" panose="02010509060101010101" pitchFamily="49" charset="-122"/>
              <a:ea typeface="隶书" panose="02010509060101010101" pitchFamily="49" charset="-122"/>
            </a:endParaRPr>
          </a:p>
          <a:p>
            <a:pPr eaLnBrk="1" hangingPunct="1">
              <a:buFont typeface="Wingdings" panose="05000000000000000000" pitchFamily="2" charset="2"/>
              <a:buNone/>
            </a:pPr>
            <a:r>
              <a:rPr lang="zh-CN" altLang="en-US" sz="3000" smtClean="0">
                <a:latin typeface="隶书" panose="02010509060101010101" pitchFamily="49" charset="-122"/>
                <a:ea typeface="隶书" panose="02010509060101010101" pitchFamily="49" charset="-122"/>
              </a:rPr>
              <a:t>               ②眼球运动、姿势、心率</a:t>
            </a:r>
            <a:endParaRPr lang="zh-CN" altLang="en-US" sz="3000" smtClean="0">
              <a:latin typeface="隶书" panose="02010509060101010101" pitchFamily="49" charset="-122"/>
              <a:ea typeface="隶书" panose="02010509060101010101" pitchFamily="49" charset="-122"/>
            </a:endParaRPr>
          </a:p>
          <a:p>
            <a:pPr eaLnBrk="1" hangingPunct="1">
              <a:buFont typeface="Wingdings" panose="05000000000000000000" pitchFamily="2" charset="2"/>
              <a:buNone/>
            </a:pPr>
            <a:r>
              <a:rPr lang="zh-CN" altLang="en-US" sz="3000" smtClean="0">
                <a:latin typeface="隶书" panose="02010509060101010101" pitchFamily="49" charset="-122"/>
                <a:ea typeface="隶书" panose="02010509060101010101" pitchFamily="49" charset="-122"/>
              </a:rPr>
              <a:t>               ③定量定性分析胎儿呼吸</a:t>
            </a:r>
            <a:endParaRPr lang="zh-CN" altLang="en-US" sz="3000" smtClean="0">
              <a:latin typeface="隶书" panose="02010509060101010101" pitchFamily="49" charset="-122"/>
              <a:ea typeface="隶书" panose="02010509060101010101" pitchFamily="49" charset="-122"/>
            </a:endParaRPr>
          </a:p>
          <a:p>
            <a:pPr eaLnBrk="1" hangingPunct="1">
              <a:buFont typeface="Wingdings" panose="05000000000000000000" pitchFamily="2" charset="2"/>
              <a:buNone/>
            </a:pPr>
            <a:r>
              <a:rPr lang="zh-CN" altLang="en-US" sz="3000" smtClean="0">
                <a:latin typeface="隶书" panose="02010509060101010101" pitchFamily="49" charset="-122"/>
                <a:ea typeface="隶书" panose="02010509060101010101" pitchFamily="49" charset="-122"/>
              </a:rPr>
              <a:t>   （</a:t>
            </a:r>
            <a:r>
              <a:rPr lang="en-US" altLang="zh-CN" sz="3000" smtClean="0">
                <a:latin typeface="隶书" panose="02010509060101010101" pitchFamily="49" charset="-122"/>
                <a:ea typeface="隶书" panose="02010509060101010101" pitchFamily="49" charset="-122"/>
              </a:rPr>
              <a:t>3</a:t>
            </a:r>
            <a:r>
              <a:rPr lang="zh-CN" altLang="en-US" sz="3000" smtClean="0">
                <a:latin typeface="隶书" panose="02010509060101010101" pitchFamily="49" charset="-122"/>
                <a:ea typeface="隶书" panose="02010509060101010101" pitchFamily="49" charset="-122"/>
              </a:rPr>
              <a:t>）胎心率检查</a:t>
            </a:r>
            <a:endParaRPr lang="zh-CN" altLang="en-US" sz="3000" smtClean="0">
              <a:latin typeface="隶书" panose="02010509060101010101" pitchFamily="49" charset="-122"/>
              <a:ea typeface="隶书" panose="02010509060101010101" pitchFamily="49" charset="-122"/>
            </a:endParaRPr>
          </a:p>
          <a:p>
            <a:pPr eaLnBrk="1" hangingPunct="1">
              <a:buFont typeface="Wingdings" panose="05000000000000000000" pitchFamily="2" charset="2"/>
              <a:buNone/>
            </a:pPr>
            <a:r>
              <a:rPr lang="zh-CN" altLang="en-US" sz="3000" smtClean="0">
                <a:latin typeface="隶书" panose="02010509060101010101" pitchFamily="49" charset="-122"/>
                <a:ea typeface="隶书" panose="02010509060101010101" pitchFamily="49" charset="-122"/>
              </a:rPr>
              <a:t>   （</a:t>
            </a:r>
            <a:r>
              <a:rPr lang="en-US" altLang="zh-CN" sz="3000" smtClean="0">
                <a:latin typeface="隶书" panose="02010509060101010101" pitchFamily="49" charset="-122"/>
                <a:ea typeface="隶书" panose="02010509060101010101" pitchFamily="49" charset="-122"/>
              </a:rPr>
              <a:t>4</a:t>
            </a:r>
            <a:r>
              <a:rPr lang="zh-CN" altLang="en-US" sz="3000" smtClean="0">
                <a:latin typeface="隶书" panose="02010509060101010101" pitchFamily="49" charset="-122"/>
                <a:ea typeface="隶书" panose="02010509060101010101" pitchFamily="49" charset="-122"/>
              </a:rPr>
              <a:t>）羊水检查</a:t>
            </a:r>
            <a:endParaRPr lang="zh-CN" altLang="en-US" sz="3000" smtClean="0">
              <a:latin typeface="隶书" panose="02010509060101010101" pitchFamily="49" charset="-122"/>
              <a:ea typeface="隶书" panose="02010509060101010101" pitchFamily="49" charset="-122"/>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Rot="1" noChangeArrowheads="1"/>
          </p:cNvSpPr>
          <p:nvPr>
            <p:ph type="body" idx="1"/>
          </p:nvPr>
        </p:nvSpPr>
        <p:spPr>
          <a:xfrm>
            <a:off x="323850" y="765175"/>
            <a:ext cx="8351838" cy="5111750"/>
          </a:xfrm>
        </p:spPr>
        <p:txBody>
          <a:bodyPr/>
          <a:lstStyle/>
          <a:p>
            <a:pPr eaLnBrk="1" hangingPunct="1">
              <a:buFont typeface="Wingdings" panose="05000000000000000000" pitchFamily="2" charset="2"/>
              <a:buNone/>
            </a:pPr>
            <a:r>
              <a:rPr lang="zh-CN" altLang="en-US" sz="4000" smtClean="0">
                <a:solidFill>
                  <a:srgbClr val="000066"/>
                </a:solidFill>
                <a:latin typeface="隶书" panose="02010509060101010101" pitchFamily="49" charset="-122"/>
                <a:ea typeface="隶书" panose="02010509060101010101" pitchFamily="49" charset="-122"/>
              </a:rPr>
              <a:t>（</a:t>
            </a:r>
            <a:r>
              <a:rPr lang="en-US" altLang="zh-CN" sz="4000" smtClean="0">
                <a:solidFill>
                  <a:srgbClr val="000066"/>
                </a:solidFill>
                <a:latin typeface="隶书" panose="02010509060101010101" pitchFamily="49" charset="-122"/>
                <a:ea typeface="隶书" panose="02010509060101010101" pitchFamily="49" charset="-122"/>
              </a:rPr>
              <a:t>5</a:t>
            </a:r>
            <a:r>
              <a:rPr lang="zh-CN" altLang="en-US" sz="4000" smtClean="0">
                <a:solidFill>
                  <a:srgbClr val="000066"/>
                </a:solidFill>
                <a:latin typeface="隶书" panose="02010509060101010101" pitchFamily="49" charset="-122"/>
                <a:ea typeface="隶书" panose="02010509060101010101" pitchFamily="49" charset="-122"/>
              </a:rPr>
              <a:t>）胎儿宫内评分</a:t>
            </a:r>
            <a:r>
              <a:rPr lang="en-US" altLang="zh-CN" sz="4000" smtClean="0">
                <a:solidFill>
                  <a:srgbClr val="000066"/>
                </a:solidFill>
                <a:latin typeface="隶书" panose="02010509060101010101" pitchFamily="49" charset="-122"/>
                <a:ea typeface="隶书" panose="02010509060101010101" pitchFamily="49" charset="-122"/>
              </a:rPr>
              <a:t>:</a:t>
            </a:r>
            <a:endParaRPr lang="en-US" altLang="zh-CN" sz="4000" smtClean="0">
              <a:solidFill>
                <a:srgbClr val="000066"/>
              </a:solidFill>
              <a:latin typeface="隶书" panose="02010509060101010101" pitchFamily="49" charset="-122"/>
              <a:ea typeface="隶书" panose="02010509060101010101" pitchFamily="49" charset="-122"/>
            </a:endParaRPr>
          </a:p>
          <a:p>
            <a:pPr eaLnBrk="1" hangingPunct="1">
              <a:buFont typeface="Wingdings" panose="05000000000000000000" pitchFamily="2" charset="2"/>
              <a:buNone/>
            </a:pPr>
            <a:r>
              <a:rPr lang="en-US" altLang="zh-CN" sz="3600" smtClean="0">
                <a:solidFill>
                  <a:srgbClr val="003366"/>
                </a:solidFill>
              </a:rPr>
              <a:t>     </a:t>
            </a:r>
            <a:r>
              <a:rPr lang="en-US" altLang="zh-CN" smtClean="0">
                <a:solidFill>
                  <a:srgbClr val="000066"/>
                </a:solidFill>
                <a:latin typeface="隶书" panose="02010509060101010101" pitchFamily="49" charset="-122"/>
                <a:ea typeface="隶书" panose="02010509060101010101" pitchFamily="49" charset="-122"/>
              </a:rPr>
              <a:t>1)</a:t>
            </a:r>
            <a:r>
              <a:rPr lang="zh-CN" altLang="en-US" smtClean="0">
                <a:solidFill>
                  <a:srgbClr val="000066"/>
                </a:solidFill>
                <a:latin typeface="隶书" panose="02010509060101010101" pitchFamily="49" charset="-122"/>
                <a:ea typeface="隶书" panose="02010509060101010101" pitchFamily="49" charset="-122"/>
              </a:rPr>
              <a:t>胎儿生物物理相评分</a:t>
            </a:r>
            <a:r>
              <a:rPr lang="en-US" altLang="zh-CN" smtClean="0">
                <a:solidFill>
                  <a:srgbClr val="000066"/>
                </a:solidFill>
                <a:latin typeface="隶书" panose="02010509060101010101" pitchFamily="49" charset="-122"/>
                <a:ea typeface="隶书" panose="02010509060101010101" pitchFamily="49" charset="-122"/>
              </a:rPr>
              <a:t>(Manning</a:t>
            </a:r>
            <a:r>
              <a:rPr lang="zh-CN" altLang="en-US" smtClean="0">
                <a:solidFill>
                  <a:srgbClr val="000066"/>
                </a:solidFill>
                <a:latin typeface="隶书" panose="02010509060101010101" pitchFamily="49" charset="-122"/>
                <a:ea typeface="隶书" panose="02010509060101010101" pitchFamily="49" charset="-122"/>
              </a:rPr>
              <a:t>评分</a:t>
            </a:r>
            <a:r>
              <a:rPr lang="en-US" altLang="zh-CN" smtClean="0">
                <a:solidFill>
                  <a:srgbClr val="000066"/>
                </a:solidFill>
                <a:latin typeface="隶书" panose="02010509060101010101" pitchFamily="49" charset="-122"/>
                <a:ea typeface="隶书" panose="02010509060101010101" pitchFamily="49" charset="-122"/>
              </a:rPr>
              <a:t>)</a:t>
            </a:r>
            <a:endParaRPr lang="zh-CN" altLang="en-US" smtClean="0">
              <a:latin typeface="隶书" panose="02010509060101010101" pitchFamily="49" charset="-122"/>
              <a:ea typeface="隶书" panose="02010509060101010101" pitchFamily="49" charset="-122"/>
            </a:endParaRPr>
          </a:p>
          <a:p>
            <a:pPr eaLnBrk="1" hangingPunct="1">
              <a:buFont typeface="Wingdings" panose="05000000000000000000" pitchFamily="2" charset="2"/>
              <a:buNone/>
            </a:pPr>
            <a:r>
              <a:rPr lang="zh-CN" altLang="en-US" sz="3400" smtClean="0">
                <a:latin typeface="隶书" panose="02010509060101010101" pitchFamily="49" charset="-122"/>
                <a:ea typeface="隶书" panose="02010509060101010101" pitchFamily="49" charset="-122"/>
              </a:rPr>
              <a:t>    </a:t>
            </a:r>
            <a:r>
              <a:rPr lang="zh-CN" altLang="en-US" sz="3400" smtClean="0">
                <a:latin typeface="隶书" panose="02010509060101010101" pitchFamily="49" charset="-122"/>
                <a:ea typeface="隶书" panose="02010509060101010101" pitchFamily="49" charset="-122"/>
                <a:hlinkClick r:id="rId1" action="ppaction://hlinksldjump"/>
              </a:rPr>
              <a:t>表</a:t>
            </a:r>
            <a:r>
              <a:rPr lang="en-US" altLang="zh-CN" sz="3400" smtClean="0">
                <a:latin typeface="隶书" panose="02010509060101010101" pitchFamily="49" charset="-122"/>
                <a:ea typeface="隶书" panose="02010509060101010101" pitchFamily="49" charset="-122"/>
                <a:hlinkClick r:id="rId1" action="ppaction://hlinksldjump"/>
              </a:rPr>
              <a:t>2-4</a:t>
            </a:r>
            <a:endParaRPr lang="zh-CN" altLang="en-US" sz="3400" smtClean="0">
              <a:latin typeface="隶书" panose="02010509060101010101" pitchFamily="49" charset="-122"/>
              <a:ea typeface="隶书" panose="02010509060101010101" pitchFamily="49" charset="-122"/>
            </a:endParaRPr>
          </a:p>
          <a:p>
            <a:pPr eaLnBrk="1" hangingPunct="1">
              <a:buFont typeface="Wingdings" panose="05000000000000000000" pitchFamily="2" charset="2"/>
              <a:buNone/>
            </a:pPr>
            <a:r>
              <a:rPr lang="en-US" altLang="zh-CN" sz="3600" smtClean="0">
                <a:solidFill>
                  <a:srgbClr val="003366"/>
                </a:solidFill>
              </a:rPr>
              <a:t>    </a:t>
            </a:r>
            <a:r>
              <a:rPr lang="en-US" altLang="zh-CN" smtClean="0">
                <a:solidFill>
                  <a:srgbClr val="000066"/>
                </a:solidFill>
                <a:latin typeface="隶书" panose="02010509060101010101" pitchFamily="49" charset="-122"/>
                <a:ea typeface="隶书" panose="02010509060101010101" pitchFamily="49" charset="-122"/>
              </a:rPr>
              <a:t>2)</a:t>
            </a:r>
            <a:r>
              <a:rPr lang="zh-CN" altLang="en-US" smtClean="0">
                <a:solidFill>
                  <a:srgbClr val="000066"/>
                </a:solidFill>
                <a:latin typeface="隶书" panose="02010509060101010101" pitchFamily="49" charset="-122"/>
                <a:ea typeface="隶书" panose="02010509060101010101" pitchFamily="49" charset="-122"/>
              </a:rPr>
              <a:t>宫内</a:t>
            </a:r>
            <a:r>
              <a:rPr lang="en-US" altLang="zh-CN" smtClean="0">
                <a:solidFill>
                  <a:srgbClr val="000066"/>
                </a:solidFill>
                <a:latin typeface="隶书" panose="02010509060101010101" pitchFamily="49" charset="-122"/>
                <a:ea typeface="隶书" panose="02010509060101010101" pitchFamily="49" charset="-122"/>
              </a:rPr>
              <a:t>Apgar</a:t>
            </a:r>
            <a:r>
              <a:rPr lang="zh-CN" altLang="en-US" smtClean="0">
                <a:solidFill>
                  <a:srgbClr val="000066"/>
                </a:solidFill>
                <a:latin typeface="隶书" panose="02010509060101010101" pitchFamily="49" charset="-122"/>
                <a:ea typeface="隶书" panose="02010509060101010101" pitchFamily="49" charset="-122"/>
              </a:rPr>
              <a:t>评分：</a:t>
            </a:r>
            <a:endParaRPr lang="zh-CN" altLang="en-US" smtClean="0">
              <a:solidFill>
                <a:srgbClr val="000066"/>
              </a:solidFill>
              <a:latin typeface="隶书" panose="02010509060101010101" pitchFamily="49" charset="-122"/>
              <a:ea typeface="隶书" panose="02010509060101010101" pitchFamily="49" charset="-122"/>
            </a:endParaRPr>
          </a:p>
          <a:p>
            <a:pPr eaLnBrk="1" hangingPunct="1">
              <a:buFont typeface="Wingdings" panose="05000000000000000000" pitchFamily="2" charset="2"/>
              <a:buNone/>
            </a:pPr>
            <a:r>
              <a:rPr lang="zh-CN" altLang="en-US" smtClean="0">
                <a:solidFill>
                  <a:srgbClr val="003366"/>
                </a:solidFill>
              </a:rPr>
              <a:t>        </a:t>
            </a:r>
            <a:r>
              <a:rPr lang="zh-CN" altLang="en-US" sz="2800" smtClean="0">
                <a:latin typeface="隶书" panose="02010509060101010101" pitchFamily="49" charset="-122"/>
                <a:ea typeface="隶书" panose="02010509060101010101" pitchFamily="49" charset="-122"/>
              </a:rPr>
              <a:t>该法对于小于胎龄儿及过期产儿可以很好的预 </a:t>
            </a:r>
            <a:endParaRPr lang="zh-CN" altLang="en-US" sz="2800" smtClean="0">
              <a:latin typeface="隶书" panose="02010509060101010101" pitchFamily="49" charset="-122"/>
              <a:ea typeface="隶书" panose="02010509060101010101" pitchFamily="49" charset="-122"/>
            </a:endParaRPr>
          </a:p>
          <a:p>
            <a:pPr eaLnBrk="1" hangingPunct="1">
              <a:buFont typeface="Wingdings" panose="05000000000000000000" pitchFamily="2" charset="2"/>
              <a:buNone/>
            </a:pPr>
            <a:r>
              <a:rPr lang="zh-CN" altLang="en-US" sz="2800" smtClean="0">
                <a:latin typeface="隶书" panose="02010509060101010101" pitchFamily="49" charset="-122"/>
                <a:ea typeface="隶书" panose="02010509060101010101" pitchFamily="49" charset="-122"/>
              </a:rPr>
              <a:t>     测围产期结局。</a:t>
            </a:r>
            <a:endParaRPr lang="zh-CN" altLang="en-US" sz="2800" smtClean="0">
              <a:latin typeface="隶书" panose="02010509060101010101" pitchFamily="49" charset="-122"/>
              <a:ea typeface="隶书" panose="02010509060101010101" pitchFamily="49" charset="-122"/>
            </a:endParaRPr>
          </a:p>
          <a:p>
            <a:pPr eaLnBrk="1" hangingPunct="1">
              <a:buFont typeface="Wingdings" panose="05000000000000000000" pitchFamily="2" charset="2"/>
              <a:buNone/>
            </a:pPr>
            <a:r>
              <a:rPr lang="zh-CN" altLang="en-US" sz="2800" smtClean="0">
                <a:latin typeface="隶书" panose="02010509060101010101" pitchFamily="49" charset="-122"/>
                <a:ea typeface="隶书" panose="02010509060101010101" pitchFamily="49" charset="-122"/>
              </a:rPr>
              <a:t>     </a:t>
            </a:r>
            <a:r>
              <a:rPr lang="zh-CN" altLang="en-US" sz="3500" smtClean="0">
                <a:latin typeface="隶书" panose="02010509060101010101" pitchFamily="49" charset="-122"/>
                <a:ea typeface="隶书" panose="02010509060101010101" pitchFamily="49" charset="-122"/>
                <a:hlinkClick r:id="rId2" action="ppaction://hlinksldjump"/>
              </a:rPr>
              <a:t>表</a:t>
            </a:r>
            <a:r>
              <a:rPr lang="en-US" altLang="zh-CN" sz="3500" smtClean="0">
                <a:latin typeface="隶书" panose="02010509060101010101" pitchFamily="49" charset="-122"/>
                <a:ea typeface="隶书" panose="02010509060101010101" pitchFamily="49" charset="-122"/>
                <a:hlinkClick r:id="rId2" action="ppaction://hlinksldjump"/>
              </a:rPr>
              <a:t>2-5</a:t>
            </a:r>
            <a:r>
              <a:rPr lang="en-US" altLang="zh-CN" sz="3500" smtClean="0">
                <a:latin typeface="隶书" panose="02010509060101010101" pitchFamily="49" charset="-122"/>
                <a:ea typeface="隶书" panose="02010509060101010101" pitchFamily="49" charset="-122"/>
              </a:rPr>
              <a:t> </a:t>
            </a:r>
            <a:r>
              <a:rPr lang="zh-CN" altLang="en-US" sz="3600" smtClean="0"/>
              <a:t> </a:t>
            </a:r>
            <a:endParaRPr lang="zh-CN" altLang="en-US" sz="3600" smtClean="0"/>
          </a:p>
        </p:txBody>
      </p:sp>
      <p:sp>
        <p:nvSpPr>
          <p:cNvPr id="27651" name="AutoShape 32">
            <a:hlinkClick r:id="rId3" action="ppaction://hlinksldjump" highlightClick="1"/>
          </p:cNvPr>
          <p:cNvSpPr>
            <a:spLocks noChangeArrowheads="1"/>
          </p:cNvSpPr>
          <p:nvPr/>
        </p:nvSpPr>
        <p:spPr bwMode="auto">
          <a:xfrm>
            <a:off x="5148263" y="6237288"/>
            <a:ext cx="503237" cy="287337"/>
          </a:xfrm>
          <a:prstGeom prst="actionButtonBackPrevious">
            <a:avLst/>
          </a:prstGeom>
          <a:solidFill>
            <a:schemeClr val="accent1"/>
          </a:solidFill>
          <a:ln w="9525">
            <a:noFill/>
            <a:miter lim="800000"/>
          </a:ln>
        </p:spPr>
        <p:txBody>
          <a:bodyPr wrap="none" anchor="ctr"/>
          <a:lstStyle/>
          <a:p>
            <a:endParaRPr lang="zh-CN" altLang="en-US"/>
          </a:p>
        </p:txBody>
      </p:sp>
      <p:sp>
        <p:nvSpPr>
          <p:cNvPr id="198689" name="Rectangle 33"/>
          <p:cNvSpPr>
            <a:spLocks noChangeArrowheads="1"/>
          </p:cNvSpPr>
          <p:nvPr/>
        </p:nvSpPr>
        <p:spPr bwMode="auto">
          <a:xfrm>
            <a:off x="5651500" y="6216650"/>
            <a:ext cx="2927350" cy="366713"/>
          </a:xfrm>
          <a:prstGeom prst="rect">
            <a:avLst/>
          </a:prstGeom>
          <a:noFill/>
          <a:ln w="9525">
            <a:noFill/>
            <a:miter lim="800000"/>
          </a:ln>
        </p:spPr>
        <p:txBody>
          <a:bodyPr wrap="none">
            <a:spAutoFit/>
          </a:bodyPr>
          <a:lstStyle/>
          <a:p>
            <a:r>
              <a:rPr lang="zh-CN" altLang="en-US">
                <a:solidFill>
                  <a:srgbClr val="FF0000"/>
                </a:solidFill>
              </a:rPr>
              <a:t>第一节六、胎儿发育的监测</a:t>
            </a:r>
            <a:endParaRPr lang="zh-CN" altLang="en-US">
              <a:solidFill>
                <a:srgbClr val="FF0000"/>
              </a:solidFill>
            </a:endParaRPr>
          </a:p>
        </p:txBody>
      </p:sp>
      <p:sp>
        <p:nvSpPr>
          <p:cNvPr id="198690" name="AutoShape 34">
            <a:hlinkClick r:id="rId4" action="ppaction://hlinksldjump" highlightClick="1"/>
          </p:cNvPr>
          <p:cNvSpPr>
            <a:spLocks noChangeArrowheads="1"/>
          </p:cNvSpPr>
          <p:nvPr/>
        </p:nvSpPr>
        <p:spPr bwMode="auto">
          <a:xfrm>
            <a:off x="5651500" y="6237288"/>
            <a:ext cx="2952750" cy="288925"/>
          </a:xfrm>
          <a:prstGeom prst="bracePair">
            <a:avLst>
              <a:gd name="adj" fmla="val 8333"/>
            </a:avLst>
          </a:prstGeom>
          <a:solidFill>
            <a:srgbClr val="00CCFF">
              <a:alpha val="25098"/>
            </a:srgbClr>
          </a:solidFill>
          <a:ln w="9525">
            <a:solidFill>
              <a:srgbClr val="00FF00"/>
            </a:solidFill>
            <a:round/>
          </a:ln>
        </p:spPr>
        <p:txBody>
          <a:bodyPr wrap="none" anchor="ct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98689"/>
                                        </p:tgtEl>
                                        <p:attrNameLst>
                                          <p:attrName>style.visibility</p:attrName>
                                        </p:attrNameLst>
                                      </p:cBhvr>
                                      <p:to>
                                        <p:strVal val="visible"/>
                                      </p:to>
                                    </p:set>
                                    <p:animEffect transition="in" filter="wipe(left)">
                                      <p:cBhvr>
                                        <p:cTn id="7" dur="500"/>
                                        <p:tgtEl>
                                          <p:spTgt spid="19868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8690"/>
                                        </p:tgtEl>
                                        <p:attrNameLst>
                                          <p:attrName>style.visibility</p:attrName>
                                        </p:attrNameLst>
                                      </p:cBhvr>
                                      <p:to>
                                        <p:strVal val="visible"/>
                                      </p:to>
                                    </p:set>
                                    <p:animEffect transition="in" filter="wipe(left)">
                                      <p:cBhvr>
                                        <p:cTn id="10" dur="500"/>
                                        <p:tgtEl>
                                          <p:spTgt spid="1986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9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a:bodyPr>
          <a:lstStyle/>
          <a:p>
            <a:endParaRPr lang="zh-CN" altLang="en-US" dirty="0" smtClean="0"/>
          </a:p>
          <a:p>
            <a:r>
              <a:rPr lang="en-US" dirty="0" smtClean="0"/>
              <a:t> </a:t>
            </a:r>
            <a:endParaRPr lang="zh-CN" altLang="en-US" dirty="0" smtClean="0"/>
          </a:p>
          <a:p>
            <a:pPr>
              <a:buNone/>
            </a:pPr>
            <a:endParaRPr lang="zh-CN" altLang="en-US" dirty="0"/>
          </a:p>
        </p:txBody>
      </p:sp>
      <p:sp>
        <p:nvSpPr>
          <p:cNvPr id="3" name="标题 2"/>
          <p:cNvSpPr>
            <a:spLocks noGrp="1"/>
          </p:cNvSpPr>
          <p:nvPr>
            <p:ph type="title"/>
          </p:nvPr>
        </p:nvSpPr>
        <p:spPr>
          <a:xfrm>
            <a:off x="683568" y="2852936"/>
            <a:ext cx="8229600" cy="1143000"/>
          </a:xfrm>
        </p:spPr>
        <p:txBody>
          <a:bodyPr>
            <a:normAutofit fontScale="90000"/>
          </a:bodyPr>
          <a:lstStyle/>
          <a:p>
            <a:r>
              <a:rPr lang="zh-CN" altLang="en-US" dirty="0" smtClean="0"/>
              <a:t>第二节  新生儿期的发育和行为</a:t>
            </a:r>
            <a:br>
              <a:rPr lang="zh-CN" altLang="en-US" dirty="0" smtClean="0"/>
            </a:b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dissolve">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smtClean="0"/>
              <a:t>    新生儿期，即自胎儿娩出脐带结扎时开始至</a:t>
            </a:r>
            <a:r>
              <a:rPr lang="en-US" altLang="zh-CN" dirty="0" smtClean="0"/>
              <a:t>28</a:t>
            </a:r>
            <a:r>
              <a:rPr lang="zh-CN" altLang="en-US" dirty="0" smtClean="0"/>
              <a:t>天之前。由于此期在生长发育和疾病方面具有非常明显的特殊性，且发病率高，死亡率也高，因此列为婴儿期中的一个特殊时期，在此期间，小儿脱离母体转而独立生存，所处的内外环境发生根本的变化，但其适应能力尚不完善，此外，分娩过程中的损伤、感染延续存在，先天性畸形也常在此期表现。</a:t>
            </a:r>
            <a:endParaRPr lang="zh-CN" altLang="en-US" dirty="0"/>
          </a:p>
        </p:txBody>
      </p:sp>
      <p:sp>
        <p:nvSpPr>
          <p:cNvPr id="3" name="标题 2"/>
          <p:cNvSpPr>
            <a:spLocks noGrp="1"/>
          </p:cNvSpPr>
          <p:nvPr>
            <p:ph type="title"/>
          </p:nvPr>
        </p:nvSpPr>
        <p:spPr/>
        <p:txBody>
          <a:bodyPr/>
          <a:lstStyle/>
          <a:p>
            <a:endParaRPr lang="zh-CN" alt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fontScale="92500" lnSpcReduction="10000"/>
          </a:bodyPr>
          <a:lstStyle/>
          <a:p>
            <a:r>
              <a:rPr lang="zh-CN" altLang="en-US" dirty="0" smtClean="0"/>
              <a:t>根据分娩时的孕周：</a:t>
            </a:r>
            <a:endParaRPr lang="zh-CN" altLang="en-US" dirty="0" smtClean="0"/>
          </a:p>
          <a:p>
            <a:r>
              <a:rPr lang="zh-CN" altLang="en-US" dirty="0" smtClean="0"/>
              <a:t>新生儿分为</a:t>
            </a:r>
            <a:r>
              <a:rPr lang="zh-CN" altLang="en-US" dirty="0" smtClean="0">
                <a:hlinkClick r:id="rId1"/>
              </a:rPr>
              <a:t>足月儿</a:t>
            </a:r>
            <a:r>
              <a:rPr lang="zh-CN" altLang="en-US" dirty="0" smtClean="0"/>
              <a:t>（胎龄满</a:t>
            </a:r>
            <a:r>
              <a:rPr lang="en-US" altLang="zh-CN" dirty="0" smtClean="0"/>
              <a:t>37</a:t>
            </a:r>
            <a:r>
              <a:rPr lang="zh-CN" altLang="en-US" dirty="0" smtClean="0"/>
              <a:t>周，不满</a:t>
            </a:r>
            <a:r>
              <a:rPr lang="en-US" altLang="zh-CN" dirty="0" smtClean="0"/>
              <a:t>42</a:t>
            </a:r>
            <a:r>
              <a:rPr lang="zh-CN" altLang="en-US" dirty="0" smtClean="0"/>
              <a:t>周）</a:t>
            </a:r>
            <a:r>
              <a:rPr lang="zh-CN" altLang="en-US" dirty="0" smtClean="0">
                <a:hlinkClick r:id="rId2"/>
              </a:rPr>
              <a:t>早产儿</a:t>
            </a:r>
            <a:r>
              <a:rPr lang="zh-CN" altLang="en-US" dirty="0" smtClean="0"/>
              <a:t>（胎龄满</a:t>
            </a:r>
            <a:r>
              <a:rPr lang="en-US" altLang="zh-CN" dirty="0" smtClean="0"/>
              <a:t>28</a:t>
            </a:r>
            <a:r>
              <a:rPr lang="zh-CN" altLang="en-US" dirty="0" smtClean="0"/>
              <a:t>周，不满</a:t>
            </a:r>
            <a:r>
              <a:rPr lang="en-US" altLang="zh-CN" dirty="0" smtClean="0"/>
              <a:t>37</a:t>
            </a:r>
            <a:r>
              <a:rPr lang="zh-CN" altLang="en-US" dirty="0" smtClean="0"/>
              <a:t>周）</a:t>
            </a:r>
            <a:r>
              <a:rPr lang="zh-CN" altLang="en-US" dirty="0" smtClean="0">
                <a:hlinkClick r:id="rId3"/>
              </a:rPr>
              <a:t>过期产儿</a:t>
            </a:r>
            <a:r>
              <a:rPr lang="zh-CN" altLang="en-US" dirty="0" smtClean="0"/>
              <a:t>（胎龄超过</a:t>
            </a:r>
            <a:r>
              <a:rPr lang="en-US" altLang="zh-CN" dirty="0" smtClean="0"/>
              <a:t>42</a:t>
            </a:r>
            <a:r>
              <a:rPr lang="zh-CN" altLang="en-US" dirty="0" smtClean="0"/>
              <a:t>周以上）；</a:t>
            </a:r>
            <a:endParaRPr lang="zh-CN" altLang="en-US" dirty="0" smtClean="0"/>
          </a:p>
          <a:p>
            <a:r>
              <a:rPr lang="zh-CN" altLang="en-US" dirty="0" smtClean="0"/>
              <a:t>根据体重值：</a:t>
            </a:r>
            <a:endParaRPr lang="zh-CN" altLang="en-US" dirty="0" smtClean="0"/>
          </a:p>
          <a:p>
            <a:r>
              <a:rPr lang="zh-CN" altLang="en-US" dirty="0" smtClean="0"/>
              <a:t>新生儿分为 正常体重儿（体重大于</a:t>
            </a:r>
            <a:r>
              <a:rPr lang="en-US" altLang="zh-CN" dirty="0" smtClean="0"/>
              <a:t>2500</a:t>
            </a:r>
            <a:r>
              <a:rPr lang="zh-CN" altLang="en-US" dirty="0" smtClean="0"/>
              <a:t>克，小于</a:t>
            </a:r>
            <a:r>
              <a:rPr lang="en-US" altLang="zh-CN" dirty="0" smtClean="0"/>
              <a:t>4000</a:t>
            </a:r>
            <a:r>
              <a:rPr lang="zh-CN" altLang="en-US" dirty="0" smtClean="0"/>
              <a:t>克）</a:t>
            </a:r>
            <a:r>
              <a:rPr lang="zh-CN" altLang="en-US" dirty="0" smtClean="0">
                <a:hlinkClick r:id="rId4"/>
              </a:rPr>
              <a:t>低体重儿</a:t>
            </a:r>
            <a:r>
              <a:rPr lang="zh-CN" altLang="en-US" dirty="0" smtClean="0"/>
              <a:t>（体重小于</a:t>
            </a:r>
            <a:r>
              <a:rPr lang="en-US" altLang="zh-CN" dirty="0" smtClean="0"/>
              <a:t>2500</a:t>
            </a:r>
            <a:r>
              <a:rPr lang="zh-CN" altLang="en-US" dirty="0" smtClean="0"/>
              <a:t>克）</a:t>
            </a:r>
            <a:r>
              <a:rPr lang="zh-CN" altLang="en-US" dirty="0" smtClean="0">
                <a:hlinkClick r:id="rId5"/>
              </a:rPr>
              <a:t>巨大儿</a:t>
            </a:r>
            <a:r>
              <a:rPr lang="zh-CN" altLang="en-US" dirty="0" smtClean="0"/>
              <a:t>（体重大于等于</a:t>
            </a:r>
            <a:r>
              <a:rPr lang="en-US" altLang="zh-CN" dirty="0" smtClean="0"/>
              <a:t>4000</a:t>
            </a:r>
            <a:r>
              <a:rPr lang="zh-CN" altLang="en-US" dirty="0" smtClean="0"/>
              <a:t>克）；</a:t>
            </a:r>
            <a:endParaRPr lang="zh-CN" altLang="en-US" dirty="0" smtClean="0"/>
          </a:p>
          <a:p>
            <a:r>
              <a:rPr lang="zh-CN" altLang="en-US" dirty="0" smtClean="0"/>
              <a:t>根据体重与孕龄的关系；</a:t>
            </a:r>
            <a:endParaRPr lang="zh-CN" altLang="en-US" dirty="0" smtClean="0"/>
          </a:p>
          <a:p>
            <a:r>
              <a:rPr lang="zh-CN" altLang="en-US" dirty="0" smtClean="0"/>
              <a:t>新生儿分为适于胎龄儿（胎龄与体重相符）</a:t>
            </a:r>
            <a:r>
              <a:rPr lang="zh-CN" altLang="en-US" dirty="0" smtClean="0">
                <a:hlinkClick r:id="rId6"/>
              </a:rPr>
              <a:t>小于胎龄儿</a:t>
            </a:r>
            <a:r>
              <a:rPr lang="zh-CN" altLang="en-US" dirty="0" smtClean="0"/>
              <a:t>（体重小于相应的胎龄）大于胎龄儿（体重大于相应胎龄）。</a:t>
            </a:r>
            <a:endParaRPr lang="zh-CN" altLang="en-US" dirty="0" smtClean="0"/>
          </a:p>
          <a:p>
            <a:endParaRPr lang="zh-CN" altLang="en-US" dirty="0"/>
          </a:p>
        </p:txBody>
      </p:sp>
      <p:sp>
        <p:nvSpPr>
          <p:cNvPr id="3" name="标题 2"/>
          <p:cNvSpPr>
            <a:spLocks noGrp="1"/>
          </p:cNvSpPr>
          <p:nvPr>
            <p:ph type="title"/>
          </p:nvPr>
        </p:nvSpPr>
        <p:spPr/>
        <p:txBody>
          <a:bodyPr/>
          <a:lstStyle/>
          <a:p>
            <a:endParaRPr lang="zh-CN" alt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fontScale="92500" lnSpcReduction="10000"/>
          </a:bodyPr>
          <a:lstStyle/>
          <a:p>
            <a:r>
              <a:rPr lang="zh-CN" altLang="zh-CN" dirty="0" smtClean="0"/>
              <a:t>经过专家们的研究认为，新生儿健康应具有十方面的标准。</a:t>
            </a:r>
            <a:endParaRPr lang="zh-CN" altLang="zh-CN" dirty="0" smtClean="0"/>
          </a:p>
          <a:p>
            <a:r>
              <a:rPr lang="en-US" altLang="zh-CN" dirty="0" smtClean="0"/>
              <a:t>1</a:t>
            </a:r>
            <a:r>
              <a:rPr lang="zh-CN" altLang="zh-CN" dirty="0" smtClean="0"/>
              <a:t>、新生儿降生后先啼哭数声，后开始用肺呼吸。头两周每分钟呼吸</a:t>
            </a:r>
            <a:r>
              <a:rPr lang="en-US" altLang="zh-CN" dirty="0" smtClean="0"/>
              <a:t>40-50</a:t>
            </a:r>
            <a:r>
              <a:rPr lang="zh-CN" altLang="zh-CN" dirty="0" smtClean="0"/>
              <a:t>次。</a:t>
            </a:r>
            <a:endParaRPr lang="zh-CN" altLang="zh-CN" dirty="0" smtClean="0"/>
          </a:p>
          <a:p>
            <a:r>
              <a:rPr lang="en-US" altLang="zh-CN" dirty="0" smtClean="0"/>
              <a:t>2</a:t>
            </a:r>
            <a:r>
              <a:rPr lang="zh-CN" altLang="zh-CN" dirty="0" smtClean="0"/>
              <a:t>、新生儿的脉搏以每分钟</a:t>
            </a:r>
            <a:r>
              <a:rPr lang="en-US" altLang="zh-CN" dirty="0" smtClean="0"/>
              <a:t>120-140</a:t>
            </a:r>
            <a:r>
              <a:rPr lang="zh-CN" altLang="zh-CN" dirty="0" smtClean="0"/>
              <a:t>次为正常。</a:t>
            </a:r>
            <a:endParaRPr lang="zh-CN" altLang="zh-CN" dirty="0" smtClean="0"/>
          </a:p>
          <a:p>
            <a:r>
              <a:rPr lang="en-US" altLang="zh-CN" dirty="0" smtClean="0"/>
              <a:t>3</a:t>
            </a:r>
            <a:r>
              <a:rPr lang="zh-CN" altLang="zh-CN" dirty="0" smtClean="0"/>
              <a:t>、新生儿的正常体重为</a:t>
            </a:r>
            <a:r>
              <a:rPr lang="en-US" altLang="zh-CN" dirty="0" smtClean="0"/>
              <a:t>3000-4000</a:t>
            </a:r>
            <a:r>
              <a:rPr lang="zh-CN" altLang="zh-CN" dirty="0" smtClean="0"/>
              <a:t>克，低于</a:t>
            </a:r>
            <a:r>
              <a:rPr lang="en-US" altLang="zh-CN" dirty="0" smtClean="0"/>
              <a:t>2500</a:t>
            </a:r>
            <a:r>
              <a:rPr lang="zh-CN" altLang="zh-CN" dirty="0" smtClean="0"/>
              <a:t>克属于未成熟儿。</a:t>
            </a:r>
            <a:endParaRPr lang="zh-CN" altLang="zh-CN" dirty="0" smtClean="0"/>
          </a:p>
          <a:p>
            <a:r>
              <a:rPr lang="en-US" altLang="zh-CN" dirty="0" smtClean="0"/>
              <a:t>4</a:t>
            </a:r>
            <a:r>
              <a:rPr lang="zh-CN" altLang="zh-CN" dirty="0" smtClean="0"/>
              <a:t>、新生儿头两天大便呈黑色绿粘笛状，无气味。喂奶后逐渐转为黄色（金黄色或浅黄色）。</a:t>
            </a:r>
            <a:endParaRPr lang="zh-CN" altLang="zh-CN" dirty="0" smtClean="0"/>
          </a:p>
          <a:p>
            <a:r>
              <a:rPr lang="en-US" altLang="zh-CN" dirty="0" smtClean="0"/>
              <a:t>5</a:t>
            </a:r>
            <a:r>
              <a:rPr lang="zh-CN" altLang="zh-CN" dirty="0" smtClean="0"/>
              <a:t>、新生儿出生后</a:t>
            </a:r>
            <a:r>
              <a:rPr lang="en-US" altLang="zh-CN" dirty="0" smtClean="0"/>
              <a:t>24</a:t>
            </a:r>
            <a:r>
              <a:rPr lang="zh-CN" altLang="zh-CN" dirty="0" smtClean="0"/>
              <a:t>小时内开始排尿，如超过或第一周内每日排尿达</a:t>
            </a:r>
            <a:r>
              <a:rPr lang="en-US" altLang="zh-CN" dirty="0" smtClean="0"/>
              <a:t>30</a:t>
            </a:r>
            <a:r>
              <a:rPr lang="zh-CN" altLang="zh-CN" dirty="0" smtClean="0"/>
              <a:t>次以上，则为异常。</a:t>
            </a:r>
            <a:endParaRPr lang="zh-CN" altLang="zh-CN" dirty="0" smtClean="0"/>
          </a:p>
        </p:txBody>
      </p:sp>
      <p:sp>
        <p:nvSpPr>
          <p:cNvPr id="3" name="标题 2"/>
          <p:cNvSpPr>
            <a:spLocks noGrp="1"/>
          </p:cNvSpPr>
          <p:nvPr>
            <p:ph type="title"/>
          </p:nvPr>
        </p:nvSpPr>
        <p:spPr/>
        <p:txBody>
          <a:bodyPr/>
          <a:lstStyle/>
          <a:p>
            <a:r>
              <a:rPr lang="zh-CN" altLang="en-US" dirty="0" smtClean="0"/>
              <a:t>一、新生儿的健康标准</a:t>
            </a:r>
            <a:endParaRPr lang="zh-CN" alt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dirty="0" smtClean="0"/>
              <a:t>6</a:t>
            </a:r>
            <a:r>
              <a:rPr lang="zh-CN" altLang="zh-CN" dirty="0" smtClean="0"/>
              <a:t>、新生儿体温在</a:t>
            </a:r>
            <a:r>
              <a:rPr lang="en-US" altLang="zh-CN" dirty="0" smtClean="0"/>
              <a:t>37-37.5</a:t>
            </a:r>
            <a:r>
              <a:rPr lang="zh-CN" altLang="zh-CN" dirty="0" smtClean="0"/>
              <a:t>摄氏度之间为正常。如不注意保暖，体温会降低到</a:t>
            </a:r>
            <a:r>
              <a:rPr lang="en-US" altLang="zh-CN" dirty="0" smtClean="0"/>
              <a:t>36</a:t>
            </a:r>
            <a:r>
              <a:rPr lang="zh-CN" altLang="zh-CN" dirty="0" smtClean="0"/>
              <a:t>摄氏度以下。</a:t>
            </a:r>
            <a:endParaRPr lang="zh-CN" altLang="zh-CN" dirty="0" smtClean="0"/>
          </a:p>
          <a:p>
            <a:r>
              <a:rPr lang="en-US" altLang="zh-CN" dirty="0" smtClean="0"/>
              <a:t>7</a:t>
            </a:r>
            <a:r>
              <a:rPr lang="zh-CN" altLang="zh-CN" dirty="0" smtClean="0"/>
              <a:t>、多数新生儿出生后第</a:t>
            </a:r>
            <a:r>
              <a:rPr lang="en-US" altLang="zh-CN" dirty="0" smtClean="0"/>
              <a:t>2-3</a:t>
            </a:r>
            <a:r>
              <a:rPr lang="zh-CN" altLang="zh-CN" dirty="0" smtClean="0"/>
              <a:t>天皮肤轻微发黄，若在出生后</a:t>
            </a:r>
            <a:r>
              <a:rPr lang="en-US" altLang="zh-CN" dirty="0" err="1" smtClean="0">
                <a:hlinkClick r:id="rId1"/>
              </a:rPr>
              <a:t>黄疸</a:t>
            </a:r>
            <a:r>
              <a:rPr lang="zh-CN" altLang="zh-CN" dirty="0" smtClean="0"/>
              <a:t>不退或加深为病态。</a:t>
            </a:r>
            <a:endParaRPr lang="zh-CN" altLang="zh-CN" dirty="0" smtClean="0"/>
          </a:p>
          <a:p>
            <a:r>
              <a:rPr lang="en-US" altLang="zh-CN" dirty="0" smtClean="0"/>
              <a:t>8</a:t>
            </a:r>
            <a:r>
              <a:rPr lang="zh-CN" altLang="zh-CN" dirty="0" smtClean="0"/>
              <a:t>、新生儿出生后有觅食、吸允、</a:t>
            </a:r>
            <a:r>
              <a:rPr lang="en-US" altLang="zh-CN" dirty="0" err="1" smtClean="0">
                <a:hlinkClick r:id="rId2"/>
              </a:rPr>
              <a:t>伸舌</a:t>
            </a:r>
            <a:r>
              <a:rPr lang="zh-CN" altLang="zh-CN" dirty="0" smtClean="0"/>
              <a:t>、右咽及拥抱等反射。</a:t>
            </a:r>
            <a:endParaRPr lang="zh-CN" altLang="zh-CN" dirty="0" smtClean="0"/>
          </a:p>
          <a:p>
            <a:r>
              <a:rPr lang="en-US" altLang="zh-CN" dirty="0" smtClean="0"/>
              <a:t>9</a:t>
            </a:r>
            <a:r>
              <a:rPr lang="zh-CN" altLang="zh-CN" dirty="0" smtClean="0"/>
              <a:t>、给新生儿照射光可引起眼的反射。自第二个月开始起视线会追随活动的玩具。</a:t>
            </a:r>
            <a:endParaRPr lang="zh-CN" altLang="zh-CN" dirty="0" smtClean="0"/>
          </a:p>
          <a:p>
            <a:r>
              <a:rPr lang="en-US" altLang="zh-CN" dirty="0" smtClean="0"/>
              <a:t>10</a:t>
            </a:r>
            <a:r>
              <a:rPr lang="zh-CN" altLang="zh-CN" dirty="0" smtClean="0"/>
              <a:t>、出生后</a:t>
            </a:r>
            <a:r>
              <a:rPr lang="en-US" altLang="zh-CN" dirty="0" smtClean="0"/>
              <a:t>3-7</a:t>
            </a:r>
            <a:r>
              <a:rPr lang="zh-CN" altLang="zh-CN" dirty="0" smtClean="0"/>
              <a:t>天新生儿的听觉逐渐增强，听见响声可引起眨眼等动作。</a:t>
            </a:r>
            <a:endParaRPr lang="zh-CN" altLang="zh-CN" dirty="0" smtClean="0"/>
          </a:p>
          <a:p>
            <a:endParaRPr lang="zh-CN" altLang="en-US" dirty="0" smtClean="0"/>
          </a:p>
          <a:p>
            <a:endParaRPr lang="zh-CN" altLang="en-US" dirty="0"/>
          </a:p>
        </p:txBody>
      </p:sp>
      <p:sp>
        <p:nvSpPr>
          <p:cNvPr id="3" name="标题 2"/>
          <p:cNvSpPr>
            <a:spLocks noGrp="1"/>
          </p:cNvSpPr>
          <p:nvPr>
            <p:ph type="title"/>
          </p:nvPr>
        </p:nvSpPr>
        <p:spPr/>
        <p:txBody>
          <a:bodyPr/>
          <a:lstStyle/>
          <a:p>
            <a:endParaRPr lang="zh-CN" alt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fontScale="92500" lnSpcReduction="20000"/>
          </a:bodyPr>
          <a:lstStyle/>
          <a:p>
            <a:r>
              <a:rPr lang="en-US" altLang="zh-CN" b="1" dirty="0" smtClean="0"/>
              <a:t>1</a:t>
            </a:r>
            <a:r>
              <a:rPr lang="zh-CN" altLang="en-US" b="1" dirty="0" smtClean="0"/>
              <a:t>、呼吸系统：</a:t>
            </a:r>
            <a:endParaRPr lang="zh-CN" altLang="en-US" dirty="0" smtClean="0"/>
          </a:p>
          <a:p>
            <a:r>
              <a:rPr lang="zh-CN" altLang="en-US" dirty="0" smtClean="0"/>
              <a:t>　　新生儿在生后</a:t>
            </a:r>
            <a:r>
              <a:rPr lang="en-US" altLang="zh-CN" dirty="0" smtClean="0"/>
              <a:t>1</a:t>
            </a:r>
            <a:r>
              <a:rPr lang="zh-CN" altLang="en-US" dirty="0" smtClean="0"/>
              <a:t>分钟内就开始第一次呼吸。因肋间肌薄弱，主要依靠膈肌呼吸，因此，以腹式呼吸为主。呼吸运动较浅表，频率较快，正常约每分钟</a:t>
            </a:r>
            <a:r>
              <a:rPr lang="en-US" altLang="zh-CN" dirty="0" smtClean="0"/>
              <a:t>40</a:t>
            </a:r>
            <a:r>
              <a:rPr lang="zh-CN" altLang="en-US" dirty="0" smtClean="0"/>
              <a:t>次。</a:t>
            </a:r>
            <a:endParaRPr lang="zh-CN" altLang="en-US" dirty="0" smtClean="0"/>
          </a:p>
          <a:p>
            <a:r>
              <a:rPr lang="zh-CN" altLang="en-US" dirty="0" smtClean="0"/>
              <a:t>　　</a:t>
            </a:r>
            <a:r>
              <a:rPr lang="en-US" altLang="zh-CN" b="1" dirty="0" smtClean="0"/>
              <a:t>2</a:t>
            </a:r>
            <a:r>
              <a:rPr lang="zh-CN" altLang="en-US" b="1" dirty="0" smtClean="0"/>
              <a:t>、心血管系统：</a:t>
            </a:r>
            <a:endParaRPr lang="zh-CN" altLang="en-US" dirty="0" smtClean="0"/>
          </a:p>
          <a:p>
            <a:r>
              <a:rPr lang="zh-CN" altLang="en-US" dirty="0" smtClean="0"/>
              <a:t>　　新生儿心率波动较大，安静睡眠时可降至</a:t>
            </a:r>
            <a:r>
              <a:rPr lang="en-US" altLang="zh-CN" dirty="0" smtClean="0"/>
              <a:t>90</a:t>
            </a:r>
            <a:r>
              <a:rPr lang="zh-CN" altLang="en-US" dirty="0" smtClean="0"/>
              <a:t>～</a:t>
            </a:r>
            <a:r>
              <a:rPr lang="en-US" altLang="zh-CN" dirty="0" smtClean="0"/>
              <a:t>100</a:t>
            </a:r>
            <a:r>
              <a:rPr lang="zh-CN" altLang="en-US" dirty="0" smtClean="0"/>
              <a:t>次</a:t>
            </a:r>
            <a:r>
              <a:rPr lang="en-US" altLang="zh-CN" dirty="0" smtClean="0"/>
              <a:t>/</a:t>
            </a:r>
            <a:r>
              <a:rPr lang="zh-CN" altLang="en-US" dirty="0" smtClean="0"/>
              <a:t>分，而哭闹时可达</a:t>
            </a:r>
            <a:r>
              <a:rPr lang="en-US" altLang="zh-CN" dirty="0" smtClean="0"/>
              <a:t>160</a:t>
            </a:r>
            <a:r>
              <a:rPr lang="zh-CN" altLang="en-US" dirty="0" smtClean="0"/>
              <a:t>～</a:t>
            </a:r>
            <a:r>
              <a:rPr lang="en-US" altLang="zh-CN" dirty="0" smtClean="0"/>
              <a:t>180</a:t>
            </a:r>
            <a:r>
              <a:rPr lang="zh-CN" altLang="en-US" dirty="0" smtClean="0"/>
              <a:t>次</a:t>
            </a:r>
            <a:r>
              <a:rPr lang="en-US" altLang="zh-CN" dirty="0" smtClean="0"/>
              <a:t>/</a:t>
            </a:r>
            <a:r>
              <a:rPr lang="zh-CN" altLang="en-US" dirty="0" smtClean="0"/>
              <a:t>分。新生儿血流多集中于躯干和内脏，而四肢较少，因此，有时肢体易发冷，手指和脚趾末端的颜色可稍稍发紫。有的新生儿于生后最初内天内可听到心脏杂音，可能与动脉导管暂时未闭有关，杂音一般在一周之内消失。如果心脏杂音持续存在，应该做进一步检查，以排除先天性心脏病。</a:t>
            </a:r>
            <a:endParaRPr lang="zh-CN" altLang="en-US" dirty="0" smtClean="0"/>
          </a:p>
          <a:p>
            <a:r>
              <a:rPr lang="zh-CN" altLang="en-US" dirty="0" smtClean="0"/>
              <a:t>　</a:t>
            </a:r>
            <a:endParaRPr lang="zh-CN" altLang="en-US" dirty="0"/>
          </a:p>
        </p:txBody>
      </p:sp>
      <p:sp>
        <p:nvSpPr>
          <p:cNvPr id="3" name="标题 2"/>
          <p:cNvSpPr>
            <a:spLocks noGrp="1"/>
          </p:cNvSpPr>
          <p:nvPr>
            <p:ph type="title"/>
          </p:nvPr>
        </p:nvSpPr>
        <p:spPr/>
        <p:txBody>
          <a:bodyPr/>
          <a:lstStyle/>
          <a:p>
            <a:r>
              <a:rPr lang="zh-CN" altLang="en-US" dirty="0" smtClean="0"/>
              <a:t>二、新生儿各个器官的发育特点</a:t>
            </a:r>
            <a:endParaRPr lang="zh-CN"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b="1" dirty="0" smtClean="0"/>
              <a:t>二、预防健康观和</a:t>
            </a:r>
            <a:r>
              <a:rPr lang="en-US" altLang="zh-CN" b="1" dirty="0" smtClean="0"/>
              <a:t>0-3</a:t>
            </a:r>
            <a:r>
              <a:rPr lang="zh-CN" altLang="en-US" b="1" dirty="0" smtClean="0"/>
              <a:t>岁儿童保育</a:t>
            </a:r>
            <a:endParaRPr lang="en-US" altLang="zh-CN" b="1" dirty="0" smtClean="0"/>
          </a:p>
          <a:p>
            <a:pPr>
              <a:buNone/>
            </a:pPr>
            <a:r>
              <a:rPr lang="en-US" altLang="zh-CN" b="1" dirty="0" smtClean="0"/>
              <a:t> </a:t>
            </a:r>
            <a:r>
              <a:rPr lang="zh-CN" altLang="en-US" dirty="0" smtClean="0"/>
              <a:t>（一）预防健康观和三级预防系统</a:t>
            </a:r>
            <a:endParaRPr lang="en-US" altLang="zh-CN" dirty="0" smtClean="0"/>
          </a:p>
          <a:p>
            <a:r>
              <a:rPr lang="zh-CN" altLang="zh-CN" sz="2500" dirty="0" smtClean="0"/>
              <a:t>一级预防包括两个方面的任务，即增进健康和特殊防护。</a:t>
            </a:r>
            <a:endParaRPr lang="zh-CN" altLang="zh-CN" sz="2500" dirty="0" smtClean="0"/>
          </a:p>
          <a:p>
            <a:r>
              <a:rPr lang="zh-CN" altLang="zh-CN" sz="2500" dirty="0" smtClean="0"/>
              <a:t>二级防护包括早期诊断和及时治疗。</a:t>
            </a:r>
            <a:endParaRPr lang="zh-CN" altLang="zh-CN" sz="2500" dirty="0" smtClean="0"/>
          </a:p>
          <a:p>
            <a:r>
              <a:rPr lang="zh-CN" altLang="zh-CN" sz="2500" dirty="0" smtClean="0"/>
              <a:t>三级预防包括预防病残和康复工作。</a:t>
            </a:r>
            <a:endParaRPr lang="zh-CN" altLang="zh-CN" sz="2500" dirty="0" smtClean="0"/>
          </a:p>
          <a:p>
            <a:pPr>
              <a:buNone/>
            </a:pPr>
            <a:endParaRPr lang="zh-CN" altLang="en-US" dirty="0" smtClean="0"/>
          </a:p>
          <a:p>
            <a:r>
              <a:rPr lang="zh-CN" altLang="en-US" dirty="0" smtClean="0"/>
              <a:t>（二）预防健康观在</a:t>
            </a:r>
            <a:r>
              <a:rPr lang="en-US" altLang="zh-CN" dirty="0" smtClean="0"/>
              <a:t>0-3</a:t>
            </a:r>
            <a:r>
              <a:rPr lang="zh-CN" altLang="en-US" dirty="0" smtClean="0"/>
              <a:t>岁儿童保育中的作用</a:t>
            </a:r>
            <a:endParaRPr lang="en-US" altLang="zh-CN" dirty="0" smtClean="0"/>
          </a:p>
          <a:p>
            <a:endParaRPr lang="zh-CN" altLang="en-US" dirty="0"/>
          </a:p>
        </p:txBody>
      </p:sp>
      <p:sp>
        <p:nvSpPr>
          <p:cNvPr id="3" name="标题 2"/>
          <p:cNvSpPr>
            <a:spLocks noGrp="1"/>
          </p:cNvSpPr>
          <p:nvPr>
            <p:ph type="title"/>
          </p:nvPr>
        </p:nvSpPr>
        <p:spPr>
          <a:xfrm flipH="1">
            <a:off x="14869144" y="5445224"/>
            <a:ext cx="205680" cy="292894"/>
          </a:xfrm>
        </p:spPr>
        <p:txBody>
          <a:bodyPr>
            <a:normAutofit fontScale="90000"/>
          </a:bodyPr>
          <a:lstStyle/>
          <a:p>
            <a:endParaRPr lang="zh-CN" alt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smtClean="0"/>
              <a:t>　</a:t>
            </a:r>
            <a:r>
              <a:rPr lang="en-US" altLang="zh-CN" b="1" dirty="0" smtClean="0"/>
              <a:t>3</a:t>
            </a:r>
            <a:r>
              <a:rPr lang="zh-CN" altLang="en-US" b="1" dirty="0" smtClean="0"/>
              <a:t>、泌尿系统：</a:t>
            </a:r>
            <a:endParaRPr lang="zh-CN" altLang="en-US" dirty="0" smtClean="0"/>
          </a:p>
          <a:p>
            <a:r>
              <a:rPr lang="zh-CN" altLang="en-US" dirty="0" smtClean="0"/>
              <a:t>　　大多数新生儿在分娩过程中和生后</a:t>
            </a:r>
            <a:r>
              <a:rPr lang="en-US" altLang="zh-CN" dirty="0" smtClean="0"/>
              <a:t>2</a:t>
            </a:r>
            <a:r>
              <a:rPr lang="zh-CN" altLang="en-US" dirty="0" smtClean="0"/>
              <a:t>小时内排尿，</a:t>
            </a:r>
            <a:r>
              <a:rPr lang="en-US" altLang="zh-CN" dirty="0" smtClean="0"/>
              <a:t>99%</a:t>
            </a:r>
            <a:r>
              <a:rPr lang="zh-CN" altLang="en-US" dirty="0" smtClean="0"/>
              <a:t>的新生儿于生后</a:t>
            </a:r>
            <a:r>
              <a:rPr lang="en-US" altLang="zh-CN" dirty="0" smtClean="0"/>
              <a:t>48</a:t>
            </a:r>
            <a:r>
              <a:rPr lang="zh-CN" altLang="en-US" dirty="0" smtClean="0"/>
              <a:t>小时内排尿。但由于肾小球和肾小管的功能还未发育完善，只能适应一般正常的代谢负担。当喂养不当时，如用较浓的乳方</a:t>
            </a:r>
            <a:r>
              <a:rPr lang="en-US" altLang="zh-CN" dirty="0" smtClean="0"/>
              <a:t>(</a:t>
            </a:r>
            <a:r>
              <a:rPr lang="zh-CN" altLang="en-US" dirty="0" smtClean="0"/>
              <a:t>奶伙加水的比例不对</a:t>
            </a:r>
            <a:r>
              <a:rPr lang="en-US" altLang="zh-CN" dirty="0" smtClean="0"/>
              <a:t>)</a:t>
            </a:r>
            <a:r>
              <a:rPr lang="zh-CN" altLang="en-US" dirty="0" smtClean="0"/>
              <a:t>喂养或输液不合理等，均可引起水和电解质平衡紊乱，应加以重视。</a:t>
            </a:r>
            <a:endParaRPr lang="zh-CN" altLang="en-US" dirty="0" smtClean="0"/>
          </a:p>
          <a:p>
            <a:endParaRPr lang="zh-CN" altLang="en-US" dirty="0"/>
          </a:p>
        </p:txBody>
      </p:sp>
      <p:sp>
        <p:nvSpPr>
          <p:cNvPr id="3" name="标题 2"/>
          <p:cNvSpPr>
            <a:spLocks noGrp="1"/>
          </p:cNvSpPr>
          <p:nvPr>
            <p:ph type="title"/>
          </p:nvPr>
        </p:nvSpPr>
        <p:spPr/>
        <p:txBody>
          <a:bodyPr/>
          <a:lstStyle/>
          <a:p>
            <a:endParaRPr lang="zh-CN" alt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fontScale="92500" lnSpcReduction="20000"/>
          </a:bodyPr>
          <a:lstStyle/>
          <a:p>
            <a:r>
              <a:rPr lang="en-US" altLang="zh-CN" b="1" dirty="0" smtClean="0"/>
              <a:t>4</a:t>
            </a:r>
            <a:r>
              <a:rPr lang="zh-CN" altLang="en-US" b="1" dirty="0" smtClean="0"/>
              <a:t>、消化系统：</a:t>
            </a:r>
            <a:endParaRPr lang="zh-CN" altLang="en-US" dirty="0" smtClean="0"/>
          </a:p>
          <a:p>
            <a:r>
              <a:rPr lang="zh-CN" altLang="en-US" dirty="0" smtClean="0"/>
              <a:t>　　出生后一般吞咽功能完善。因新生儿消化道的面积相对较大，能适应较大量流质食物的消化吸收。但食道下部的括约肌关闭不全，易发生溢乳</a:t>
            </a:r>
            <a:r>
              <a:rPr lang="en-US" altLang="zh-CN" dirty="0" smtClean="0"/>
              <a:t>(</a:t>
            </a:r>
            <a:r>
              <a:rPr lang="zh-CN" altLang="en-US" dirty="0" smtClean="0"/>
              <a:t>漾奶</a:t>
            </a:r>
            <a:r>
              <a:rPr lang="en-US" altLang="zh-CN" dirty="0" smtClean="0"/>
              <a:t>)</a:t>
            </a:r>
            <a:r>
              <a:rPr lang="zh-CN" altLang="en-US" dirty="0" smtClean="0"/>
              <a:t>。新生儿消化蛋白质和人乳脂肪的能力较好，但缺乏胰演粉酶，要到生后</a:t>
            </a:r>
            <a:r>
              <a:rPr lang="en-US" altLang="zh-CN" dirty="0" smtClean="0"/>
              <a:t>3</a:t>
            </a:r>
            <a:r>
              <a:rPr lang="zh-CN" altLang="en-US" dirty="0" smtClean="0"/>
              <a:t>～</a:t>
            </a:r>
            <a:r>
              <a:rPr lang="en-US" altLang="zh-CN" dirty="0" smtClean="0"/>
              <a:t>4</a:t>
            </a:r>
            <a:r>
              <a:rPr lang="zh-CN" altLang="en-US" dirty="0" smtClean="0"/>
              <a:t>个月才能达到成人水平，因此，不宜过早加淀粉类食物，如米粉、面糊等。婴儿生后</a:t>
            </a:r>
            <a:r>
              <a:rPr lang="en-US" altLang="zh-CN" dirty="0" smtClean="0"/>
              <a:t>10</a:t>
            </a:r>
            <a:r>
              <a:rPr lang="zh-CN" altLang="en-US" dirty="0" smtClean="0"/>
              <a:t>～</a:t>
            </a:r>
            <a:r>
              <a:rPr lang="en-US" altLang="zh-CN" dirty="0" smtClean="0"/>
              <a:t>12</a:t>
            </a:r>
            <a:r>
              <a:rPr lang="zh-CN" altLang="en-US" dirty="0" smtClean="0"/>
              <a:t>小时内开始排墨绿色胎便，绝大多数婴儿在生后</a:t>
            </a:r>
            <a:r>
              <a:rPr lang="en-US" altLang="zh-CN" dirty="0" smtClean="0"/>
              <a:t>24</a:t>
            </a:r>
            <a:r>
              <a:rPr lang="zh-CN" altLang="en-US" dirty="0" smtClean="0"/>
              <a:t>小时内排胎便，</a:t>
            </a:r>
            <a:r>
              <a:rPr lang="en-US" altLang="zh-CN" dirty="0" smtClean="0"/>
              <a:t>3</a:t>
            </a:r>
            <a:r>
              <a:rPr lang="zh-CN" altLang="en-US" dirty="0" smtClean="0"/>
              <a:t>～</a:t>
            </a:r>
            <a:r>
              <a:rPr lang="en-US" altLang="zh-CN" dirty="0" smtClean="0"/>
              <a:t>4</a:t>
            </a:r>
            <a:r>
              <a:rPr lang="zh-CN" altLang="en-US" dirty="0" smtClean="0"/>
              <a:t>天后转为正常新生儿大便。人乳喂养儿的大便为金黄色，糊状，每日排便</a:t>
            </a:r>
            <a:r>
              <a:rPr lang="en-US" altLang="zh-CN" dirty="0" smtClean="0"/>
              <a:t>1</a:t>
            </a:r>
            <a:r>
              <a:rPr lang="zh-CN" altLang="en-US" dirty="0" smtClean="0"/>
              <a:t>～</a:t>
            </a:r>
            <a:r>
              <a:rPr lang="en-US" altLang="zh-CN" dirty="0" smtClean="0"/>
              <a:t>4</a:t>
            </a:r>
            <a:r>
              <a:rPr lang="zh-CN" altLang="en-US" dirty="0" smtClean="0"/>
              <a:t>次。牛乳喂养儿的大便为淡黄色，呈均匀硬膏状，每日排便</a:t>
            </a:r>
            <a:r>
              <a:rPr lang="en-US" altLang="zh-CN" dirty="0" smtClean="0"/>
              <a:t>1</a:t>
            </a:r>
            <a:r>
              <a:rPr lang="zh-CN" altLang="en-US" dirty="0" smtClean="0"/>
              <a:t>～</a:t>
            </a:r>
            <a:r>
              <a:rPr lang="en-US" altLang="zh-CN" dirty="0" smtClean="0"/>
              <a:t>2</a:t>
            </a:r>
            <a:r>
              <a:rPr lang="zh-CN" altLang="en-US" dirty="0" smtClean="0"/>
              <a:t>次。如果生后</a:t>
            </a:r>
            <a:r>
              <a:rPr lang="en-US" altLang="zh-CN" dirty="0" smtClean="0"/>
              <a:t>24</a:t>
            </a:r>
            <a:r>
              <a:rPr lang="zh-CN" altLang="en-US" dirty="0" smtClean="0"/>
              <a:t>小时还未排胎便，应及时到医院检查以排除消化道畸形。</a:t>
            </a:r>
            <a:endParaRPr lang="zh-CN" altLang="en-US" dirty="0" smtClean="0"/>
          </a:p>
          <a:p>
            <a:endParaRPr lang="zh-CN" altLang="en-US" dirty="0"/>
          </a:p>
        </p:txBody>
      </p:sp>
      <p:sp>
        <p:nvSpPr>
          <p:cNvPr id="3" name="标题 2"/>
          <p:cNvSpPr>
            <a:spLocks noGrp="1"/>
          </p:cNvSpPr>
          <p:nvPr>
            <p:ph type="title"/>
          </p:nvPr>
        </p:nvSpPr>
        <p:spPr/>
        <p:txBody>
          <a:bodyPr/>
          <a:lstStyle/>
          <a:p>
            <a:endParaRPr lang="zh-CN" alt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lnSpcReduction="10000"/>
          </a:bodyPr>
          <a:lstStyle/>
          <a:p>
            <a:r>
              <a:rPr lang="en-US" altLang="zh-CN" b="1" dirty="0" smtClean="0"/>
              <a:t>5</a:t>
            </a:r>
            <a:r>
              <a:rPr lang="zh-CN" altLang="en-US" b="1" dirty="0" smtClean="0"/>
              <a:t>、体温调节：</a:t>
            </a:r>
            <a:endParaRPr lang="zh-CN" altLang="en-US" dirty="0" smtClean="0"/>
          </a:p>
          <a:p>
            <a:r>
              <a:rPr lang="zh-CN" altLang="en-US" dirty="0" smtClean="0"/>
              <a:t>　　新生儿体温调节中枢功能不完善，皮下脂肪薄而体表面积相对较大，容易散热，因此应注意保暖；室温过高或包裹过多时，又可引起新生儿发热、脱水，称“脱水热”。</a:t>
            </a:r>
            <a:endParaRPr lang="zh-CN" altLang="en-US" dirty="0" smtClean="0"/>
          </a:p>
          <a:p>
            <a:r>
              <a:rPr lang="zh-CN" altLang="en-US" dirty="0" smtClean="0"/>
              <a:t>　　</a:t>
            </a:r>
            <a:r>
              <a:rPr lang="en-US" altLang="zh-CN" b="1" dirty="0" smtClean="0"/>
              <a:t>6</a:t>
            </a:r>
            <a:r>
              <a:rPr lang="zh-CN" altLang="en-US" b="1" dirty="0" smtClean="0"/>
              <a:t>、肝脏的酶系统：</a:t>
            </a:r>
            <a:endParaRPr lang="zh-CN" altLang="en-US" dirty="0" smtClean="0"/>
          </a:p>
          <a:p>
            <a:r>
              <a:rPr lang="zh-CN" altLang="en-US" dirty="0" smtClean="0"/>
              <a:t>　　新生儿肝脏功能不成熟，对多种药物的代谢率较慢，药物半衰期</a:t>
            </a:r>
            <a:r>
              <a:rPr lang="en-US" altLang="zh-CN" dirty="0" smtClean="0"/>
              <a:t>(</a:t>
            </a:r>
            <a:r>
              <a:rPr lang="zh-CN" altLang="en-US" dirty="0" smtClean="0"/>
              <a:t>血液中药物浓度下降一半所需的时间</a:t>
            </a:r>
            <a:r>
              <a:rPr lang="en-US" altLang="zh-CN" dirty="0" smtClean="0"/>
              <a:t>)</a:t>
            </a:r>
            <a:r>
              <a:rPr lang="zh-CN" altLang="en-US" dirty="0" smtClean="0"/>
              <a:t>延长，易引起药物的蓄积中毒。因此，一定要在医生的指导下给新生儿用药。此外肝脏对胆红素的代谢亦不完全，可发生生理性黄疸。</a:t>
            </a:r>
            <a:endParaRPr lang="zh-CN" altLang="en-US" dirty="0" smtClean="0"/>
          </a:p>
          <a:p>
            <a:endParaRPr lang="zh-CN" altLang="en-US" dirty="0"/>
          </a:p>
        </p:txBody>
      </p:sp>
      <p:sp>
        <p:nvSpPr>
          <p:cNvPr id="3" name="标题 2"/>
          <p:cNvSpPr>
            <a:spLocks noGrp="1"/>
          </p:cNvSpPr>
          <p:nvPr>
            <p:ph type="title"/>
          </p:nvPr>
        </p:nvSpPr>
        <p:spPr/>
        <p:txBody>
          <a:bodyPr/>
          <a:lstStyle/>
          <a:p>
            <a:endParaRPr lang="zh-CN" alt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lnSpcReduction="10000"/>
          </a:bodyPr>
          <a:lstStyle/>
          <a:p>
            <a:r>
              <a:rPr lang="en-US" altLang="zh-CN" b="1" dirty="0" smtClean="0"/>
              <a:t>7</a:t>
            </a:r>
            <a:r>
              <a:rPr lang="zh-CN" altLang="en-US" b="1" dirty="0" smtClean="0"/>
              <a:t>、代谢：</a:t>
            </a:r>
            <a:endParaRPr lang="zh-CN" altLang="en-US" dirty="0" smtClean="0"/>
          </a:p>
          <a:p>
            <a:r>
              <a:rPr lang="zh-CN" altLang="en-US" dirty="0" smtClean="0"/>
              <a:t>　　新生儿糖原储备不多，正常新生儿的血糖只有</a:t>
            </a:r>
            <a:r>
              <a:rPr lang="en-US" altLang="zh-CN" dirty="0" smtClean="0"/>
              <a:t>40</a:t>
            </a:r>
            <a:r>
              <a:rPr lang="zh-CN" altLang="en-US" dirty="0" smtClean="0"/>
              <a:t>～</a:t>
            </a:r>
            <a:r>
              <a:rPr lang="en-US" altLang="zh-CN" dirty="0" smtClean="0"/>
              <a:t>50mg/dl(</a:t>
            </a:r>
            <a:r>
              <a:rPr lang="zh-CN" altLang="en-US" dirty="0" smtClean="0"/>
              <a:t>成为为</a:t>
            </a:r>
            <a:r>
              <a:rPr lang="en-US" altLang="zh-CN" dirty="0" smtClean="0"/>
              <a:t>80</a:t>
            </a:r>
            <a:r>
              <a:rPr lang="zh-CN" altLang="en-US" dirty="0" smtClean="0"/>
              <a:t>～</a:t>
            </a:r>
            <a:r>
              <a:rPr lang="en-US" altLang="zh-CN" dirty="0" smtClean="0"/>
              <a:t>12mg/dl)</a:t>
            </a:r>
            <a:r>
              <a:rPr lang="zh-CN" altLang="en-US" dirty="0" smtClean="0"/>
              <a:t>。因此，应及早开奶，防止发生低血糖。</a:t>
            </a:r>
            <a:endParaRPr lang="zh-CN" altLang="en-US" dirty="0" smtClean="0"/>
          </a:p>
          <a:p>
            <a:r>
              <a:rPr lang="zh-CN" altLang="en-US" dirty="0" smtClean="0"/>
              <a:t>　　</a:t>
            </a:r>
            <a:r>
              <a:rPr lang="en-US" altLang="zh-CN" b="1" dirty="0" smtClean="0"/>
              <a:t>8</a:t>
            </a:r>
            <a:r>
              <a:rPr lang="zh-CN" altLang="en-US" b="1" dirty="0" smtClean="0"/>
              <a:t>、血液系统：</a:t>
            </a:r>
            <a:endParaRPr lang="zh-CN" altLang="en-US" dirty="0" smtClean="0"/>
          </a:p>
          <a:p>
            <a:r>
              <a:rPr lang="zh-CN" altLang="en-US" dirty="0" smtClean="0"/>
              <a:t>　　新生儿血容量平均为每公斤体重</a:t>
            </a:r>
            <a:r>
              <a:rPr lang="en-US" altLang="zh-CN" dirty="0" smtClean="0"/>
              <a:t>85</a:t>
            </a:r>
            <a:r>
              <a:rPr lang="zh-CN" altLang="en-US" dirty="0" smtClean="0"/>
              <a:t>毫升，但如果结扎脐带延迟可引起新生儿血容量增加，导致红细胞增多症及血液粘稠。初生时的血红蛋白可达</a:t>
            </a:r>
            <a:r>
              <a:rPr lang="en-US" altLang="zh-CN" dirty="0" smtClean="0"/>
              <a:t>150</a:t>
            </a:r>
            <a:r>
              <a:rPr lang="zh-CN" altLang="en-US" dirty="0" smtClean="0"/>
              <a:t>～</a:t>
            </a:r>
            <a:r>
              <a:rPr lang="en-US" altLang="zh-CN" dirty="0" smtClean="0"/>
              <a:t>230</a:t>
            </a:r>
            <a:r>
              <a:rPr lang="zh-CN" altLang="en-US" dirty="0" smtClean="0"/>
              <a:t>克</a:t>
            </a:r>
            <a:r>
              <a:rPr lang="en-US" altLang="zh-CN" dirty="0" smtClean="0"/>
              <a:t>/</a:t>
            </a:r>
            <a:r>
              <a:rPr lang="zh-CN" altLang="en-US" dirty="0" smtClean="0"/>
              <a:t>升，生后一周内逐渐下降，至生后</a:t>
            </a:r>
            <a:r>
              <a:rPr lang="en-US" altLang="zh-CN" dirty="0" smtClean="0"/>
              <a:t>2</a:t>
            </a:r>
            <a:r>
              <a:rPr lang="zh-CN" altLang="en-US" dirty="0" smtClean="0"/>
              <a:t>～</a:t>
            </a:r>
            <a:r>
              <a:rPr lang="en-US" altLang="zh-CN" dirty="0" smtClean="0"/>
              <a:t>3</a:t>
            </a:r>
            <a:r>
              <a:rPr lang="zh-CN" altLang="en-US" dirty="0" smtClean="0"/>
              <a:t>个月时血红蛋白降至</a:t>
            </a:r>
            <a:r>
              <a:rPr lang="en-US" altLang="zh-CN" dirty="0" smtClean="0"/>
              <a:t>100</a:t>
            </a:r>
            <a:r>
              <a:rPr lang="zh-CN" altLang="en-US" dirty="0" smtClean="0"/>
              <a:t>～</a:t>
            </a:r>
            <a:r>
              <a:rPr lang="en-US" altLang="zh-CN" dirty="0" smtClean="0"/>
              <a:t>110</a:t>
            </a:r>
            <a:r>
              <a:rPr lang="zh-CN" altLang="en-US" dirty="0" smtClean="0"/>
              <a:t>克</a:t>
            </a:r>
            <a:r>
              <a:rPr lang="en-US" altLang="zh-CN" dirty="0" smtClean="0"/>
              <a:t>/</a:t>
            </a:r>
            <a:r>
              <a:rPr lang="zh-CN" altLang="en-US" dirty="0" smtClean="0"/>
              <a:t>升，称为生理性贫血。</a:t>
            </a:r>
            <a:endParaRPr lang="zh-CN" altLang="en-US" dirty="0" smtClean="0"/>
          </a:p>
          <a:p>
            <a:endParaRPr lang="zh-CN" altLang="en-US" dirty="0"/>
          </a:p>
        </p:txBody>
      </p:sp>
      <p:sp>
        <p:nvSpPr>
          <p:cNvPr id="3" name="标题 2"/>
          <p:cNvSpPr>
            <a:spLocks noGrp="1"/>
          </p:cNvSpPr>
          <p:nvPr>
            <p:ph type="title"/>
          </p:nvPr>
        </p:nvSpPr>
        <p:spPr/>
        <p:txBody>
          <a:bodyPr/>
          <a:lstStyle/>
          <a:p>
            <a:endParaRPr lang="zh-CN" alt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页脚占位符 3"/>
          <p:cNvSpPr>
            <a:spLocks noGrp="1"/>
          </p:cNvSpPr>
          <p:nvPr>
            <p:ph type="ftr" sz="quarter" idx="10"/>
          </p:nvPr>
        </p:nvSpPr>
        <p:spPr/>
        <p:txBody>
          <a:bodyPr/>
          <a:lstStyle/>
          <a:p>
            <a:r>
              <a:rPr lang="en-US" altLang="zh-CN"/>
              <a:t>www.wondershare.com</a:t>
            </a:r>
            <a:endParaRPr lang="en-US" altLang="zh-CN"/>
          </a:p>
        </p:txBody>
      </p:sp>
      <p:sp>
        <p:nvSpPr>
          <p:cNvPr id="304130" name="Rectangle 2"/>
          <p:cNvSpPr>
            <a:spLocks noGrp="1" noChangeArrowheads="1"/>
          </p:cNvSpPr>
          <p:nvPr>
            <p:ph type="title"/>
          </p:nvPr>
        </p:nvSpPr>
        <p:spPr>
          <a:xfrm>
            <a:off x="395288" y="476250"/>
            <a:ext cx="8425184" cy="576486"/>
          </a:xfrm>
        </p:spPr>
        <p:txBody>
          <a:bodyPr>
            <a:normAutofit fontScale="90000"/>
          </a:bodyPr>
          <a:lstStyle/>
          <a:p>
            <a:r>
              <a:rPr lang="zh-CN" altLang="en-US" sz="4000" b="1" dirty="0">
                <a:solidFill>
                  <a:schemeClr val="tx1">
                    <a:lumMod val="65000"/>
                    <a:lumOff val="35000"/>
                  </a:schemeClr>
                </a:solidFill>
                <a:latin typeface="黑体" panose="02010609060101010101" charset="-122"/>
                <a:ea typeface="黑体" panose="02010609060101010101" charset="-122"/>
              </a:rPr>
              <a:t>二、</a:t>
            </a:r>
            <a:r>
              <a:rPr lang="zh-CN" altLang="en-US" sz="4000" b="1" dirty="0" smtClean="0">
                <a:solidFill>
                  <a:schemeClr val="tx1">
                    <a:lumMod val="65000"/>
                    <a:lumOff val="35000"/>
                  </a:schemeClr>
                </a:solidFill>
                <a:latin typeface="黑体" panose="02010609060101010101" charset="-122"/>
                <a:ea typeface="黑体" panose="02010609060101010101" charset="-122"/>
              </a:rPr>
              <a:t>新生儿的心理发展</a:t>
            </a:r>
            <a:r>
              <a:rPr lang="en-US" altLang="zh-CN" sz="4000" b="1" dirty="0" smtClean="0">
                <a:solidFill>
                  <a:schemeClr val="tx1">
                    <a:lumMod val="65000"/>
                    <a:lumOff val="35000"/>
                  </a:schemeClr>
                </a:solidFill>
                <a:latin typeface="黑体" panose="02010609060101010101" charset="-122"/>
                <a:ea typeface="黑体" panose="02010609060101010101" charset="-122"/>
              </a:rPr>
              <a:t>--</a:t>
            </a:r>
            <a:r>
              <a:rPr lang="zh-CN" altLang="en-US" sz="4000" b="1" dirty="0" smtClean="0">
                <a:solidFill>
                  <a:schemeClr val="tx1">
                    <a:lumMod val="65000"/>
                    <a:lumOff val="35000"/>
                  </a:schemeClr>
                </a:solidFill>
                <a:latin typeface="黑体" panose="02010609060101010101" charset="-122"/>
                <a:ea typeface="黑体" panose="02010609060101010101" charset="-122"/>
              </a:rPr>
              <a:t>无条件反射</a:t>
            </a:r>
            <a:endParaRPr lang="zh-CN" altLang="en-US" sz="4000" b="1" dirty="0">
              <a:solidFill>
                <a:schemeClr val="tx1">
                  <a:lumMod val="65000"/>
                  <a:lumOff val="35000"/>
                </a:schemeClr>
              </a:solidFill>
              <a:latin typeface="黑体" panose="02010609060101010101" charset="-122"/>
              <a:ea typeface="黑体" panose="02010609060101010101" charset="-122"/>
            </a:endParaRPr>
          </a:p>
        </p:txBody>
      </p:sp>
      <p:sp>
        <p:nvSpPr>
          <p:cNvPr id="304131" name="Rectangle 3"/>
          <p:cNvSpPr>
            <a:spLocks noGrp="1" noChangeArrowheads="1"/>
          </p:cNvSpPr>
          <p:nvPr>
            <p:ph type="body" idx="1"/>
          </p:nvPr>
        </p:nvSpPr>
        <p:spPr>
          <a:xfrm>
            <a:off x="827088" y="4941888"/>
            <a:ext cx="7777162" cy="792162"/>
          </a:xfrm>
        </p:spPr>
        <p:txBody>
          <a:bodyPr/>
          <a:lstStyle/>
          <a:p>
            <a:pPr>
              <a:lnSpc>
                <a:spcPct val="80000"/>
              </a:lnSpc>
            </a:pPr>
            <a:endParaRPr lang="zh-CN" altLang="en-US" sz="2400" b="1">
              <a:latin typeface="黑体" panose="02010609060101010101" charset="-122"/>
              <a:ea typeface="黑体" panose="02010609060101010101" charset="-122"/>
            </a:endParaRPr>
          </a:p>
          <a:p>
            <a:pPr>
              <a:lnSpc>
                <a:spcPct val="80000"/>
              </a:lnSpc>
              <a:buFont typeface="Wingdings" panose="05000000000000000000" pitchFamily="2" charset="2"/>
              <a:buNone/>
            </a:pPr>
            <a:endParaRPr lang="zh-CN" altLang="en-US" sz="2400" b="1">
              <a:latin typeface="黑体" panose="02010609060101010101" charset="-122"/>
              <a:ea typeface="黑体" panose="02010609060101010101" charset="-122"/>
            </a:endParaRPr>
          </a:p>
        </p:txBody>
      </p:sp>
      <p:grpSp>
        <p:nvGrpSpPr>
          <p:cNvPr id="2" name="Group 4"/>
          <p:cNvGrpSpPr/>
          <p:nvPr/>
        </p:nvGrpSpPr>
        <p:grpSpPr bwMode="auto">
          <a:xfrm>
            <a:off x="611188" y="1412875"/>
            <a:ext cx="7777162" cy="2951163"/>
            <a:chOff x="385" y="890"/>
            <a:chExt cx="4899" cy="1859"/>
          </a:xfrm>
        </p:grpSpPr>
        <p:grpSp>
          <p:nvGrpSpPr>
            <p:cNvPr id="3" name="Group 5"/>
            <p:cNvGrpSpPr/>
            <p:nvPr/>
          </p:nvGrpSpPr>
          <p:grpSpPr bwMode="auto">
            <a:xfrm>
              <a:off x="385" y="890"/>
              <a:ext cx="4899" cy="1859"/>
              <a:chOff x="720" y="1392"/>
              <a:chExt cx="4058" cy="480"/>
            </a:xfrm>
          </p:grpSpPr>
          <p:sp>
            <p:nvSpPr>
              <p:cNvPr id="304134" name="AutoShape 6"/>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ln>
              <a:effectLst/>
            </p:spPr>
            <p:txBody>
              <a:bodyPr wrap="none" anchor="ctr"/>
              <a:lstStyle/>
              <a:p>
                <a:endParaRPr lang="zh-CN" altLang="en-US"/>
              </a:p>
            </p:txBody>
          </p:sp>
          <p:grpSp>
            <p:nvGrpSpPr>
              <p:cNvPr id="4" name="Group 7"/>
              <p:cNvGrpSpPr/>
              <p:nvPr/>
            </p:nvGrpSpPr>
            <p:grpSpPr bwMode="auto">
              <a:xfrm>
                <a:off x="730" y="1407"/>
                <a:ext cx="4043" cy="444"/>
                <a:chOff x="744" y="1407"/>
                <a:chExt cx="3988" cy="444"/>
              </a:xfrm>
            </p:grpSpPr>
            <p:sp>
              <p:nvSpPr>
                <p:cNvPr id="304136" name="AutoShape 8"/>
                <p:cNvSpPr>
                  <a:spLocks noChangeArrowheads="1"/>
                </p:cNvSpPr>
                <p:nvPr/>
              </p:nvSpPr>
              <p:spPr bwMode="gray">
                <a:xfrm>
                  <a:off x="744" y="1736"/>
                  <a:ext cx="3988" cy="115"/>
                </a:xfrm>
                <a:prstGeom prst="roundRect">
                  <a:avLst>
                    <a:gd name="adj" fmla="val 50000"/>
                  </a:avLst>
                </a:prstGeom>
                <a:gradFill rotWithShape="1">
                  <a:gsLst>
                    <a:gs pos="0">
                      <a:schemeClr val="accent1">
                        <a:alpha val="0"/>
                      </a:schemeClr>
                    </a:gs>
                    <a:gs pos="100000">
                      <a:schemeClr val="accent1">
                        <a:gamma/>
                        <a:tint val="0"/>
                        <a:invGamma/>
                      </a:schemeClr>
                    </a:gs>
                  </a:gsLst>
                  <a:lin ang="5400000" scaled="1"/>
                </a:gradFill>
                <a:ln w="9525">
                  <a:noFill/>
                  <a:round/>
                </a:ln>
                <a:effectLst/>
              </p:spPr>
              <p:txBody>
                <a:bodyPr wrap="none" anchor="ctr"/>
                <a:lstStyle/>
                <a:p>
                  <a:endParaRPr lang="zh-CN" altLang="en-US"/>
                </a:p>
              </p:txBody>
            </p:sp>
            <p:sp>
              <p:nvSpPr>
                <p:cNvPr id="304137" name="AutoShape 9"/>
                <p:cNvSpPr>
                  <a:spLocks noChangeArrowheads="1"/>
                </p:cNvSpPr>
                <p:nvPr/>
              </p:nvSpPr>
              <p:spPr bwMode="gray">
                <a:xfrm>
                  <a:off x="744" y="1407"/>
                  <a:ext cx="3988" cy="115"/>
                </a:xfrm>
                <a:prstGeom prst="roundRect">
                  <a:avLst>
                    <a:gd name="adj" fmla="val 50000"/>
                  </a:avLst>
                </a:prstGeom>
                <a:gradFill rotWithShape="1">
                  <a:gsLst>
                    <a:gs pos="0">
                      <a:schemeClr val="accent1">
                        <a:gamma/>
                        <a:tint val="0"/>
                        <a:invGamma/>
                      </a:schemeClr>
                    </a:gs>
                    <a:gs pos="100000">
                      <a:schemeClr val="accent1">
                        <a:alpha val="0"/>
                      </a:schemeClr>
                    </a:gs>
                  </a:gsLst>
                  <a:lin ang="5400000" scaled="1"/>
                </a:gradFill>
                <a:ln w="9525">
                  <a:noFill/>
                  <a:round/>
                </a:ln>
                <a:effectLst/>
              </p:spPr>
              <p:txBody>
                <a:bodyPr wrap="none" anchor="ctr"/>
                <a:lstStyle/>
                <a:p>
                  <a:endParaRPr lang="zh-CN" altLang="en-US"/>
                </a:p>
              </p:txBody>
            </p:sp>
          </p:grpSp>
        </p:grpSp>
        <p:sp>
          <p:nvSpPr>
            <p:cNvPr id="304138" name="Text Box 10"/>
            <p:cNvSpPr txBox="1">
              <a:spLocks noChangeArrowheads="1"/>
            </p:cNvSpPr>
            <p:nvPr/>
          </p:nvSpPr>
          <p:spPr bwMode="auto">
            <a:xfrm>
              <a:off x="521" y="981"/>
              <a:ext cx="4672" cy="1392"/>
            </a:xfrm>
            <a:prstGeom prst="rect">
              <a:avLst/>
            </a:prstGeom>
            <a:noFill/>
            <a:ln w="9525">
              <a:noFill/>
              <a:miter lim="800000"/>
            </a:ln>
            <a:effectLst/>
          </p:spPr>
          <p:txBody>
            <a:bodyPr>
              <a:spAutoFit/>
            </a:bodyPr>
            <a:lstStyle/>
            <a:p>
              <a:pPr>
                <a:lnSpc>
                  <a:spcPct val="110000"/>
                </a:lnSpc>
                <a:spcBef>
                  <a:spcPct val="20000"/>
                </a:spcBef>
                <a:buClr>
                  <a:srgbClr val="FC790C"/>
                </a:buClr>
                <a:buFont typeface="Wingdings" panose="05000000000000000000" pitchFamily="2" charset="2"/>
                <a:buNone/>
              </a:pPr>
              <a:r>
                <a:rPr lang="zh-CN" altLang="en-US" sz="3200" b="1" dirty="0">
                  <a:solidFill>
                    <a:schemeClr val="tx1">
                      <a:lumMod val="65000"/>
                      <a:lumOff val="35000"/>
                    </a:schemeClr>
                  </a:solidFill>
                  <a:latin typeface="黑体" panose="02010609060101010101" charset="-122"/>
                  <a:ea typeface="黑体" panose="02010609060101010101" charset="-122"/>
                </a:rPr>
                <a:t>（一）概念</a:t>
              </a:r>
              <a:endParaRPr lang="zh-CN" altLang="en-US" sz="3200" b="1" dirty="0">
                <a:solidFill>
                  <a:schemeClr val="tx1">
                    <a:lumMod val="65000"/>
                    <a:lumOff val="35000"/>
                  </a:schemeClr>
                </a:solidFill>
                <a:latin typeface="黑体" panose="02010609060101010101" charset="-122"/>
                <a:ea typeface="黑体" panose="02010609060101010101" charset="-122"/>
              </a:endParaRPr>
            </a:p>
            <a:p>
              <a:pPr>
                <a:lnSpc>
                  <a:spcPct val="110000"/>
                </a:lnSpc>
                <a:spcBef>
                  <a:spcPct val="20000"/>
                </a:spcBef>
                <a:buClr>
                  <a:srgbClr val="FC790C"/>
                </a:buClr>
                <a:buFont typeface="Wingdings" panose="05000000000000000000" pitchFamily="2" charset="2"/>
                <a:buNone/>
              </a:pPr>
              <a:r>
                <a:rPr lang="zh-CN" altLang="en-US" sz="2800" b="1" dirty="0">
                  <a:solidFill>
                    <a:schemeClr val="bg1"/>
                  </a:solidFill>
                  <a:latin typeface="黑体" panose="02010609060101010101" charset="-122"/>
                  <a:ea typeface="黑体" panose="02010609060101010101" charset="-122"/>
                </a:rPr>
                <a:t>无条件反射又称先天条件反射或原始反射，是</a:t>
              </a:r>
              <a:endParaRPr lang="zh-CN" altLang="en-US" sz="2800" b="1" dirty="0">
                <a:solidFill>
                  <a:schemeClr val="bg1"/>
                </a:solidFill>
                <a:latin typeface="黑体" panose="02010609060101010101" charset="-122"/>
                <a:ea typeface="黑体" panose="02010609060101010101" charset="-122"/>
              </a:endParaRPr>
            </a:p>
            <a:p>
              <a:pPr>
                <a:spcBef>
                  <a:spcPct val="20000"/>
                </a:spcBef>
                <a:buClr>
                  <a:srgbClr val="FC790C"/>
                </a:buClr>
                <a:buFont typeface="Wingdings" panose="05000000000000000000" pitchFamily="2" charset="2"/>
                <a:buNone/>
              </a:pPr>
              <a:r>
                <a:rPr lang="zh-CN" altLang="en-US" sz="2800" b="1" dirty="0">
                  <a:solidFill>
                    <a:schemeClr val="bg1"/>
                  </a:solidFill>
                  <a:latin typeface="黑体" panose="02010609060101010101" charset="-122"/>
                  <a:ea typeface="黑体" panose="02010609060101010101" charset="-122"/>
                </a:rPr>
                <a:t>婴儿</a:t>
              </a:r>
              <a:r>
                <a:rPr lang="zh-CN" altLang="en-US" sz="2800" b="1" dirty="0">
                  <a:solidFill>
                    <a:srgbClr val="CC0066"/>
                  </a:solidFill>
                  <a:latin typeface="黑体" panose="02010609060101010101" charset="-122"/>
                  <a:ea typeface="黑体" panose="02010609060101010101" charset="-122"/>
                </a:rPr>
                <a:t>与生具有</a:t>
              </a:r>
              <a:r>
                <a:rPr lang="zh-CN" altLang="en-US" sz="2800" b="1" dirty="0">
                  <a:solidFill>
                    <a:schemeClr val="bg1"/>
                  </a:solidFill>
                  <a:latin typeface="黑体" panose="02010609060101010101" charset="-122"/>
                  <a:ea typeface="黑体" panose="02010609060101010101" charset="-122"/>
                </a:rPr>
                <a:t>的，是在</a:t>
              </a:r>
              <a:r>
                <a:rPr lang="zh-CN" altLang="en-US" sz="2800" b="1" dirty="0">
                  <a:solidFill>
                    <a:srgbClr val="CC0066"/>
                  </a:solidFill>
                  <a:latin typeface="黑体" panose="02010609060101010101" charset="-122"/>
                  <a:ea typeface="黑体" panose="02010609060101010101" charset="-122"/>
                </a:rPr>
                <a:t>神经系统的调节控制</a:t>
              </a:r>
              <a:r>
                <a:rPr lang="zh-CN" altLang="en-US" sz="2800" b="1" dirty="0">
                  <a:solidFill>
                    <a:schemeClr val="bg1"/>
                  </a:solidFill>
                  <a:latin typeface="黑体" panose="02010609060101010101" charset="-122"/>
                  <a:ea typeface="黑体" panose="02010609060101010101" charset="-122"/>
                </a:rPr>
                <a:t>下</a:t>
              </a:r>
              <a:endParaRPr lang="zh-CN" altLang="en-US" sz="2800" b="1" dirty="0">
                <a:solidFill>
                  <a:schemeClr val="bg1"/>
                </a:solidFill>
                <a:latin typeface="黑体" panose="02010609060101010101" charset="-122"/>
                <a:ea typeface="黑体" panose="02010609060101010101" charset="-122"/>
              </a:endParaRPr>
            </a:p>
            <a:p>
              <a:pPr>
                <a:spcBef>
                  <a:spcPct val="20000"/>
                </a:spcBef>
                <a:buClr>
                  <a:srgbClr val="FC790C"/>
                </a:buClr>
                <a:buFont typeface="Wingdings" panose="05000000000000000000" pitchFamily="2" charset="2"/>
                <a:buNone/>
              </a:pPr>
              <a:r>
                <a:rPr lang="zh-CN" altLang="en-US" sz="2800" b="1" dirty="0">
                  <a:solidFill>
                    <a:schemeClr val="bg1"/>
                  </a:solidFill>
                  <a:latin typeface="黑体" panose="02010609060101010101" charset="-122"/>
                  <a:ea typeface="黑体" panose="02010609060101010101" charset="-122"/>
                </a:rPr>
                <a:t>对</a:t>
              </a:r>
              <a:r>
                <a:rPr lang="zh-CN" altLang="en-US" sz="2800" b="1" dirty="0">
                  <a:solidFill>
                    <a:srgbClr val="CC0066"/>
                  </a:solidFill>
                  <a:latin typeface="黑体" panose="02010609060101010101" charset="-122"/>
                  <a:ea typeface="黑体" panose="02010609060101010101" charset="-122"/>
                </a:rPr>
                <a:t>内外环境刺激</a:t>
              </a:r>
              <a:r>
                <a:rPr lang="zh-CN" altLang="en-US" sz="2800" b="1" dirty="0">
                  <a:solidFill>
                    <a:schemeClr val="bg1"/>
                  </a:solidFill>
                  <a:latin typeface="黑体" panose="02010609060101010101" charset="-122"/>
                  <a:ea typeface="黑体" panose="02010609060101010101" charset="-122"/>
                </a:rPr>
                <a:t>产生的一种</a:t>
              </a:r>
              <a:r>
                <a:rPr lang="zh-CN" altLang="en-US" sz="2800" b="1" dirty="0">
                  <a:solidFill>
                    <a:srgbClr val="CC0066"/>
                  </a:solidFill>
                  <a:latin typeface="黑体" panose="02010609060101010101" charset="-122"/>
                  <a:ea typeface="黑体" panose="02010609060101010101" charset="-122"/>
                </a:rPr>
                <a:t>特定的反应</a:t>
              </a:r>
              <a:r>
                <a:rPr lang="zh-CN" altLang="en-US" sz="2800" b="1" dirty="0">
                  <a:solidFill>
                    <a:schemeClr val="bg1"/>
                  </a:solidFill>
                  <a:latin typeface="黑体" panose="02010609060101010101" charset="-122"/>
                  <a:ea typeface="黑体" panose="02010609060101010101" charset="-122"/>
                </a:rPr>
                <a:t>方式。</a:t>
              </a:r>
              <a:endParaRPr lang="zh-CN" altLang="en-US" sz="2800" b="1" dirty="0">
                <a:solidFill>
                  <a:schemeClr val="bg1"/>
                </a:solidFill>
                <a:latin typeface="黑体" panose="02010609060101010101" charset="-122"/>
                <a:ea typeface="黑体" panose="02010609060101010101" charset="-122"/>
              </a:endParaRPr>
            </a:p>
          </p:txBody>
        </p:sp>
      </p:grpSp>
      <p:grpSp>
        <p:nvGrpSpPr>
          <p:cNvPr id="5" name="Group 11"/>
          <p:cNvGrpSpPr/>
          <p:nvPr/>
        </p:nvGrpSpPr>
        <p:grpSpPr bwMode="auto">
          <a:xfrm>
            <a:off x="682625" y="4797425"/>
            <a:ext cx="7705725" cy="1008063"/>
            <a:chOff x="385" y="3158"/>
            <a:chExt cx="4854" cy="635"/>
          </a:xfrm>
        </p:grpSpPr>
        <p:sp>
          <p:nvSpPr>
            <p:cNvPr id="304140" name="AutoShape 12"/>
            <p:cNvSpPr>
              <a:spLocks noChangeArrowheads="1"/>
            </p:cNvSpPr>
            <p:nvPr/>
          </p:nvSpPr>
          <p:spPr bwMode="ltGray">
            <a:xfrm>
              <a:off x="385" y="3158"/>
              <a:ext cx="4854" cy="635"/>
            </a:xfrm>
            <a:prstGeom prst="roundRect">
              <a:avLst>
                <a:gd name="adj" fmla="val 17509"/>
              </a:avLst>
            </a:prstGeom>
            <a:gradFill rotWithShape="1">
              <a:gsLst>
                <a:gs pos="0">
                  <a:schemeClr val="folHlink"/>
                </a:gs>
                <a:gs pos="50000">
                  <a:schemeClr val="folHlink">
                    <a:gamma/>
                    <a:shade val="92157"/>
                    <a:invGamma/>
                  </a:schemeClr>
                </a:gs>
                <a:gs pos="100000">
                  <a:schemeClr val="folHlink"/>
                </a:gs>
              </a:gsLst>
              <a:lin ang="5400000" scaled="1"/>
            </a:gradFill>
            <a:ln w="9525">
              <a:noFill/>
              <a:round/>
            </a:ln>
            <a:effectLst/>
          </p:spPr>
          <p:txBody>
            <a:bodyPr wrap="none" anchor="ctr"/>
            <a:lstStyle/>
            <a:p>
              <a:endParaRPr lang="zh-CN" altLang="en-US"/>
            </a:p>
          </p:txBody>
        </p:sp>
        <p:grpSp>
          <p:nvGrpSpPr>
            <p:cNvPr id="6" name="Group 13"/>
            <p:cNvGrpSpPr/>
            <p:nvPr/>
          </p:nvGrpSpPr>
          <p:grpSpPr bwMode="auto">
            <a:xfrm>
              <a:off x="397" y="3178"/>
              <a:ext cx="4836" cy="587"/>
              <a:chOff x="744" y="1407"/>
              <a:chExt cx="3988" cy="444"/>
            </a:xfrm>
          </p:grpSpPr>
          <p:sp>
            <p:nvSpPr>
              <p:cNvPr id="304142" name="AutoShape 14"/>
              <p:cNvSpPr>
                <a:spLocks noChangeArrowheads="1"/>
              </p:cNvSpPr>
              <p:nvPr/>
            </p:nvSpPr>
            <p:spPr bwMode="ltGray">
              <a:xfrm>
                <a:off x="744" y="1736"/>
                <a:ext cx="3988" cy="115"/>
              </a:xfrm>
              <a:prstGeom prst="roundRect">
                <a:avLst>
                  <a:gd name="adj" fmla="val 50000"/>
                </a:avLst>
              </a:prstGeom>
              <a:gradFill rotWithShape="1">
                <a:gsLst>
                  <a:gs pos="0">
                    <a:schemeClr val="folHlink">
                      <a:alpha val="0"/>
                    </a:schemeClr>
                  </a:gs>
                  <a:gs pos="100000">
                    <a:schemeClr val="folHlink">
                      <a:gamma/>
                      <a:tint val="0"/>
                      <a:invGamma/>
                    </a:schemeClr>
                  </a:gs>
                </a:gsLst>
                <a:lin ang="5400000" scaled="1"/>
              </a:gradFill>
              <a:ln w="9525">
                <a:noFill/>
                <a:round/>
              </a:ln>
              <a:effectLst/>
            </p:spPr>
            <p:txBody>
              <a:bodyPr wrap="none" anchor="ctr"/>
              <a:lstStyle/>
              <a:p>
                <a:endParaRPr lang="zh-CN" altLang="en-US"/>
              </a:p>
            </p:txBody>
          </p:sp>
          <p:sp>
            <p:nvSpPr>
              <p:cNvPr id="304143" name="AutoShape 15"/>
              <p:cNvSpPr>
                <a:spLocks noChangeArrowheads="1"/>
              </p:cNvSpPr>
              <p:nvPr/>
            </p:nvSpPr>
            <p:spPr bwMode="ltGray">
              <a:xfrm>
                <a:off x="744" y="1407"/>
                <a:ext cx="3988" cy="115"/>
              </a:xfrm>
              <a:prstGeom prst="roundRect">
                <a:avLst>
                  <a:gd name="adj" fmla="val 50000"/>
                </a:avLst>
              </a:prstGeom>
              <a:gradFill rotWithShape="1">
                <a:gsLst>
                  <a:gs pos="0">
                    <a:schemeClr val="folHlink">
                      <a:gamma/>
                      <a:tint val="0"/>
                      <a:invGamma/>
                    </a:schemeClr>
                  </a:gs>
                  <a:gs pos="100000">
                    <a:schemeClr val="folHlink">
                      <a:alpha val="0"/>
                    </a:schemeClr>
                  </a:gs>
                </a:gsLst>
                <a:lin ang="5400000" scaled="1"/>
              </a:gradFill>
              <a:ln w="9525">
                <a:noFill/>
                <a:round/>
              </a:ln>
              <a:effectLst/>
            </p:spPr>
            <p:txBody>
              <a:bodyPr wrap="none" anchor="ctr"/>
              <a:lstStyle/>
              <a:p>
                <a:endParaRPr lang="zh-CN" altLang="en-US"/>
              </a:p>
            </p:txBody>
          </p:sp>
        </p:grpSp>
        <p:sp>
          <p:nvSpPr>
            <p:cNvPr id="304144" name="Text Box 16"/>
            <p:cNvSpPr txBox="1">
              <a:spLocks noChangeArrowheads="1"/>
            </p:cNvSpPr>
            <p:nvPr/>
          </p:nvSpPr>
          <p:spPr bwMode="auto">
            <a:xfrm>
              <a:off x="748" y="3339"/>
              <a:ext cx="4082" cy="273"/>
            </a:xfrm>
            <a:prstGeom prst="rect">
              <a:avLst/>
            </a:prstGeom>
            <a:noFill/>
            <a:ln w="9525">
              <a:noFill/>
              <a:miter lim="800000"/>
            </a:ln>
            <a:effectLst/>
          </p:spPr>
          <p:txBody>
            <a:bodyPr>
              <a:spAutoFit/>
            </a:bodyPr>
            <a:lstStyle/>
            <a:p>
              <a:pPr>
                <a:lnSpc>
                  <a:spcPct val="80000"/>
                </a:lnSpc>
                <a:spcBef>
                  <a:spcPct val="20000"/>
                </a:spcBef>
                <a:buClr>
                  <a:srgbClr val="FC790C"/>
                </a:buClr>
                <a:buFont typeface="Wingdings" panose="05000000000000000000" pitchFamily="2" charset="2"/>
                <a:buNone/>
              </a:pPr>
              <a:r>
                <a:rPr lang="zh-CN" altLang="en-US" sz="2800" b="1">
                  <a:solidFill>
                    <a:schemeClr val="bg1"/>
                  </a:solidFill>
                  <a:latin typeface="黑体" panose="02010609060101010101" charset="-122"/>
                  <a:ea typeface="黑体" panose="02010609060101010101" charset="-122"/>
                </a:rPr>
                <a:t>新生儿的基本运动形式和基本动作能力。 </a:t>
              </a:r>
              <a:endParaRPr lang="zh-CN" altLang="en-US" sz="2800">
                <a:solidFill>
                  <a:schemeClr val="bg1"/>
                </a:solidFill>
                <a:ea typeface="宋体" panose="02010600030101010101"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04130"/>
                                        </p:tgtEl>
                                        <p:attrNameLst>
                                          <p:attrName>style.visibility</p:attrName>
                                        </p:attrNameLst>
                                      </p:cBhvr>
                                      <p:to>
                                        <p:strVal val="visible"/>
                                      </p:to>
                                    </p:set>
                                    <p:animEffect transition="in" filter="wedge">
                                      <p:cBhvr>
                                        <p:cTn id="7" dur="500"/>
                                        <p:tgtEl>
                                          <p:spTgt spid="304130"/>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edg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4130"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idx="1"/>
          </p:nvPr>
        </p:nvSpPr>
        <p:spPr/>
        <p:txBody>
          <a:bodyPr/>
          <a:lstStyle/>
          <a:p>
            <a:r>
              <a:rPr lang="zh-CN" altLang="en-US" sz="3200" b="1" dirty="0">
                <a:solidFill>
                  <a:srgbClr val="000099"/>
                </a:solidFill>
                <a:ea typeface="黑体" panose="02010609060101010101" charset="-122"/>
              </a:rPr>
              <a:t>觅食反射</a:t>
            </a:r>
            <a:endParaRPr lang="zh-CN" altLang="en-US" sz="3200" b="1" dirty="0">
              <a:solidFill>
                <a:srgbClr val="000099"/>
              </a:solidFill>
              <a:ea typeface="黑体" panose="02010609060101010101" charset="-122"/>
            </a:endParaRPr>
          </a:p>
          <a:p>
            <a:r>
              <a:rPr lang="zh-CN" altLang="en-US" sz="3200" b="1" dirty="0">
                <a:solidFill>
                  <a:srgbClr val="000099"/>
                </a:solidFill>
                <a:ea typeface="黑体" panose="02010609060101010101" charset="-122"/>
              </a:rPr>
              <a:t>吸吮反射</a:t>
            </a:r>
            <a:endParaRPr lang="zh-CN" altLang="en-US" sz="3200" b="1" dirty="0">
              <a:solidFill>
                <a:srgbClr val="000099"/>
              </a:solidFill>
              <a:ea typeface="黑体" panose="02010609060101010101" charset="-122"/>
            </a:endParaRPr>
          </a:p>
          <a:p>
            <a:r>
              <a:rPr lang="zh-CN" altLang="en-US" sz="3200" b="1" dirty="0">
                <a:solidFill>
                  <a:srgbClr val="000099"/>
                </a:solidFill>
                <a:ea typeface="黑体" panose="02010609060101010101" charset="-122"/>
              </a:rPr>
              <a:t>吞咽反射</a:t>
            </a:r>
            <a:endParaRPr lang="zh-CN" altLang="en-US" sz="3200" b="1" dirty="0">
              <a:solidFill>
                <a:srgbClr val="000099"/>
              </a:solidFill>
              <a:ea typeface="黑体" panose="02010609060101010101" charset="-122"/>
            </a:endParaRPr>
          </a:p>
          <a:p>
            <a:r>
              <a:rPr lang="zh-CN" altLang="en-US" sz="3200" b="1" dirty="0">
                <a:solidFill>
                  <a:srgbClr val="000099"/>
                </a:solidFill>
                <a:ea typeface="黑体" panose="02010609060101010101" charset="-122"/>
              </a:rPr>
              <a:t>抓握反射</a:t>
            </a:r>
            <a:endParaRPr lang="zh-CN" altLang="en-US" sz="3200" b="1" dirty="0">
              <a:solidFill>
                <a:srgbClr val="000099"/>
              </a:solidFill>
              <a:ea typeface="黑体" panose="02010609060101010101" charset="-122"/>
            </a:endParaRPr>
          </a:p>
          <a:p>
            <a:r>
              <a:rPr lang="zh-CN" altLang="en-US" sz="3200" b="1" dirty="0">
                <a:solidFill>
                  <a:srgbClr val="000099"/>
                </a:solidFill>
                <a:ea typeface="黑体" panose="02010609060101010101" charset="-122"/>
              </a:rPr>
              <a:t>牵拉反射</a:t>
            </a:r>
            <a:endParaRPr lang="zh-CN" altLang="en-US" sz="3200" b="1" dirty="0">
              <a:solidFill>
                <a:srgbClr val="000099"/>
              </a:solidFill>
              <a:ea typeface="黑体" panose="02010609060101010101" charset="-122"/>
            </a:endParaRPr>
          </a:p>
          <a:p>
            <a:r>
              <a:rPr lang="zh-CN" altLang="en-US" sz="3200" b="1" dirty="0">
                <a:solidFill>
                  <a:srgbClr val="000099"/>
                </a:solidFill>
                <a:ea typeface="黑体" panose="02010609060101010101" charset="-122"/>
              </a:rPr>
              <a:t>拥抱反射</a:t>
            </a:r>
            <a:endParaRPr lang="zh-CN" altLang="en-US" sz="3200" b="1" dirty="0">
              <a:solidFill>
                <a:srgbClr val="000099"/>
              </a:solidFill>
              <a:ea typeface="黑体" panose="02010609060101010101" charset="-122"/>
            </a:endParaRPr>
          </a:p>
          <a:p>
            <a:r>
              <a:rPr lang="zh-CN" altLang="en-US" sz="3200" b="1" dirty="0">
                <a:solidFill>
                  <a:srgbClr val="000099"/>
                </a:solidFill>
                <a:ea typeface="黑体" panose="02010609060101010101" charset="-122"/>
              </a:rPr>
              <a:t>定向反射</a:t>
            </a:r>
            <a:endParaRPr lang="zh-CN" altLang="en-US" sz="3200" b="1" dirty="0">
              <a:solidFill>
                <a:srgbClr val="000099"/>
              </a:solidFill>
              <a:ea typeface="黑体" panose="02010609060101010101" charset="-122"/>
            </a:endParaRPr>
          </a:p>
        </p:txBody>
      </p:sp>
      <p:sp>
        <p:nvSpPr>
          <p:cNvPr id="5" name="Rectangle 3"/>
          <p:cNvSpPr txBox="1">
            <a:spLocks noChangeArrowheads="1"/>
          </p:cNvSpPr>
          <p:nvPr/>
        </p:nvSpPr>
        <p:spPr>
          <a:xfrm>
            <a:off x="4427538" y="1412875"/>
            <a:ext cx="3956050" cy="4176713"/>
          </a:xfrm>
          <a:prstGeom prst="rect">
            <a:avLst/>
          </a:prstGeom>
        </p:spPr>
        <p:txBody>
          <a:bodyPr/>
          <a:lstStyle/>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r>
              <a:rPr kumimoji="0" lang="zh-CN" altLang="en-US" sz="3200" b="1" i="0" u="none" strike="noStrike" kern="1200" cap="none" spc="0" normalizeH="0" baseline="0" noProof="0" smtClean="0">
                <a:ln>
                  <a:noFill/>
                </a:ln>
                <a:solidFill>
                  <a:srgbClr val="000099"/>
                </a:solidFill>
                <a:effectLst/>
                <a:uLnTx/>
                <a:uFillTx/>
                <a:latin typeface="+mn-lt"/>
                <a:ea typeface="黑体" panose="02010609060101010101" charset="-122"/>
                <a:cs typeface="+mn-cs"/>
              </a:rPr>
              <a:t>防御反射</a:t>
            </a:r>
            <a:endParaRPr kumimoji="0" lang="zh-CN" altLang="en-US" sz="3200" b="1" i="0" u="none" strike="noStrike" kern="1200" cap="none" spc="0" normalizeH="0" baseline="0" noProof="0" smtClean="0">
              <a:ln>
                <a:noFill/>
              </a:ln>
              <a:solidFill>
                <a:srgbClr val="000099"/>
              </a:solidFill>
              <a:effectLst/>
              <a:uLnTx/>
              <a:uFillTx/>
              <a:latin typeface="+mn-lt"/>
              <a:ea typeface="黑体" panose="02010609060101010101" charset="-122"/>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r>
              <a:rPr kumimoji="0" lang="zh-CN" altLang="en-US" sz="3200" b="1" i="0" u="none" strike="noStrike" kern="1200" cap="none" spc="0" normalizeH="0" baseline="0" noProof="0" smtClean="0">
                <a:ln>
                  <a:noFill/>
                </a:ln>
                <a:solidFill>
                  <a:srgbClr val="000099"/>
                </a:solidFill>
                <a:effectLst/>
                <a:uLnTx/>
                <a:uFillTx/>
                <a:latin typeface="+mn-lt"/>
                <a:ea typeface="黑体" panose="02010609060101010101" charset="-122"/>
                <a:cs typeface="+mn-cs"/>
              </a:rPr>
              <a:t>迈步反射</a:t>
            </a:r>
            <a:endParaRPr kumimoji="0" lang="zh-CN" altLang="en-US" sz="3200" b="1" i="0" u="none" strike="noStrike" kern="1200" cap="none" spc="0" normalizeH="0" baseline="0" noProof="0" smtClean="0">
              <a:ln>
                <a:noFill/>
              </a:ln>
              <a:solidFill>
                <a:srgbClr val="000099"/>
              </a:solidFill>
              <a:effectLst/>
              <a:uLnTx/>
              <a:uFillTx/>
              <a:latin typeface="+mn-lt"/>
              <a:ea typeface="黑体" panose="02010609060101010101" charset="-122"/>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r>
              <a:rPr kumimoji="0" lang="zh-CN" altLang="en-US" sz="3200" b="1" i="0" u="none" strike="noStrike" kern="1200" cap="none" spc="0" normalizeH="0" baseline="0" noProof="0" smtClean="0">
                <a:ln>
                  <a:noFill/>
                </a:ln>
                <a:solidFill>
                  <a:srgbClr val="000099"/>
                </a:solidFill>
                <a:effectLst/>
                <a:uLnTx/>
                <a:uFillTx/>
                <a:latin typeface="+mn-lt"/>
                <a:ea typeface="黑体" panose="02010609060101010101" charset="-122"/>
                <a:cs typeface="+mn-cs"/>
              </a:rPr>
              <a:t>爬行反射</a:t>
            </a:r>
            <a:endParaRPr kumimoji="0" lang="zh-CN" altLang="en-US" sz="3200" b="1" i="0" u="none" strike="noStrike" kern="1200" cap="none" spc="0" normalizeH="0" baseline="0" noProof="0" smtClean="0">
              <a:ln>
                <a:noFill/>
              </a:ln>
              <a:solidFill>
                <a:srgbClr val="000099"/>
              </a:solidFill>
              <a:effectLst/>
              <a:uLnTx/>
              <a:uFillTx/>
              <a:latin typeface="+mn-lt"/>
              <a:ea typeface="黑体" panose="02010609060101010101" charset="-122"/>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r>
              <a:rPr kumimoji="0" lang="zh-CN" altLang="en-US" sz="3200" b="1" i="0" u="none" strike="noStrike" kern="1200" cap="none" spc="0" normalizeH="0" baseline="0" noProof="0" smtClean="0">
                <a:ln>
                  <a:noFill/>
                </a:ln>
                <a:solidFill>
                  <a:srgbClr val="000099"/>
                </a:solidFill>
                <a:effectLst/>
                <a:uLnTx/>
                <a:uFillTx/>
                <a:latin typeface="+mn-lt"/>
                <a:ea typeface="黑体" panose="02010609060101010101" charset="-122"/>
                <a:cs typeface="+mn-cs"/>
              </a:rPr>
              <a:t>游泳反射</a:t>
            </a:r>
            <a:endParaRPr kumimoji="0" lang="zh-CN" altLang="en-US" sz="3200" b="1" i="0" u="none" strike="noStrike" kern="1200" cap="none" spc="0" normalizeH="0" baseline="0" noProof="0" smtClean="0">
              <a:ln>
                <a:noFill/>
              </a:ln>
              <a:solidFill>
                <a:srgbClr val="000099"/>
              </a:solidFill>
              <a:effectLst/>
              <a:uLnTx/>
              <a:uFillTx/>
              <a:latin typeface="+mn-lt"/>
              <a:ea typeface="黑体" panose="02010609060101010101" charset="-122"/>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r>
              <a:rPr kumimoji="0" lang="zh-CN" altLang="en-US" sz="3200" b="1" i="0" u="none" strike="noStrike" kern="1200" cap="none" spc="0" normalizeH="0" baseline="0" noProof="0" smtClean="0">
                <a:ln>
                  <a:noFill/>
                </a:ln>
                <a:solidFill>
                  <a:srgbClr val="000099"/>
                </a:solidFill>
                <a:effectLst/>
                <a:uLnTx/>
                <a:uFillTx/>
                <a:latin typeface="+mn-lt"/>
                <a:ea typeface="黑体" panose="02010609060101010101" charset="-122"/>
                <a:cs typeface="+mn-cs"/>
              </a:rPr>
              <a:t>强直性颈反射</a:t>
            </a:r>
            <a:endParaRPr kumimoji="0" lang="zh-CN" altLang="en-US" sz="3200" b="1" i="0" u="none" strike="noStrike" kern="1200" cap="none" spc="0" normalizeH="0" baseline="0" noProof="0" smtClean="0">
              <a:ln>
                <a:noFill/>
              </a:ln>
              <a:solidFill>
                <a:srgbClr val="000099"/>
              </a:solidFill>
              <a:effectLst/>
              <a:uLnTx/>
              <a:uFillTx/>
              <a:latin typeface="+mn-lt"/>
              <a:ea typeface="黑体" panose="02010609060101010101" charset="-122"/>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r>
              <a:rPr kumimoji="0" lang="zh-CN" altLang="en-US" sz="3200" b="1" i="0" u="none" strike="noStrike" kern="1200" cap="none" spc="0" normalizeH="0" baseline="0" noProof="0" smtClean="0">
                <a:ln>
                  <a:noFill/>
                </a:ln>
                <a:solidFill>
                  <a:srgbClr val="000099"/>
                </a:solidFill>
                <a:effectLst/>
                <a:uLnTx/>
                <a:uFillTx/>
                <a:latin typeface="+mn-lt"/>
                <a:ea typeface="黑体" panose="02010609060101010101" charset="-122"/>
                <a:cs typeface="+mn-cs"/>
              </a:rPr>
              <a:t>巴宾斯基反射</a:t>
            </a:r>
            <a:endParaRPr kumimoji="0" lang="zh-CN" altLang="en-US" sz="3200" b="1" i="0" u="none" strike="noStrike" kern="1200" cap="none" spc="0" normalizeH="0" baseline="0" noProof="0" dirty="0">
              <a:ln>
                <a:noFill/>
              </a:ln>
              <a:solidFill>
                <a:srgbClr val="000099"/>
              </a:solidFill>
              <a:effectLst/>
              <a:uLnTx/>
              <a:uFillTx/>
              <a:latin typeface="+mn-lt"/>
              <a:ea typeface="黑体" panose="02010609060101010101" charset="-122"/>
              <a:cs typeface="+mn-cs"/>
            </a:endParaRPr>
          </a:p>
        </p:txBody>
      </p:sp>
      <p:sp>
        <p:nvSpPr>
          <p:cNvPr id="6" name="Rectangle 2"/>
          <p:cNvSpPr>
            <a:spLocks noGrp="1" noChangeArrowheads="1"/>
          </p:cNvSpPr>
          <p:nvPr>
            <p:ph type="title"/>
          </p:nvPr>
        </p:nvSpPr>
        <p:spPr/>
        <p:txBody>
          <a:bodyPr>
            <a:normAutofit fontScale="90000"/>
          </a:bodyPr>
          <a:lstStyle/>
          <a:p>
            <a:r>
              <a:rPr lang="zh-CN" altLang="en-US" sz="4000" dirty="0" smtClean="0">
                <a:solidFill>
                  <a:schemeClr val="tx1">
                    <a:lumMod val="65000"/>
                    <a:lumOff val="35000"/>
                  </a:schemeClr>
                </a:solidFill>
                <a:latin typeface="黑体" panose="02010609060101010101" charset="-122"/>
                <a:ea typeface="黑体" panose="02010609060101010101" charset="-122"/>
              </a:rPr>
              <a:t>（二）</a:t>
            </a:r>
            <a:r>
              <a:rPr lang="zh-CN" altLang="en-US" sz="4000" b="1" dirty="0" smtClean="0">
                <a:solidFill>
                  <a:schemeClr val="tx1">
                    <a:lumMod val="65000"/>
                    <a:lumOff val="35000"/>
                  </a:schemeClr>
                </a:solidFill>
                <a:latin typeface="黑体" panose="02010609060101010101" charset="-122"/>
                <a:ea typeface="黑体" panose="02010609060101010101" charset="-122"/>
              </a:rPr>
              <a:t>新生儿的心理发展</a:t>
            </a:r>
            <a:r>
              <a:rPr lang="en-US" altLang="zh-CN" sz="4000" b="1" dirty="0" smtClean="0">
                <a:solidFill>
                  <a:schemeClr val="tx1">
                    <a:lumMod val="65000"/>
                    <a:lumOff val="35000"/>
                  </a:schemeClr>
                </a:solidFill>
                <a:latin typeface="黑体" panose="02010609060101010101" charset="-122"/>
                <a:ea typeface="黑体" panose="02010609060101010101" charset="-122"/>
              </a:rPr>
              <a:t>--</a:t>
            </a:r>
            <a:r>
              <a:rPr lang="zh-CN" altLang="en-US" sz="4000" b="1" dirty="0" smtClean="0">
                <a:solidFill>
                  <a:schemeClr val="tx1">
                    <a:lumMod val="65000"/>
                    <a:lumOff val="35000"/>
                  </a:schemeClr>
                </a:solidFill>
                <a:latin typeface="黑体" panose="02010609060101010101" charset="-122"/>
                <a:ea typeface="黑体" panose="02010609060101010101" charset="-122"/>
              </a:rPr>
              <a:t>无条件反射</a:t>
            </a:r>
            <a:endParaRPr lang="zh-CN" altLang="en-US" sz="4000" b="1" dirty="0">
              <a:solidFill>
                <a:schemeClr val="tx1">
                  <a:lumMod val="65000"/>
                  <a:lumOff val="35000"/>
                </a:schemeClr>
              </a:solidFill>
              <a:latin typeface="黑体" panose="02010609060101010101" charset="-122"/>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0" dur="500"/>
                                        <p:tgtEl>
                                          <p:spTgt spid="4">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3" dur="500"/>
                                        <p:tgtEl>
                                          <p:spTgt spid="4">
                                            <p:txEl>
                                              <p:pRg st="2" end="2"/>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randombar(horizontal)">
                                      <p:cBhvr>
                                        <p:cTn id="16" dur="500"/>
                                        <p:tgtEl>
                                          <p:spTgt spid="4">
                                            <p:txEl>
                                              <p:pRg st="3" end="3"/>
                                            </p:txEl>
                                          </p:spTgt>
                                        </p:tgtEl>
                                      </p:cBhvr>
                                    </p:animEffect>
                                  </p:childTnLst>
                                </p:cTn>
                              </p:par>
                              <p:par>
                                <p:cTn id="17" presetID="14" presetClass="entr" presetSubtype="1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randombar(horizontal)">
                                      <p:cBhvr>
                                        <p:cTn id="19" dur="500"/>
                                        <p:tgtEl>
                                          <p:spTgt spid="4">
                                            <p:txEl>
                                              <p:pRg st="4" end="4"/>
                                            </p:txEl>
                                          </p:spTgt>
                                        </p:tgtEl>
                                      </p:cBhvr>
                                    </p:animEffect>
                                  </p:childTnLst>
                                </p:cTn>
                              </p:par>
                              <p:par>
                                <p:cTn id="20" presetID="14" presetClass="entr" presetSubtype="10"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randombar(horizontal)">
                                      <p:cBhvr>
                                        <p:cTn id="22" dur="500"/>
                                        <p:tgtEl>
                                          <p:spTgt spid="4">
                                            <p:txEl>
                                              <p:pRg st="5" end="5"/>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randombar(horizontal)">
                                      <p:cBhvr>
                                        <p:cTn id="25" dur="500"/>
                                        <p:tgtEl>
                                          <p:spTgt spid="4">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5">
                                            <p:txEl>
                                              <p:pRg st="0" end="0"/>
                                            </p:txEl>
                                          </p:spTgt>
                                        </p:tgtEl>
                                        <p:attrNameLst>
                                          <p:attrName>style.visibility</p:attrName>
                                        </p:attrNameLst>
                                      </p:cBhvr>
                                      <p:to>
                                        <p:strVal val="visible"/>
                                      </p:to>
                                    </p:set>
                                    <p:animEffect transition="in" filter="randombar(horizontal)">
                                      <p:cBhvr>
                                        <p:cTn id="30" dur="500"/>
                                        <p:tgtEl>
                                          <p:spTgt spid="5">
                                            <p:txEl>
                                              <p:pRg st="0" end="0"/>
                                            </p:txEl>
                                          </p:spTgt>
                                        </p:tgtEl>
                                      </p:cBhvr>
                                    </p:animEffect>
                                  </p:childTnLst>
                                </p:cTn>
                              </p:par>
                              <p:par>
                                <p:cTn id="31" presetID="14" presetClass="entr" presetSubtype="10" fill="hold" nodeType="withEffect">
                                  <p:stCondLst>
                                    <p:cond delay="0"/>
                                  </p:stCondLst>
                                  <p:childTnLst>
                                    <p:set>
                                      <p:cBhvr>
                                        <p:cTn id="32" dur="1" fill="hold">
                                          <p:stCondLst>
                                            <p:cond delay="0"/>
                                          </p:stCondLst>
                                        </p:cTn>
                                        <p:tgtEl>
                                          <p:spTgt spid="5">
                                            <p:txEl>
                                              <p:pRg st="1" end="1"/>
                                            </p:txEl>
                                          </p:spTgt>
                                        </p:tgtEl>
                                        <p:attrNameLst>
                                          <p:attrName>style.visibility</p:attrName>
                                        </p:attrNameLst>
                                      </p:cBhvr>
                                      <p:to>
                                        <p:strVal val="visible"/>
                                      </p:to>
                                    </p:set>
                                    <p:animEffect transition="in" filter="randombar(horizontal)">
                                      <p:cBhvr>
                                        <p:cTn id="33" dur="500"/>
                                        <p:tgtEl>
                                          <p:spTgt spid="5">
                                            <p:txEl>
                                              <p:pRg st="1" end="1"/>
                                            </p:txEl>
                                          </p:spTgt>
                                        </p:tgtEl>
                                      </p:cBhvr>
                                    </p:animEffect>
                                  </p:childTnLst>
                                </p:cTn>
                              </p:par>
                              <p:par>
                                <p:cTn id="34" presetID="14" presetClass="entr" presetSubtype="10" fill="hold" nodeType="withEffect">
                                  <p:stCondLst>
                                    <p:cond delay="0"/>
                                  </p:stCondLst>
                                  <p:childTnLst>
                                    <p:set>
                                      <p:cBhvr>
                                        <p:cTn id="35" dur="1" fill="hold">
                                          <p:stCondLst>
                                            <p:cond delay="0"/>
                                          </p:stCondLst>
                                        </p:cTn>
                                        <p:tgtEl>
                                          <p:spTgt spid="5">
                                            <p:txEl>
                                              <p:pRg st="2" end="2"/>
                                            </p:txEl>
                                          </p:spTgt>
                                        </p:tgtEl>
                                        <p:attrNameLst>
                                          <p:attrName>style.visibility</p:attrName>
                                        </p:attrNameLst>
                                      </p:cBhvr>
                                      <p:to>
                                        <p:strVal val="visible"/>
                                      </p:to>
                                    </p:set>
                                    <p:animEffect transition="in" filter="randombar(horizontal)">
                                      <p:cBhvr>
                                        <p:cTn id="36" dur="500"/>
                                        <p:tgtEl>
                                          <p:spTgt spid="5">
                                            <p:txEl>
                                              <p:pRg st="2" end="2"/>
                                            </p:txEl>
                                          </p:spTgt>
                                        </p:tgtEl>
                                      </p:cBhvr>
                                    </p:animEffect>
                                  </p:childTnLst>
                                </p:cTn>
                              </p:par>
                              <p:par>
                                <p:cTn id="37" presetID="14" presetClass="entr" presetSubtype="10" fill="hold" nodeType="withEffect">
                                  <p:stCondLst>
                                    <p:cond delay="0"/>
                                  </p:stCondLst>
                                  <p:childTnLst>
                                    <p:set>
                                      <p:cBhvr>
                                        <p:cTn id="38" dur="1" fill="hold">
                                          <p:stCondLst>
                                            <p:cond delay="0"/>
                                          </p:stCondLst>
                                        </p:cTn>
                                        <p:tgtEl>
                                          <p:spTgt spid="5">
                                            <p:txEl>
                                              <p:pRg st="3" end="3"/>
                                            </p:txEl>
                                          </p:spTgt>
                                        </p:tgtEl>
                                        <p:attrNameLst>
                                          <p:attrName>style.visibility</p:attrName>
                                        </p:attrNameLst>
                                      </p:cBhvr>
                                      <p:to>
                                        <p:strVal val="visible"/>
                                      </p:to>
                                    </p:set>
                                    <p:animEffect transition="in" filter="randombar(horizontal)">
                                      <p:cBhvr>
                                        <p:cTn id="39" dur="500"/>
                                        <p:tgtEl>
                                          <p:spTgt spid="5">
                                            <p:txEl>
                                              <p:pRg st="3" end="3"/>
                                            </p:txEl>
                                          </p:spTgt>
                                        </p:tgtEl>
                                      </p:cBhvr>
                                    </p:animEffect>
                                  </p:childTnLst>
                                </p:cTn>
                              </p:par>
                              <p:par>
                                <p:cTn id="40" presetID="14" presetClass="entr" presetSubtype="10" fill="hold" nodeType="withEffect">
                                  <p:stCondLst>
                                    <p:cond delay="0"/>
                                  </p:stCondLst>
                                  <p:childTnLst>
                                    <p:set>
                                      <p:cBhvr>
                                        <p:cTn id="41" dur="1" fill="hold">
                                          <p:stCondLst>
                                            <p:cond delay="0"/>
                                          </p:stCondLst>
                                        </p:cTn>
                                        <p:tgtEl>
                                          <p:spTgt spid="5">
                                            <p:txEl>
                                              <p:pRg st="4" end="4"/>
                                            </p:txEl>
                                          </p:spTgt>
                                        </p:tgtEl>
                                        <p:attrNameLst>
                                          <p:attrName>style.visibility</p:attrName>
                                        </p:attrNameLst>
                                      </p:cBhvr>
                                      <p:to>
                                        <p:strVal val="visible"/>
                                      </p:to>
                                    </p:set>
                                    <p:animEffect transition="in" filter="randombar(horizontal)">
                                      <p:cBhvr>
                                        <p:cTn id="42" dur="500"/>
                                        <p:tgtEl>
                                          <p:spTgt spid="5">
                                            <p:txEl>
                                              <p:pRg st="4" end="4"/>
                                            </p:txEl>
                                          </p:spTgt>
                                        </p:tgtEl>
                                      </p:cBhvr>
                                    </p:animEffect>
                                  </p:childTnLst>
                                </p:cTn>
                              </p:par>
                              <p:par>
                                <p:cTn id="43" presetID="14" presetClass="entr" presetSubtype="10" fill="hold" nodeType="withEffect">
                                  <p:stCondLst>
                                    <p:cond delay="0"/>
                                  </p:stCondLst>
                                  <p:childTnLst>
                                    <p:set>
                                      <p:cBhvr>
                                        <p:cTn id="44" dur="1" fill="hold">
                                          <p:stCondLst>
                                            <p:cond delay="0"/>
                                          </p:stCondLst>
                                        </p:cTn>
                                        <p:tgtEl>
                                          <p:spTgt spid="5">
                                            <p:txEl>
                                              <p:pRg st="5" end="5"/>
                                            </p:txEl>
                                          </p:spTgt>
                                        </p:tgtEl>
                                        <p:attrNameLst>
                                          <p:attrName>style.visibility</p:attrName>
                                        </p:attrNameLst>
                                      </p:cBhvr>
                                      <p:to>
                                        <p:strVal val="visible"/>
                                      </p:to>
                                    </p:set>
                                    <p:animEffect transition="in" filter="randombar(horizontal)">
                                      <p:cBhvr>
                                        <p:cTn id="45" dur="500"/>
                                        <p:tgtEl>
                                          <p:spTgt spid="5">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0" presetClass="entr" presetSubtype="0" fill="hold" grpId="0" nodeType="click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edge">
                                      <p:cBhvr>
                                        <p:cTn id="5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609600" y="228600"/>
            <a:ext cx="7772400" cy="571500"/>
          </a:xfrm>
        </p:spPr>
        <p:txBody>
          <a:bodyPr>
            <a:normAutofit fontScale="90000"/>
          </a:bodyPr>
          <a:lstStyle/>
          <a:p>
            <a:r>
              <a:rPr lang="zh-TW" altLang="en-US" sz="3600">
                <a:ea typeface="華康粗黑體" pitchFamily="49" charset="-120"/>
              </a:rPr>
              <a:t>反射動作</a:t>
            </a:r>
            <a:endParaRPr lang="zh-TW" altLang="en-US" sz="3600">
              <a:ea typeface="華康粗黑體" pitchFamily="49" charset="-120"/>
            </a:endParaRPr>
          </a:p>
        </p:txBody>
      </p:sp>
      <p:pic>
        <p:nvPicPr>
          <p:cNvPr id="119811" name="Picture 3" descr="D:\教學\教育心理學\反射動作1.jpg"/>
          <p:cNvPicPr>
            <a:picLocks noChangeAspect="1" noChangeArrowheads="1"/>
          </p:cNvPicPr>
          <p:nvPr>
            <p:ph type="chart" idx="1"/>
          </p:nvPr>
        </p:nvPicPr>
        <p:blipFill>
          <a:blip r:embed="rId1" cstate="print"/>
          <a:srcRect/>
          <a:stretch>
            <a:fillRect/>
          </a:stretch>
        </p:blipFill>
        <p:spPr>
          <a:xfrm>
            <a:off x="838200" y="914400"/>
            <a:ext cx="7620000" cy="5600700"/>
          </a:xfr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 descr="D:\教學\教育心理學\反射動作2.jpg"/>
          <p:cNvPicPr>
            <a:picLocks noChangeAspect="1" noChangeArrowheads="1"/>
          </p:cNvPicPr>
          <p:nvPr/>
        </p:nvPicPr>
        <p:blipFill>
          <a:blip r:embed="rId1" cstate="print"/>
          <a:srcRect/>
          <a:stretch>
            <a:fillRect/>
          </a:stretch>
        </p:blipFill>
        <p:spPr bwMode="auto">
          <a:xfrm>
            <a:off x="609600" y="374650"/>
            <a:ext cx="7543800" cy="5770563"/>
          </a:xfrm>
          <a:prstGeom prst="rect">
            <a:avLst/>
          </a:prstGeom>
          <a:noFill/>
        </p:spPr>
      </p:pic>
      <p:sp>
        <p:nvSpPr>
          <p:cNvPr id="120836" name="Rectangle 4"/>
          <p:cNvSpPr>
            <a:spLocks noGrp="1" noChangeArrowheads="1"/>
          </p:cNvSpPr>
          <p:nvPr>
            <p:ph type="body" idx="1"/>
          </p:nvPr>
        </p:nvSpPr>
        <p:spPr>
          <a:xfrm>
            <a:off x="1371600" y="2590800"/>
            <a:ext cx="7772400" cy="4114800"/>
          </a:xfrm>
        </p:spPr>
        <p:txBody>
          <a:bodyPr/>
          <a:lstStyle/>
          <a:p>
            <a:pPr algn="r">
              <a:buFontTx/>
              <a:buNone/>
            </a:pPr>
            <a:r>
              <a:rPr lang="zh-TW" altLang="en-US"/>
              <a:t>&lt;</a:t>
            </a:r>
            <a:r>
              <a:rPr lang="en-US" altLang="zh-TW">
                <a:hlinkClick r:id="rId2" action="ppaction://hlinksldjump"/>
              </a:rPr>
              <a:t>back</a:t>
            </a:r>
            <a:r>
              <a:rPr lang="en-US" altLang="zh-TW"/>
              <a:t>&gt;</a:t>
            </a:r>
            <a:endParaRPr lang="en-US" altLang="zh-TW"/>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1"/>
          <p:cNvSpPr>
            <a:spLocks noGrp="1"/>
          </p:cNvSpPr>
          <p:nvPr>
            <p:ph type="ftr" sz="quarter" idx="10"/>
          </p:nvPr>
        </p:nvSpPr>
        <p:spPr/>
        <p:txBody>
          <a:bodyPr/>
          <a:lstStyle/>
          <a:p>
            <a:r>
              <a:rPr lang="en-US" altLang="zh-CN"/>
              <a:t>www.wondershare.com</a:t>
            </a:r>
            <a:endParaRPr lang="en-US" altLang="zh-CN"/>
          </a:p>
        </p:txBody>
      </p:sp>
      <p:sp>
        <p:nvSpPr>
          <p:cNvPr id="322562" name="AutoShape 2"/>
          <p:cNvSpPr>
            <a:spLocks noChangeArrowheads="1"/>
          </p:cNvSpPr>
          <p:nvPr/>
        </p:nvSpPr>
        <p:spPr bwMode="auto">
          <a:xfrm>
            <a:off x="3471863" y="1270000"/>
            <a:ext cx="5348287" cy="4357688"/>
          </a:xfrm>
          <a:prstGeom prst="roundRect">
            <a:avLst>
              <a:gd name="adj" fmla="val 1384"/>
            </a:avLst>
          </a:prstGeom>
          <a:gradFill rotWithShape="1">
            <a:gsLst>
              <a:gs pos="0">
                <a:schemeClr val="bg1"/>
              </a:gs>
              <a:gs pos="100000">
                <a:schemeClr val="bg2"/>
              </a:gs>
            </a:gsLst>
            <a:lin ang="2700000" scaled="1"/>
          </a:gradFill>
          <a:ln w="9525">
            <a:solidFill>
              <a:schemeClr val="bg2"/>
            </a:solidFill>
            <a:round/>
          </a:ln>
        </p:spPr>
        <p:txBody>
          <a:bodyPr/>
          <a:lstStyle/>
          <a:p>
            <a:pPr>
              <a:lnSpc>
                <a:spcPct val="120000"/>
              </a:lnSpc>
            </a:pPr>
            <a:r>
              <a:rPr lang="zh-CN" altLang="en-US" sz="4000" b="1">
                <a:ea typeface="华文细黑" panose="02010600040101010101" pitchFamily="2" charset="-122"/>
              </a:rPr>
              <a:t>       </a:t>
            </a:r>
            <a:r>
              <a:rPr lang="zh-CN" altLang="en-US" sz="4000" b="1">
                <a:latin typeface="黑体" panose="02010609060101010101" charset="-122"/>
                <a:ea typeface="黑体" panose="02010609060101010101" charset="-122"/>
              </a:rPr>
              <a:t>婴儿从降生的第三天开始进行教育，就迟了两天。</a:t>
            </a:r>
            <a:endParaRPr lang="zh-CN" altLang="en-US" sz="4000" b="1">
              <a:latin typeface="黑体" panose="02010609060101010101" charset="-122"/>
              <a:ea typeface="黑体" panose="02010609060101010101" charset="-122"/>
            </a:endParaRPr>
          </a:p>
          <a:p>
            <a:pPr>
              <a:lnSpc>
                <a:spcPct val="120000"/>
              </a:lnSpc>
            </a:pPr>
            <a:r>
              <a:rPr lang="en-US" altLang="zh-CN" sz="4000" b="1">
                <a:latin typeface="黑体" panose="02010609060101010101" charset="-122"/>
                <a:ea typeface="黑体" panose="02010609060101010101" charset="-122"/>
              </a:rPr>
              <a:t>   </a:t>
            </a:r>
            <a:r>
              <a:rPr lang="en-US" altLang="zh-CN" sz="4000" b="1">
                <a:latin typeface="Arial" panose="020B0604020202020204"/>
                <a:ea typeface="黑体" panose="02010609060101010101" charset="-122"/>
              </a:rPr>
              <a:t>——</a:t>
            </a:r>
            <a:r>
              <a:rPr lang="zh-CN" altLang="en-US" sz="4000" b="1">
                <a:latin typeface="黑体" panose="02010609060101010101" charset="-122"/>
                <a:ea typeface="黑体" panose="02010609060101010101" charset="-122"/>
              </a:rPr>
              <a:t>俄国生理学家</a:t>
            </a:r>
            <a:endParaRPr lang="zh-CN" altLang="en-US" sz="4000" b="1">
              <a:latin typeface="黑体" panose="02010609060101010101" charset="-122"/>
              <a:ea typeface="黑体" panose="02010609060101010101" charset="-122"/>
            </a:endParaRPr>
          </a:p>
          <a:p>
            <a:pPr>
              <a:lnSpc>
                <a:spcPct val="120000"/>
              </a:lnSpc>
            </a:pPr>
            <a:r>
              <a:rPr lang="zh-CN" altLang="en-US" sz="4000" b="1">
                <a:latin typeface="黑体" panose="02010609060101010101" charset="-122"/>
                <a:ea typeface="黑体" panose="02010609060101010101" charset="-122"/>
              </a:rPr>
              <a:t>         巴甫洛夫</a:t>
            </a:r>
            <a:r>
              <a:rPr lang="zh-CN" altLang="en-US" i="1">
                <a:latin typeface="黑体" panose="02010609060101010101" charset="-122"/>
                <a:ea typeface="黑体" panose="02010609060101010101" charset="-122"/>
              </a:rPr>
              <a:t> </a:t>
            </a:r>
            <a:endParaRPr lang="zh-CN" altLang="en-US" i="1">
              <a:latin typeface="黑体" panose="02010609060101010101" charset="-122"/>
              <a:ea typeface="黑体" panose="02010609060101010101" charset="-122"/>
            </a:endParaRPr>
          </a:p>
        </p:txBody>
      </p:sp>
      <p:pic>
        <p:nvPicPr>
          <p:cNvPr id="322563" name="Picture 3" descr="ba"/>
          <p:cNvPicPr>
            <a:picLocks noChangeAspect="1" noChangeArrowheads="1"/>
          </p:cNvPicPr>
          <p:nvPr/>
        </p:nvPicPr>
        <p:blipFill>
          <a:blip r:embed="rId1" cstate="print"/>
          <a:srcRect/>
          <a:stretch>
            <a:fillRect/>
          </a:stretch>
        </p:blipFill>
        <p:spPr bwMode="auto">
          <a:xfrm>
            <a:off x="314325" y="1216025"/>
            <a:ext cx="3141663" cy="4445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22563"/>
                                        </p:tgtEl>
                                        <p:attrNameLst>
                                          <p:attrName>style.visibility</p:attrName>
                                        </p:attrNameLst>
                                      </p:cBhvr>
                                      <p:to>
                                        <p:strVal val="visible"/>
                                      </p:to>
                                    </p:set>
                                    <p:animEffect transition="in" filter="wedge">
                                      <p:cBhvr>
                                        <p:cTn id="7" dur="1000"/>
                                        <p:tgtEl>
                                          <p:spTgt spid="32256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22562"/>
                                        </p:tgtEl>
                                        <p:attrNameLst>
                                          <p:attrName>style.visibility</p:attrName>
                                        </p:attrNameLst>
                                      </p:cBhvr>
                                      <p:to>
                                        <p:strVal val="visible"/>
                                      </p:to>
                                    </p:set>
                                    <p:animEffect transition="in" filter="randombar(horizontal)">
                                      <p:cBhvr>
                                        <p:cTn id="12" dur="500"/>
                                        <p:tgtEl>
                                          <p:spTgt spid="3225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256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a:buNone/>
            </a:pPr>
            <a:r>
              <a:rPr lang="en-US" altLang="zh-CN" dirty="0" smtClean="0">
                <a:solidFill>
                  <a:srgbClr val="FF3300"/>
                </a:solidFill>
                <a:latin typeface="黑体" panose="02010609060101010101" charset="-122"/>
                <a:ea typeface="黑体" panose="02010609060101010101" charset="-122"/>
              </a:rPr>
              <a:t>(1)</a:t>
            </a:r>
            <a:r>
              <a:rPr lang="zh-CN" altLang="en-US" dirty="0" smtClean="0">
                <a:solidFill>
                  <a:srgbClr val="FF3300"/>
                </a:solidFill>
                <a:latin typeface="黑体" panose="02010609060101010101" charset="-122"/>
                <a:ea typeface="黑体" panose="02010609060101010101" charset="-122"/>
              </a:rPr>
              <a:t>新生儿有看的能力</a:t>
            </a:r>
            <a:r>
              <a:rPr lang="zh-CN" altLang="en-US" dirty="0" smtClean="0">
                <a:latin typeface="黑体" panose="02010609060101010101" charset="-122"/>
                <a:ea typeface="黑体" panose="02010609060101010101" charset="-122"/>
              </a:rPr>
              <a:t>：新生儿生下来第一天就喜欢看图案，不喜欢看单一色的屏幕。</a:t>
            </a:r>
            <a:endParaRPr lang="zh-CN" altLang="en-US" dirty="0" smtClean="0">
              <a:latin typeface="黑体" panose="02010609060101010101" charset="-122"/>
              <a:ea typeface="黑体" panose="02010609060101010101" charset="-122"/>
            </a:endParaRPr>
          </a:p>
          <a:p>
            <a:r>
              <a:rPr lang="zh-CN" altLang="en-US" dirty="0" smtClean="0">
                <a:latin typeface="黑体" panose="02010609060101010101" charset="-122"/>
                <a:ea typeface="黑体" panose="02010609060101010101" charset="-122"/>
              </a:rPr>
              <a:t>要使新生儿看清物体，应将物体放在距眼</a:t>
            </a:r>
            <a:r>
              <a:rPr lang="en-US" altLang="zh-CN" dirty="0" smtClean="0">
                <a:latin typeface="黑体" panose="02010609060101010101" charset="-122"/>
                <a:ea typeface="黑体" panose="02010609060101010101" charset="-122"/>
              </a:rPr>
              <a:t>20</a:t>
            </a:r>
            <a:r>
              <a:rPr lang="zh-CN" altLang="en-US" dirty="0" smtClean="0">
                <a:latin typeface="黑体" panose="02010609060101010101" charset="-122"/>
                <a:ea typeface="黑体" panose="02010609060101010101" charset="-122"/>
              </a:rPr>
              <a:t>厘米左右处。如给新生儿看红球，当新生儿觉醒时，持红球距宝宝的脸约</a:t>
            </a:r>
            <a:r>
              <a:rPr lang="en-US" altLang="zh-CN" dirty="0" smtClean="0">
                <a:latin typeface="黑体" panose="02010609060101010101" charset="-122"/>
                <a:ea typeface="黑体" panose="02010609060101010101" charset="-122"/>
              </a:rPr>
              <a:t>10</a:t>
            </a:r>
            <a:r>
              <a:rPr lang="zh-CN" altLang="en-US" dirty="0" smtClean="0">
                <a:latin typeface="黑体" panose="02010609060101010101" charset="-122"/>
                <a:ea typeface="黑体" panose="02010609060101010101" charset="-122"/>
              </a:rPr>
              <a:t>厘米处轻轻晃动。 </a:t>
            </a:r>
            <a:endParaRPr lang="zh-CN" altLang="en-US" dirty="0" smtClean="0">
              <a:latin typeface="黑体" panose="02010609060101010101" charset="-122"/>
              <a:ea typeface="黑体" panose="02010609060101010101" charset="-122"/>
            </a:endParaRPr>
          </a:p>
          <a:p>
            <a:endParaRPr lang="zh-CN" altLang="en-US" dirty="0"/>
          </a:p>
        </p:txBody>
      </p:sp>
      <p:sp>
        <p:nvSpPr>
          <p:cNvPr id="3" name="标题 2"/>
          <p:cNvSpPr>
            <a:spLocks noGrp="1"/>
          </p:cNvSpPr>
          <p:nvPr>
            <p:ph type="title"/>
          </p:nvPr>
        </p:nvSpPr>
        <p:spPr/>
        <p:txBody>
          <a:bodyPr>
            <a:normAutofit/>
          </a:bodyPr>
          <a:lstStyle/>
          <a:p>
            <a:r>
              <a:rPr lang="zh-CN" altLang="en-US" sz="3600" dirty="0" smtClean="0">
                <a:solidFill>
                  <a:schemeClr val="tx1">
                    <a:lumMod val="65000"/>
                    <a:lumOff val="35000"/>
                  </a:schemeClr>
                </a:solidFill>
                <a:latin typeface="黑体" panose="02010609060101010101" charset="-122"/>
                <a:ea typeface="黑体" panose="02010609060101010101" charset="-122"/>
              </a:rPr>
              <a:t>新生儿的心理发展</a:t>
            </a:r>
            <a:r>
              <a:rPr lang="en-US" altLang="zh-CN" sz="3600" dirty="0" smtClean="0">
                <a:solidFill>
                  <a:schemeClr val="tx1">
                    <a:lumMod val="65000"/>
                    <a:lumOff val="35000"/>
                  </a:schemeClr>
                </a:solidFill>
                <a:latin typeface="黑体" panose="02010609060101010101" charset="-122"/>
                <a:ea typeface="黑体" panose="02010609060101010101" charset="-122"/>
              </a:rPr>
              <a:t>—</a:t>
            </a:r>
            <a:r>
              <a:rPr lang="zh-CN" altLang="en-US" sz="3600" dirty="0" smtClean="0">
                <a:solidFill>
                  <a:schemeClr val="tx1">
                    <a:lumMod val="65000"/>
                    <a:lumOff val="35000"/>
                  </a:schemeClr>
                </a:solidFill>
                <a:latin typeface="黑体" panose="02010609060101010101" charset="-122"/>
                <a:ea typeface="黑体" panose="02010609060101010101" charset="-122"/>
              </a:rPr>
              <a:t>感知觉</a:t>
            </a:r>
            <a:endParaRPr lang="zh-CN" altLang="en-US" sz="3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a:bodyPr>
          <a:lstStyle/>
          <a:p>
            <a:r>
              <a:rPr lang="zh-CN" altLang="en-US" b="1" dirty="0" smtClean="0"/>
              <a:t>一、</a:t>
            </a:r>
            <a:r>
              <a:rPr lang="en-US" altLang="zh-CN" b="1" dirty="0" smtClean="0"/>
              <a:t>0-3</a:t>
            </a:r>
            <a:r>
              <a:rPr lang="zh-CN" altLang="en-US" b="1" dirty="0" smtClean="0"/>
              <a:t>岁儿童发展的相关理论</a:t>
            </a:r>
            <a:endParaRPr lang="en-US" altLang="zh-CN" b="1" dirty="0" smtClean="0"/>
          </a:p>
          <a:p>
            <a:endParaRPr lang="en-US" altLang="zh-CN" b="1" dirty="0" smtClean="0"/>
          </a:p>
          <a:p>
            <a:pPr>
              <a:buNone/>
            </a:pPr>
            <a:r>
              <a:rPr lang="en-US" altLang="zh-CN" b="1" dirty="0" smtClean="0"/>
              <a:t>  </a:t>
            </a:r>
            <a:r>
              <a:rPr lang="zh-CN" altLang="en-US" dirty="0" smtClean="0"/>
              <a:t>（一）儿童发展的动因问题：遗传与环境</a:t>
            </a:r>
            <a:endParaRPr lang="zh-CN" altLang="en-US" dirty="0" smtClean="0"/>
          </a:p>
          <a:p>
            <a:r>
              <a:rPr lang="zh-CN" altLang="en-US" dirty="0" smtClean="0"/>
              <a:t>（二）儿童发展变化的连续性和阶段性</a:t>
            </a:r>
            <a:endParaRPr lang="en-US" altLang="zh-CN" dirty="0" smtClean="0"/>
          </a:p>
          <a:p>
            <a:r>
              <a:rPr lang="zh-CN" altLang="en-US" dirty="0" smtClean="0"/>
              <a:t>（三）儿童发展的敏感期</a:t>
            </a:r>
            <a:endParaRPr lang="en-US" altLang="zh-CN" dirty="0" smtClean="0"/>
          </a:p>
          <a:p>
            <a:r>
              <a:rPr lang="zh-CN" altLang="en-US" dirty="0" smtClean="0"/>
              <a:t>（四）儿童发展的普遍性和特殊性</a:t>
            </a:r>
            <a:endParaRPr lang="en-US" altLang="zh-CN" dirty="0" smtClean="0"/>
          </a:p>
          <a:p>
            <a:endParaRPr lang="zh-CN" altLang="en-US" dirty="0" smtClean="0"/>
          </a:p>
          <a:p>
            <a:r>
              <a:rPr lang="en-US" dirty="0" smtClean="0"/>
              <a:t> </a:t>
            </a:r>
            <a:endParaRPr lang="zh-CN" altLang="en-US" dirty="0" smtClean="0"/>
          </a:p>
          <a:p>
            <a:pPr>
              <a:buNone/>
            </a:pPr>
            <a:endParaRPr lang="zh-CN" altLang="en-US" dirty="0"/>
          </a:p>
        </p:txBody>
      </p:sp>
      <p:sp>
        <p:nvSpPr>
          <p:cNvPr id="3" name="标题 2"/>
          <p:cNvSpPr>
            <a:spLocks noGrp="1"/>
          </p:cNvSpPr>
          <p:nvPr>
            <p:ph type="title"/>
          </p:nvPr>
        </p:nvSpPr>
        <p:spPr/>
        <p:txBody>
          <a:bodyPr>
            <a:normAutofit fontScale="90000"/>
          </a:bodyPr>
          <a:lstStyle/>
          <a:p>
            <a:r>
              <a:rPr lang="zh-CN" altLang="en-US" dirty="0" smtClean="0"/>
              <a:t>第二节  发展观和</a:t>
            </a:r>
            <a:r>
              <a:rPr lang="en-US" altLang="zh-CN" dirty="0" smtClean="0"/>
              <a:t>0-3</a:t>
            </a:r>
            <a:r>
              <a:rPr lang="zh-CN" altLang="en-US" dirty="0" smtClean="0"/>
              <a:t>岁儿童保育</a:t>
            </a:r>
            <a:br>
              <a:rPr lang="zh-CN" altLang="en-US" dirty="0" smtClean="0"/>
            </a:b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dissolve">
                                      <p:cBhvr>
                                        <p:cTn id="7" dur="500"/>
                                        <p:tgtEl>
                                          <p:spTgt spid="2">
                                            <p:txEl>
                                              <p:pRg st="3" end="3"/>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2">
                                            <p:txEl>
                                              <p:pRg st="4" end="4"/>
                                            </p:txEl>
                                          </p:spTgt>
                                        </p:tgtEl>
                                        <p:attrNameLst>
                                          <p:attrName>style.visibility</p:attrName>
                                        </p:attrNameLst>
                                      </p:cBhvr>
                                      <p:to>
                                        <p:strVal val="visible"/>
                                      </p:to>
                                    </p:set>
                                    <p:animEffect transition="in" filter="dissolve">
                                      <p:cBhvr>
                                        <p:cTn id="10" dur="500"/>
                                        <p:tgtEl>
                                          <p:spTgt spid="2">
                                            <p:txEl>
                                              <p:pRg st="4" end="4"/>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animEffect transition="in" filter="dissolve">
                                      <p:cBhvr>
                                        <p:cTn id="13" dur="500"/>
                                        <p:tgtEl>
                                          <p:spTgt spid="2">
                                            <p:txEl>
                                              <p:pRg st="5" end="5"/>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2">
                                            <p:txEl>
                                              <p:pRg st="7" end="7"/>
                                            </p:txEl>
                                          </p:spTgt>
                                        </p:tgtEl>
                                        <p:attrNameLst>
                                          <p:attrName>style.visibility</p:attrName>
                                        </p:attrNameLst>
                                      </p:cBhvr>
                                      <p:to>
                                        <p:strVal val="visible"/>
                                      </p:to>
                                    </p:set>
                                    <p:animEffect transition="in" filter="dissolve">
                                      <p:cBhvr>
                                        <p:cTn id="16"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0226" name="Rectangle 2"/>
          <p:cNvSpPr>
            <a:spLocks noGrp="1" noChangeArrowheads="1"/>
          </p:cNvSpPr>
          <p:nvPr>
            <p:ph type="body" sz="half" idx="1"/>
          </p:nvPr>
        </p:nvSpPr>
        <p:spPr>
          <a:xfrm>
            <a:off x="539750" y="1112838"/>
            <a:ext cx="4038600" cy="4525962"/>
          </a:xfrm>
        </p:spPr>
        <p:txBody>
          <a:bodyPr/>
          <a:lstStyle/>
          <a:p>
            <a:r>
              <a:rPr lang="en-US" altLang="zh-CN" sz="2800" b="1">
                <a:solidFill>
                  <a:srgbClr val="FF3300"/>
                </a:solidFill>
                <a:latin typeface="黑体" panose="02010609060101010101" charset="-122"/>
                <a:ea typeface="黑体" panose="02010609060101010101" charset="-122"/>
              </a:rPr>
              <a:t>(2)</a:t>
            </a:r>
            <a:r>
              <a:rPr lang="zh-CN" altLang="en-US" sz="2800" b="1">
                <a:solidFill>
                  <a:srgbClr val="FF3300"/>
                </a:solidFill>
                <a:latin typeface="黑体" panose="02010609060101010101" charset="-122"/>
                <a:ea typeface="黑体" panose="02010609060101010101" charset="-122"/>
              </a:rPr>
              <a:t>新生儿有听的能力</a:t>
            </a:r>
            <a:r>
              <a:rPr lang="zh-CN" altLang="en-US" sz="2800" b="1">
                <a:latin typeface="黑体" panose="02010609060101010101" charset="-122"/>
                <a:ea typeface="黑体" panose="02010609060101010101" charset="-122"/>
              </a:rPr>
              <a:t>：</a:t>
            </a:r>
            <a:endParaRPr lang="zh-CN" altLang="en-US" sz="2800" b="1">
              <a:latin typeface="黑体" panose="02010609060101010101" charset="-122"/>
              <a:ea typeface="黑体" panose="02010609060101010101" charset="-122"/>
            </a:endParaRPr>
          </a:p>
          <a:p>
            <a:r>
              <a:rPr lang="zh-CN" altLang="en-US" sz="2800" b="1">
                <a:latin typeface="黑体" panose="02010609060101010101" charset="-122"/>
                <a:ea typeface="黑体" panose="02010609060101010101" charset="-122"/>
              </a:rPr>
              <a:t>在婴儿看不到的耳边轻轻地摇动棒铃，新生儿的脸显得警觉起来，他的头和眼转向铃的方向，并用眼睛寻找声源。在另一侧耳边摇动，头会转向另一侧。 </a:t>
            </a:r>
            <a:endParaRPr lang="zh-CN" altLang="en-US" sz="2800" b="1">
              <a:latin typeface="黑体" panose="02010609060101010101" charset="-122"/>
              <a:ea typeface="黑体" panose="02010609060101010101" charset="-122"/>
            </a:endParaRPr>
          </a:p>
          <a:p>
            <a:endParaRPr lang="en-US" altLang="zh-CN" sz="2800" b="1">
              <a:latin typeface="黑体" panose="02010609060101010101" charset="-122"/>
              <a:ea typeface="黑体" panose="02010609060101010101" charset="-122"/>
            </a:endParaRPr>
          </a:p>
        </p:txBody>
      </p:sp>
      <p:pic>
        <p:nvPicPr>
          <p:cNvPr id="180227" name="Picture 3" descr="news_26326_1"/>
          <p:cNvPicPr>
            <a:picLocks noChangeAspect="1" noChangeArrowheads="1"/>
          </p:cNvPicPr>
          <p:nvPr>
            <p:ph sz="half" idx="2"/>
          </p:nvPr>
        </p:nvPicPr>
        <p:blipFill>
          <a:blip r:embed="rId1" cstate="print"/>
          <a:srcRect/>
          <a:stretch>
            <a:fillRect/>
          </a:stretch>
        </p:blipFill>
        <p:spPr>
          <a:xfrm>
            <a:off x="4716463" y="1628775"/>
            <a:ext cx="4103687" cy="3344863"/>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0226">
                                            <p:txEl>
                                              <p:pRg st="0" end="0"/>
                                            </p:txEl>
                                          </p:spTgt>
                                        </p:tgtEl>
                                        <p:attrNameLst>
                                          <p:attrName>style.visibility</p:attrName>
                                        </p:attrNameLst>
                                      </p:cBhvr>
                                      <p:to>
                                        <p:strVal val="visible"/>
                                      </p:to>
                                    </p:set>
                                    <p:animEffect transition="in" filter="checkerboard(across)">
                                      <p:cBhvr>
                                        <p:cTn id="7" dur="500"/>
                                        <p:tgtEl>
                                          <p:spTgt spid="1802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80226">
                                            <p:txEl>
                                              <p:pRg st="1" end="1"/>
                                            </p:txEl>
                                          </p:spTgt>
                                        </p:tgtEl>
                                        <p:attrNameLst>
                                          <p:attrName>style.visibility</p:attrName>
                                        </p:attrNameLst>
                                      </p:cBhvr>
                                      <p:to>
                                        <p:strVal val="visible"/>
                                      </p:to>
                                    </p:set>
                                    <p:animEffect transition="in" filter="checkerboard(across)">
                                      <p:cBhvr>
                                        <p:cTn id="12" dur="500"/>
                                        <p:tgtEl>
                                          <p:spTgt spid="18022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6" grpId="0" autoUpdateAnimBg="0" build="p"/>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r>
              <a:rPr lang="zh-CN" altLang="en-US" b="1">
                <a:latin typeface="黑体" panose="02010609060101010101" charset="-122"/>
                <a:ea typeface="黑体" panose="02010609060101010101" charset="-122"/>
              </a:rPr>
              <a:t>（</a:t>
            </a:r>
            <a:r>
              <a:rPr lang="en-US" altLang="zh-CN" b="1">
                <a:latin typeface="黑体" panose="02010609060101010101" charset="-122"/>
                <a:ea typeface="黑体" panose="02010609060101010101" charset="-122"/>
              </a:rPr>
              <a:t>3</a:t>
            </a:r>
            <a:r>
              <a:rPr lang="zh-CN" altLang="en-US" b="1">
                <a:latin typeface="黑体" panose="02010609060101010101" charset="-122"/>
                <a:ea typeface="黑体" panose="02010609060101010101" charset="-122"/>
              </a:rPr>
              <a:t>）新生儿具有模仿能力</a:t>
            </a:r>
            <a:endParaRPr lang="zh-CN" altLang="en-US" b="1">
              <a:solidFill>
                <a:srgbClr val="FF3300"/>
              </a:solidFill>
              <a:latin typeface="黑体" panose="02010609060101010101" charset="-122"/>
              <a:ea typeface="黑体" panose="02010609060101010101" charset="-122"/>
            </a:endParaRPr>
          </a:p>
        </p:txBody>
      </p:sp>
      <p:sp>
        <p:nvSpPr>
          <p:cNvPr id="181251" name="Rectangle 3"/>
          <p:cNvSpPr>
            <a:spLocks noGrp="1" noChangeArrowheads="1"/>
          </p:cNvSpPr>
          <p:nvPr>
            <p:ph type="body" sz="half" idx="1"/>
          </p:nvPr>
        </p:nvSpPr>
        <p:spPr>
          <a:xfrm>
            <a:off x="250825" y="1600200"/>
            <a:ext cx="4105275" cy="4525963"/>
          </a:xfrm>
        </p:spPr>
        <p:txBody>
          <a:bodyPr/>
          <a:lstStyle/>
          <a:p>
            <a:pPr>
              <a:lnSpc>
                <a:spcPct val="90000"/>
              </a:lnSpc>
              <a:buFontTx/>
              <a:buNone/>
            </a:pPr>
            <a:r>
              <a:rPr lang="en-US" altLang="zh-CN" sz="2800" b="1">
                <a:latin typeface="黑体" panose="02010609060101010101" charset="-122"/>
                <a:ea typeface="黑体" panose="02010609060101010101" charset="-122"/>
              </a:rPr>
              <a:t>    </a:t>
            </a:r>
            <a:r>
              <a:rPr lang="zh-CN" altLang="en-US" sz="2800" b="1">
                <a:solidFill>
                  <a:srgbClr val="FF3300"/>
                </a:solidFill>
                <a:latin typeface="黑体" panose="02010609060101010101" charset="-122"/>
                <a:ea typeface="黑体" panose="02010609060101010101" charset="-122"/>
              </a:rPr>
              <a:t>模仿成人吐舌头。</a:t>
            </a:r>
            <a:endParaRPr lang="zh-CN" altLang="en-US" sz="2800" b="1">
              <a:solidFill>
                <a:srgbClr val="FF3300"/>
              </a:solidFill>
              <a:latin typeface="黑体" panose="02010609060101010101" charset="-122"/>
              <a:ea typeface="黑体" panose="02010609060101010101" charset="-122"/>
            </a:endParaRPr>
          </a:p>
          <a:p>
            <a:pPr>
              <a:lnSpc>
                <a:spcPct val="90000"/>
              </a:lnSpc>
              <a:buFontTx/>
              <a:buNone/>
            </a:pPr>
            <a:endParaRPr lang="zh-CN" altLang="en-US" sz="2800" b="1">
              <a:solidFill>
                <a:srgbClr val="FF3300"/>
              </a:solidFill>
              <a:latin typeface="黑体" panose="02010609060101010101" charset="-122"/>
              <a:ea typeface="黑体" panose="02010609060101010101" charset="-122"/>
            </a:endParaRPr>
          </a:p>
          <a:p>
            <a:pPr>
              <a:lnSpc>
                <a:spcPct val="90000"/>
              </a:lnSpc>
              <a:buFontTx/>
              <a:buNone/>
            </a:pPr>
            <a:r>
              <a:rPr lang="zh-CN" altLang="en-US" sz="2800" b="1">
                <a:latin typeface="黑体" panose="02010609060101010101" charset="-122"/>
                <a:ea typeface="黑体" panose="02010609060101010101" charset="-122"/>
              </a:rPr>
              <a:t>      成人与孩子面对面，保持在</a:t>
            </a:r>
            <a:r>
              <a:rPr lang="en-US" altLang="zh-CN" sz="2800" b="1">
                <a:latin typeface="黑体" panose="02010609060101010101" charset="-122"/>
                <a:ea typeface="黑体" panose="02010609060101010101" charset="-122"/>
              </a:rPr>
              <a:t>20</a:t>
            </a:r>
            <a:r>
              <a:rPr lang="zh-CN" altLang="en-US" sz="2800" b="1">
                <a:latin typeface="黑体" panose="02010609060101010101" charset="-122"/>
                <a:ea typeface="黑体" panose="02010609060101010101" charset="-122"/>
              </a:rPr>
              <a:t>厘米，成人每</a:t>
            </a:r>
            <a:r>
              <a:rPr lang="en-US" altLang="zh-CN" sz="2800" b="1">
                <a:latin typeface="黑体" panose="02010609060101010101" charset="-122"/>
                <a:ea typeface="黑体" panose="02010609060101010101" charset="-122"/>
              </a:rPr>
              <a:t>20</a:t>
            </a:r>
            <a:r>
              <a:rPr lang="zh-CN" altLang="en-US" sz="2800" b="1">
                <a:latin typeface="黑体" panose="02010609060101010101" charset="-122"/>
                <a:ea typeface="黑体" panose="02010609060101010101" charset="-122"/>
              </a:rPr>
              <a:t>秒钟伸一次舌头，伸</a:t>
            </a:r>
            <a:r>
              <a:rPr lang="en-US" altLang="zh-CN" sz="2800" b="1">
                <a:latin typeface="黑体" panose="02010609060101010101" charset="-122"/>
                <a:ea typeface="黑体" panose="02010609060101010101" charset="-122"/>
              </a:rPr>
              <a:t>6</a:t>
            </a:r>
            <a:r>
              <a:rPr lang="en-US" altLang="zh-CN" sz="2800" b="1">
                <a:latin typeface="Arial" panose="020B0604020202020204"/>
                <a:ea typeface="黑体" panose="02010609060101010101" charset="-122"/>
              </a:rPr>
              <a:t>—</a:t>
            </a:r>
            <a:r>
              <a:rPr lang="en-US" altLang="zh-CN" sz="2800" b="1">
                <a:latin typeface="黑体" panose="02010609060101010101" charset="-122"/>
                <a:ea typeface="黑体" panose="02010609060101010101" charset="-122"/>
              </a:rPr>
              <a:t>8</a:t>
            </a:r>
            <a:r>
              <a:rPr lang="zh-CN" altLang="en-US" sz="2800" b="1">
                <a:latin typeface="黑体" panose="02010609060101010101" charset="-122"/>
                <a:ea typeface="黑体" panose="02010609060101010101" charset="-122"/>
              </a:rPr>
              <a:t>次，待</a:t>
            </a:r>
            <a:r>
              <a:rPr lang="en-US" altLang="zh-CN" sz="2800" b="1">
                <a:latin typeface="黑体" panose="02010609060101010101" charset="-122"/>
                <a:ea typeface="黑体" panose="02010609060101010101" charset="-122"/>
              </a:rPr>
              <a:t>20</a:t>
            </a:r>
            <a:r>
              <a:rPr lang="en-US" altLang="zh-CN" sz="2800" b="1">
                <a:latin typeface="Arial" panose="020B0604020202020204"/>
                <a:ea typeface="黑体" panose="02010609060101010101" charset="-122"/>
              </a:rPr>
              <a:t>—</a:t>
            </a:r>
            <a:r>
              <a:rPr lang="en-US" altLang="zh-CN" sz="2800" b="1">
                <a:latin typeface="黑体" panose="02010609060101010101" charset="-122"/>
                <a:ea typeface="黑体" panose="02010609060101010101" charset="-122"/>
              </a:rPr>
              <a:t>30</a:t>
            </a:r>
            <a:r>
              <a:rPr lang="zh-CN" altLang="en-US" sz="2800" b="1">
                <a:latin typeface="黑体" panose="02010609060101010101" charset="-122"/>
                <a:ea typeface="黑体" panose="02010609060101010101" charset="-122"/>
              </a:rPr>
              <a:t>秒钟后，孩子开始时将小嘴一张一合，慢慢地也会把小舌头吐出来。</a:t>
            </a:r>
            <a:endParaRPr lang="zh-CN" altLang="en-US" b="1">
              <a:latin typeface="黑体" panose="02010609060101010101" charset="-122"/>
              <a:ea typeface="黑体" panose="02010609060101010101" charset="-122"/>
            </a:endParaRPr>
          </a:p>
        </p:txBody>
      </p:sp>
      <p:pic>
        <p:nvPicPr>
          <p:cNvPr id="181252" name="Picture 4" descr="an006.jpg"/>
          <p:cNvPicPr>
            <a:picLocks noChangeAspect="1" noChangeArrowheads="1"/>
          </p:cNvPicPr>
          <p:nvPr/>
        </p:nvPicPr>
        <p:blipFill>
          <a:blip r:embed="rId1" cstate="print"/>
          <a:srcRect/>
          <a:stretch>
            <a:fillRect/>
          </a:stretch>
        </p:blipFill>
        <p:spPr bwMode="auto">
          <a:xfrm>
            <a:off x="4356100" y="1700213"/>
            <a:ext cx="4343400" cy="336708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1250"/>
                                        </p:tgtEl>
                                        <p:attrNameLst>
                                          <p:attrName>style.visibility</p:attrName>
                                        </p:attrNameLst>
                                      </p:cBhvr>
                                      <p:to>
                                        <p:strVal val="visible"/>
                                      </p:to>
                                    </p:set>
                                    <p:animEffect transition="in" filter="checkerboard(across)">
                                      <p:cBhvr>
                                        <p:cTn id="7" dur="500"/>
                                        <p:tgtEl>
                                          <p:spTgt spid="18125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81251">
                                            <p:txEl>
                                              <p:pRg st="0" end="0"/>
                                            </p:txEl>
                                          </p:spTgt>
                                        </p:tgtEl>
                                        <p:attrNameLst>
                                          <p:attrName>style.visibility</p:attrName>
                                        </p:attrNameLst>
                                      </p:cBhvr>
                                      <p:to>
                                        <p:strVal val="visible"/>
                                      </p:to>
                                    </p:set>
                                    <p:animEffect transition="in" filter="checkerboard(across)">
                                      <p:cBhvr>
                                        <p:cTn id="12" dur="500"/>
                                        <p:tgtEl>
                                          <p:spTgt spid="18125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81251">
                                            <p:txEl>
                                              <p:pRg st="2" end="2"/>
                                            </p:txEl>
                                          </p:spTgt>
                                        </p:tgtEl>
                                        <p:attrNameLst>
                                          <p:attrName>style.visibility</p:attrName>
                                        </p:attrNameLst>
                                      </p:cBhvr>
                                      <p:to>
                                        <p:strVal val="visible"/>
                                      </p:to>
                                    </p:set>
                                    <p:animEffect transition="in" filter="checkerboard(across)">
                                      <p:cBhvr>
                                        <p:cTn id="17" dur="500"/>
                                        <p:tgtEl>
                                          <p:spTgt spid="1812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81252"/>
                                        </p:tgtEl>
                                        <p:attrNameLst>
                                          <p:attrName>style.visibility</p:attrName>
                                        </p:attrNameLst>
                                      </p:cBhvr>
                                      <p:to>
                                        <p:strVal val="visible"/>
                                      </p:to>
                                    </p:set>
                                    <p:animEffect transition="in" filter="checkerboard(across)">
                                      <p:cBhvr>
                                        <p:cTn id="22" dur="500"/>
                                        <p:tgtEl>
                                          <p:spTgt spid="181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0" grpId="0" autoUpdateAnimBg="0"/>
      <p:bldP spid="181251" grpId="0" autoUpdateAnimBg="0" build="p"/>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p:txBody>
          <a:bodyPr/>
          <a:lstStyle/>
          <a:p>
            <a:r>
              <a:rPr lang="zh-CN" altLang="en-US">
                <a:solidFill>
                  <a:srgbClr val="FF3300"/>
                </a:solidFill>
                <a:ea typeface="黑体" panose="02010609060101010101" charset="-122"/>
              </a:rPr>
              <a:t>最初的智力萌芽：逗笑</a:t>
            </a:r>
            <a:endParaRPr lang="zh-CN" altLang="en-US">
              <a:solidFill>
                <a:srgbClr val="FF3300"/>
              </a:solidFill>
              <a:ea typeface="黑体" panose="02010609060101010101" charset="-122"/>
            </a:endParaRPr>
          </a:p>
        </p:txBody>
      </p:sp>
      <p:sp>
        <p:nvSpPr>
          <p:cNvPr id="182275" name="Rectangle 3"/>
          <p:cNvSpPr>
            <a:spLocks noGrp="1" noChangeArrowheads="1"/>
          </p:cNvSpPr>
          <p:nvPr>
            <p:ph type="body" sz="half" idx="1"/>
          </p:nvPr>
        </p:nvSpPr>
        <p:spPr>
          <a:xfrm>
            <a:off x="457200" y="1874838"/>
            <a:ext cx="4038600" cy="4525962"/>
          </a:xfrm>
        </p:spPr>
        <p:txBody>
          <a:bodyPr/>
          <a:lstStyle/>
          <a:p>
            <a:r>
              <a:rPr lang="zh-CN" altLang="en-US" sz="2800" b="1">
                <a:latin typeface="黑体" panose="02010609060101010101" charset="-122"/>
                <a:ea typeface="黑体" panose="02010609060101010101" charset="-122"/>
              </a:rPr>
              <a:t>微笑在新生儿出生后就立即出现了，称为</a:t>
            </a:r>
            <a:r>
              <a:rPr lang="zh-CN" altLang="en-US" sz="2800" b="1">
                <a:solidFill>
                  <a:srgbClr val="FF3300"/>
                </a:solidFill>
                <a:latin typeface="黑体" panose="02010609060101010101" charset="-122"/>
                <a:ea typeface="黑体" panose="02010609060101010101" charset="-122"/>
              </a:rPr>
              <a:t>自发性微笑</a:t>
            </a:r>
            <a:r>
              <a:rPr lang="zh-CN" altLang="en-US" sz="2800" b="1">
                <a:latin typeface="黑体" panose="02010609060101010101" charset="-122"/>
                <a:ea typeface="黑体" panose="02010609060101010101" charset="-122"/>
              </a:rPr>
              <a:t> 。</a:t>
            </a:r>
            <a:endParaRPr lang="zh-CN" altLang="en-US" sz="2800" b="1">
              <a:latin typeface="黑体" panose="02010609060101010101" charset="-122"/>
              <a:ea typeface="黑体" panose="02010609060101010101" charset="-122"/>
            </a:endParaRPr>
          </a:p>
          <a:p>
            <a:r>
              <a:rPr lang="zh-CN" altLang="en-US" sz="2800" b="1">
                <a:latin typeface="黑体" panose="02010609060101010101" charset="-122"/>
                <a:ea typeface="黑体" panose="02010609060101010101" charset="-122"/>
              </a:rPr>
              <a:t>大约</a:t>
            </a:r>
            <a:r>
              <a:rPr lang="en-US" altLang="zh-CN" sz="2800" b="1">
                <a:latin typeface="黑体" panose="02010609060101010101" charset="-122"/>
                <a:ea typeface="黑体" panose="02010609060101010101" charset="-122"/>
              </a:rPr>
              <a:t>25</a:t>
            </a:r>
            <a:r>
              <a:rPr lang="zh-CN" altLang="en-US" sz="2800" b="1">
                <a:latin typeface="黑体" panose="02010609060101010101" charset="-122"/>
                <a:ea typeface="黑体" panose="02010609060101010101" charset="-122"/>
              </a:rPr>
              <a:t>天，孩子就会</a:t>
            </a:r>
            <a:r>
              <a:rPr lang="zh-CN" altLang="en-US" sz="2800" b="1">
                <a:latin typeface="Arial" panose="020B0604020202020204"/>
                <a:ea typeface="黑体" panose="02010609060101010101" charset="-122"/>
              </a:rPr>
              <a:t>“</a:t>
            </a:r>
            <a:r>
              <a:rPr lang="zh-CN" altLang="en-US" sz="2800" b="1">
                <a:latin typeface="黑体" panose="02010609060101010101" charset="-122"/>
                <a:ea typeface="黑体" panose="02010609060101010101" charset="-122"/>
              </a:rPr>
              <a:t>逗笑</a:t>
            </a:r>
            <a:r>
              <a:rPr lang="zh-CN" altLang="en-US" sz="2800" b="1">
                <a:latin typeface="Arial" panose="020B0604020202020204"/>
                <a:ea typeface="黑体" panose="02010609060101010101" charset="-122"/>
              </a:rPr>
              <a:t>”</a:t>
            </a:r>
            <a:r>
              <a:rPr lang="zh-CN" altLang="en-US" sz="2800" b="1">
                <a:latin typeface="黑体" panose="02010609060101010101" charset="-122"/>
                <a:ea typeface="黑体" panose="02010609060101010101" charset="-122"/>
              </a:rPr>
              <a:t>。逗笑是由人声、铃声或其他声音音引出新生儿的微笑，称为</a:t>
            </a:r>
            <a:r>
              <a:rPr lang="zh-CN" altLang="en-US" sz="2800" b="1">
                <a:solidFill>
                  <a:srgbClr val="FF3300"/>
                </a:solidFill>
                <a:latin typeface="黑体" panose="02010609060101010101" charset="-122"/>
                <a:ea typeface="黑体" panose="02010609060101010101" charset="-122"/>
              </a:rPr>
              <a:t>诱发性微笑。</a:t>
            </a:r>
            <a:endParaRPr lang="zh-CN" altLang="en-US" sz="2800" b="1">
              <a:solidFill>
                <a:srgbClr val="FF3300"/>
              </a:solidFill>
              <a:latin typeface="黑体" panose="02010609060101010101" charset="-122"/>
              <a:ea typeface="黑体" panose="02010609060101010101" charset="-122"/>
            </a:endParaRPr>
          </a:p>
        </p:txBody>
      </p:sp>
      <p:pic>
        <p:nvPicPr>
          <p:cNvPr id="182276" name="Picture 4" descr="115998_4"/>
          <p:cNvPicPr>
            <a:picLocks noChangeAspect="1" noChangeArrowheads="1"/>
          </p:cNvPicPr>
          <p:nvPr>
            <p:ph sz="half" idx="2"/>
          </p:nvPr>
        </p:nvPicPr>
        <p:blipFill>
          <a:blip r:embed="rId1" cstate="print"/>
          <a:srcRect/>
          <a:stretch>
            <a:fillRect/>
          </a:stretch>
        </p:blipFill>
        <p:spPr>
          <a:xfrm>
            <a:off x="4648200" y="1843088"/>
            <a:ext cx="4038600" cy="4038600"/>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2274"/>
                                        </p:tgtEl>
                                        <p:attrNameLst>
                                          <p:attrName>style.visibility</p:attrName>
                                        </p:attrNameLst>
                                      </p:cBhvr>
                                      <p:to>
                                        <p:strVal val="visible"/>
                                      </p:to>
                                    </p:set>
                                    <p:animEffect transition="in" filter="checkerboard(across)">
                                      <p:cBhvr>
                                        <p:cTn id="7" dur="500"/>
                                        <p:tgtEl>
                                          <p:spTgt spid="18227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82275">
                                            <p:txEl>
                                              <p:pRg st="0" end="0"/>
                                            </p:txEl>
                                          </p:spTgt>
                                        </p:tgtEl>
                                        <p:attrNameLst>
                                          <p:attrName>style.visibility</p:attrName>
                                        </p:attrNameLst>
                                      </p:cBhvr>
                                      <p:to>
                                        <p:strVal val="visible"/>
                                      </p:to>
                                    </p:set>
                                    <p:animEffect transition="in" filter="checkerboard(across)">
                                      <p:cBhvr>
                                        <p:cTn id="12" dur="500"/>
                                        <p:tgtEl>
                                          <p:spTgt spid="18227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82275">
                                            <p:txEl>
                                              <p:pRg st="1" end="1"/>
                                            </p:txEl>
                                          </p:spTgt>
                                        </p:tgtEl>
                                        <p:attrNameLst>
                                          <p:attrName>style.visibility</p:attrName>
                                        </p:attrNameLst>
                                      </p:cBhvr>
                                      <p:to>
                                        <p:strVal val="visible"/>
                                      </p:to>
                                    </p:set>
                                    <p:animEffect transition="in" filter="checkerboard(across)">
                                      <p:cBhvr>
                                        <p:cTn id="17" dur="500"/>
                                        <p:tgtEl>
                                          <p:spTgt spid="1822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4" grpId="0" autoUpdateAnimBg="0"/>
      <p:bldP spid="182275" grpId="0" autoUpdateAnimBg="0" build="p"/>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3298" name="Rectangle 2050"/>
          <p:cNvSpPr>
            <a:spLocks noGrp="1" noChangeArrowheads="1"/>
          </p:cNvSpPr>
          <p:nvPr>
            <p:ph type="body" idx="1"/>
          </p:nvPr>
        </p:nvSpPr>
        <p:spPr>
          <a:xfrm>
            <a:off x="468313" y="1052513"/>
            <a:ext cx="8229600" cy="4525962"/>
          </a:xfrm>
        </p:spPr>
        <p:txBody>
          <a:bodyPr/>
          <a:lstStyle/>
          <a:p>
            <a:r>
              <a:rPr lang="zh-CN" altLang="en-US" b="1">
                <a:solidFill>
                  <a:srgbClr val="FF3300"/>
                </a:solidFill>
                <a:latin typeface="黑体" panose="02010609060101010101" charset="-122"/>
                <a:ea typeface="黑体" panose="02010609060101010101" charset="-122"/>
              </a:rPr>
              <a:t>宝宝越早学会</a:t>
            </a:r>
            <a:r>
              <a:rPr lang="zh-CN" altLang="en-US" sz="4000" b="1">
                <a:solidFill>
                  <a:srgbClr val="FF3300"/>
                </a:solidFill>
                <a:latin typeface="Arial" panose="020B0604020202020204"/>
                <a:ea typeface="黑体" panose="02010609060101010101" charset="-122"/>
              </a:rPr>
              <a:t>“</a:t>
            </a:r>
            <a:r>
              <a:rPr lang="zh-CN" altLang="en-US" sz="4000" b="1">
                <a:solidFill>
                  <a:srgbClr val="FF3300"/>
                </a:solidFill>
                <a:latin typeface="黑体" panose="02010609060101010101" charset="-122"/>
                <a:ea typeface="黑体" panose="02010609060101010101" charset="-122"/>
              </a:rPr>
              <a:t>逗笑</a:t>
            </a:r>
            <a:r>
              <a:rPr lang="zh-CN" altLang="en-US" sz="4000" b="1">
                <a:solidFill>
                  <a:srgbClr val="FF3300"/>
                </a:solidFill>
                <a:latin typeface="Arial" panose="020B0604020202020204"/>
                <a:ea typeface="黑体" panose="02010609060101010101" charset="-122"/>
              </a:rPr>
              <a:t>”</a:t>
            </a:r>
            <a:r>
              <a:rPr lang="zh-CN" altLang="en-US" b="1">
                <a:solidFill>
                  <a:srgbClr val="FF3300"/>
                </a:solidFill>
                <a:latin typeface="黑体" panose="02010609060101010101" charset="-122"/>
                <a:ea typeface="黑体" panose="02010609060101010101" charset="-122"/>
              </a:rPr>
              <a:t>就越聪明</a:t>
            </a:r>
            <a:r>
              <a:rPr lang="zh-CN" altLang="en-US" b="1">
                <a:latin typeface="黑体" panose="02010609060101010101" charset="-122"/>
                <a:ea typeface="黑体" panose="02010609060101010101" charset="-122"/>
              </a:rPr>
              <a:t>。</a:t>
            </a:r>
            <a:endParaRPr lang="zh-CN" altLang="en-US" b="1">
              <a:latin typeface="黑体" panose="02010609060101010101" charset="-122"/>
              <a:ea typeface="黑体" panose="02010609060101010101" charset="-122"/>
            </a:endParaRPr>
          </a:p>
          <a:p>
            <a:r>
              <a:rPr lang="zh-CN" altLang="en-US" b="1">
                <a:latin typeface="黑体" panose="02010609060101010101" charset="-122"/>
                <a:ea typeface="黑体" panose="02010609060101010101" charset="-122"/>
              </a:rPr>
              <a:t>因为逗笑是宝宝的感觉系统（视、听、触等）与运动系统之间建立了神经联系，形成条件反射的重要标志。</a:t>
            </a:r>
            <a:r>
              <a:rPr lang="zh-CN" altLang="en-US" b="1">
                <a:solidFill>
                  <a:srgbClr val="FF3300"/>
                </a:solidFill>
                <a:latin typeface="黑体" panose="02010609060101010101" charset="-122"/>
                <a:ea typeface="黑体" panose="02010609060101010101" charset="-122"/>
              </a:rPr>
              <a:t>代表着孩子最初的智力萌芽。</a:t>
            </a:r>
            <a:endParaRPr lang="zh-CN" altLang="en-US" b="1">
              <a:solidFill>
                <a:srgbClr val="FF3300"/>
              </a:solidFill>
              <a:latin typeface="黑体" panose="02010609060101010101" charset="-122"/>
              <a:ea typeface="黑体" panose="02010609060101010101" charset="-122"/>
            </a:endParaRPr>
          </a:p>
          <a:p>
            <a:r>
              <a:rPr lang="zh-CN" altLang="en-US" b="1">
                <a:latin typeface="黑体" panose="02010609060101010101" charset="-122"/>
                <a:ea typeface="黑体" panose="02010609060101010101" charset="-122"/>
              </a:rPr>
              <a:t>微笑是测定一个儿童智力是否继续发展的晴雨表，当儿童失去微笑时，他的发展也就停止了。 </a:t>
            </a:r>
            <a:endParaRPr lang="zh-CN" altLang="en-US" b="1">
              <a:latin typeface="黑体" panose="02010609060101010101" charset="-122"/>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3298">
                                            <p:txEl>
                                              <p:pRg st="0" end="0"/>
                                            </p:txEl>
                                          </p:spTgt>
                                        </p:tgtEl>
                                        <p:attrNameLst>
                                          <p:attrName>style.visibility</p:attrName>
                                        </p:attrNameLst>
                                      </p:cBhvr>
                                      <p:to>
                                        <p:strVal val="visible"/>
                                      </p:to>
                                    </p:set>
                                    <p:animEffect transition="in" filter="checkerboard(across)">
                                      <p:cBhvr>
                                        <p:cTn id="7" dur="500"/>
                                        <p:tgtEl>
                                          <p:spTgt spid="18329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83298">
                                            <p:txEl>
                                              <p:pRg st="1" end="1"/>
                                            </p:txEl>
                                          </p:spTgt>
                                        </p:tgtEl>
                                        <p:attrNameLst>
                                          <p:attrName>style.visibility</p:attrName>
                                        </p:attrNameLst>
                                      </p:cBhvr>
                                      <p:to>
                                        <p:strVal val="visible"/>
                                      </p:to>
                                    </p:set>
                                    <p:animEffect transition="in" filter="checkerboard(across)">
                                      <p:cBhvr>
                                        <p:cTn id="12" dur="500"/>
                                        <p:tgtEl>
                                          <p:spTgt spid="18329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83298">
                                            <p:txEl>
                                              <p:pRg st="2" end="2"/>
                                            </p:txEl>
                                          </p:spTgt>
                                        </p:tgtEl>
                                        <p:attrNameLst>
                                          <p:attrName>style.visibility</p:attrName>
                                        </p:attrNameLst>
                                      </p:cBhvr>
                                      <p:to>
                                        <p:strVal val="visible"/>
                                      </p:to>
                                    </p:set>
                                    <p:animEffect transition="in" filter="checkerboard(across)">
                                      <p:cBhvr>
                                        <p:cTn id="17" dur="500"/>
                                        <p:tgtEl>
                                          <p:spTgt spid="18329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298" grpId="0" autoUpdateAnimBg="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a:bodyPr>
          <a:lstStyle/>
          <a:p>
            <a:endParaRPr lang="zh-CN" altLang="en-US" dirty="0" smtClean="0"/>
          </a:p>
          <a:p>
            <a:r>
              <a:rPr lang="en-US" dirty="0" smtClean="0"/>
              <a:t> </a:t>
            </a:r>
            <a:endParaRPr lang="zh-CN" altLang="en-US" dirty="0" smtClean="0"/>
          </a:p>
          <a:p>
            <a:pPr>
              <a:buNone/>
            </a:pPr>
            <a:endParaRPr lang="zh-CN" altLang="en-US" dirty="0"/>
          </a:p>
        </p:txBody>
      </p:sp>
      <p:sp>
        <p:nvSpPr>
          <p:cNvPr id="3" name="标题 2"/>
          <p:cNvSpPr>
            <a:spLocks noGrp="1"/>
          </p:cNvSpPr>
          <p:nvPr>
            <p:ph type="title"/>
          </p:nvPr>
        </p:nvSpPr>
        <p:spPr>
          <a:xfrm>
            <a:off x="683568" y="2852936"/>
            <a:ext cx="8229600" cy="1143000"/>
          </a:xfrm>
        </p:spPr>
        <p:txBody>
          <a:bodyPr>
            <a:normAutofit fontScale="90000"/>
          </a:bodyPr>
          <a:lstStyle/>
          <a:p>
            <a:r>
              <a:rPr lang="zh-CN" altLang="en-US" dirty="0" smtClean="0"/>
              <a:t>第三节  婴幼儿期的发育和行为</a:t>
            </a:r>
            <a:br>
              <a:rPr lang="zh-CN" altLang="en-US" dirty="0" smtClean="0"/>
            </a:b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dissolve">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14437096" y="6540962"/>
            <a:ext cx="802432" cy="634075"/>
          </a:xfrm>
        </p:spPr>
        <p:txBody>
          <a:bodyPr/>
          <a:lstStyle/>
          <a:p>
            <a:endParaRPr lang="zh-CN" altLang="en-US" dirty="0"/>
          </a:p>
        </p:txBody>
      </p:sp>
      <p:sp>
        <p:nvSpPr>
          <p:cNvPr id="3" name="标题 2"/>
          <p:cNvSpPr>
            <a:spLocks noGrp="1"/>
          </p:cNvSpPr>
          <p:nvPr>
            <p:ph type="title"/>
          </p:nvPr>
        </p:nvSpPr>
        <p:spPr>
          <a:xfrm>
            <a:off x="467544" y="3068960"/>
            <a:ext cx="8229600" cy="1143000"/>
          </a:xfrm>
        </p:spPr>
        <p:txBody>
          <a:bodyPr>
            <a:normAutofit fontScale="90000"/>
          </a:bodyPr>
          <a:lstStyle/>
          <a:p>
            <a:r>
              <a:rPr lang="zh-CN" altLang="en-US" dirty="0" smtClean="0"/>
              <a:t>一、身体各系统各器官的生长发育</a:t>
            </a:r>
            <a:br>
              <a:rPr lang="zh-CN" altLang="en-US" dirty="0" smtClean="0"/>
            </a:br>
            <a:endParaRPr lang="zh-CN" alt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6" descr="human development"/>
          <p:cNvPicPr>
            <a:picLocks noChangeAspect="1" noChangeArrowheads="1"/>
          </p:cNvPicPr>
          <p:nvPr/>
        </p:nvPicPr>
        <p:blipFill>
          <a:blip r:embed="rId1" cstate="print"/>
          <a:srcRect l="35762" t="6706" r="48344" b="6105"/>
          <a:stretch>
            <a:fillRect/>
          </a:stretch>
        </p:blipFill>
        <p:spPr bwMode="auto">
          <a:xfrm>
            <a:off x="3819525" y="3759200"/>
            <a:ext cx="820738" cy="2179638"/>
          </a:xfrm>
          <a:prstGeom prst="rect">
            <a:avLst/>
          </a:prstGeom>
          <a:noFill/>
          <a:ln w="9525">
            <a:noFill/>
            <a:miter lim="800000"/>
            <a:headEnd/>
            <a:tailEnd/>
          </a:ln>
        </p:spPr>
      </p:pic>
      <p:pic>
        <p:nvPicPr>
          <p:cNvPr id="8195" name="Picture 7" descr="human development"/>
          <p:cNvPicPr>
            <a:picLocks noChangeAspect="1" noChangeArrowheads="1"/>
          </p:cNvPicPr>
          <p:nvPr/>
        </p:nvPicPr>
        <p:blipFill>
          <a:blip r:embed="rId1" cstate="print"/>
          <a:srcRect l="3822" t="6451" r="80891" b="3226"/>
          <a:stretch>
            <a:fillRect/>
          </a:stretch>
        </p:blipFill>
        <p:spPr bwMode="auto">
          <a:xfrm>
            <a:off x="2555875" y="4391025"/>
            <a:ext cx="595313" cy="1547813"/>
          </a:xfrm>
          <a:prstGeom prst="rect">
            <a:avLst/>
          </a:prstGeom>
          <a:noFill/>
          <a:ln w="9525">
            <a:noFill/>
            <a:miter lim="800000"/>
            <a:headEnd/>
            <a:tailEnd/>
          </a:ln>
        </p:spPr>
      </p:pic>
      <p:pic>
        <p:nvPicPr>
          <p:cNvPr id="8196" name="Picture 8" descr="human development"/>
          <p:cNvPicPr>
            <a:picLocks noChangeAspect="1" noChangeArrowheads="1"/>
          </p:cNvPicPr>
          <p:nvPr/>
        </p:nvPicPr>
        <p:blipFill>
          <a:blip r:embed="rId1" cstate="print"/>
          <a:srcRect l="19868" t="6706" r="64238" b="6105"/>
          <a:stretch>
            <a:fillRect/>
          </a:stretch>
        </p:blipFill>
        <p:spPr bwMode="auto">
          <a:xfrm>
            <a:off x="3151188" y="4110038"/>
            <a:ext cx="685800" cy="1828800"/>
          </a:xfrm>
          <a:prstGeom prst="rect">
            <a:avLst/>
          </a:prstGeom>
          <a:noFill/>
          <a:ln w="9525">
            <a:noFill/>
            <a:miter lim="800000"/>
            <a:headEnd/>
            <a:tailEnd/>
          </a:ln>
        </p:spPr>
      </p:pic>
      <p:pic>
        <p:nvPicPr>
          <p:cNvPr id="8197" name="Picture 9" descr="human development"/>
          <p:cNvPicPr>
            <a:picLocks noChangeAspect="1" noChangeArrowheads="1"/>
          </p:cNvPicPr>
          <p:nvPr/>
        </p:nvPicPr>
        <p:blipFill>
          <a:blip r:embed="rId1" cstate="print"/>
          <a:srcRect l="51656" t="6706" r="32451" b="6105"/>
          <a:stretch>
            <a:fillRect/>
          </a:stretch>
        </p:blipFill>
        <p:spPr bwMode="auto">
          <a:xfrm>
            <a:off x="4638675" y="3406775"/>
            <a:ext cx="927100" cy="2532063"/>
          </a:xfrm>
          <a:prstGeom prst="rect">
            <a:avLst/>
          </a:prstGeom>
          <a:noFill/>
          <a:ln w="9525">
            <a:noFill/>
            <a:miter lim="800000"/>
            <a:headEnd/>
            <a:tailEnd/>
          </a:ln>
        </p:spPr>
      </p:pic>
      <p:pic>
        <p:nvPicPr>
          <p:cNvPr id="8198" name="Picture 10" descr="human development"/>
          <p:cNvPicPr>
            <a:picLocks noChangeAspect="1" noChangeArrowheads="1"/>
          </p:cNvPicPr>
          <p:nvPr/>
        </p:nvPicPr>
        <p:blipFill>
          <a:blip r:embed="rId1" cstate="print"/>
          <a:srcRect l="83444" t="3755" r="4636" b="6105"/>
          <a:stretch>
            <a:fillRect/>
          </a:stretch>
        </p:blipFill>
        <p:spPr bwMode="auto">
          <a:xfrm>
            <a:off x="6572250" y="2492375"/>
            <a:ext cx="1168400" cy="3446463"/>
          </a:xfrm>
          <a:prstGeom prst="rect">
            <a:avLst/>
          </a:prstGeom>
          <a:noFill/>
          <a:ln w="9525">
            <a:noFill/>
            <a:miter lim="800000"/>
            <a:headEnd/>
            <a:tailEnd/>
          </a:ln>
        </p:spPr>
      </p:pic>
      <p:pic>
        <p:nvPicPr>
          <p:cNvPr id="8199" name="Picture 11" descr="human development"/>
          <p:cNvPicPr>
            <a:picLocks noChangeAspect="1" noChangeArrowheads="1"/>
          </p:cNvPicPr>
          <p:nvPr/>
        </p:nvPicPr>
        <p:blipFill>
          <a:blip r:embed="rId1" cstate="print"/>
          <a:srcRect l="67551" t="6706" r="18356" b="6105"/>
          <a:stretch>
            <a:fillRect/>
          </a:stretch>
        </p:blipFill>
        <p:spPr bwMode="auto">
          <a:xfrm>
            <a:off x="5607050" y="2932113"/>
            <a:ext cx="1079500" cy="3024187"/>
          </a:xfrm>
          <a:prstGeom prst="rect">
            <a:avLst/>
          </a:prstGeom>
          <a:noFill/>
          <a:ln w="9525">
            <a:noFill/>
            <a:miter lim="800000"/>
            <a:headEnd/>
            <a:tailEnd/>
          </a:ln>
        </p:spPr>
      </p:pic>
      <p:sp>
        <p:nvSpPr>
          <p:cNvPr id="7176" name="Text Box 4"/>
          <p:cNvSpPr txBox="1">
            <a:spLocks noChangeArrowheads="1"/>
          </p:cNvSpPr>
          <p:nvPr/>
        </p:nvSpPr>
        <p:spPr bwMode="auto">
          <a:xfrm>
            <a:off x="201613" y="209550"/>
            <a:ext cx="8805862" cy="4954588"/>
          </a:xfrm>
          <a:prstGeom prst="rect">
            <a:avLst/>
          </a:prstGeom>
          <a:noFill/>
          <a:ln w="9525">
            <a:noFill/>
            <a:miter lim="800000"/>
          </a:ln>
        </p:spPr>
        <p:txBody>
          <a:bodyPr>
            <a:spAutoFit/>
          </a:bodyPr>
          <a:lstStyle/>
          <a:p>
            <a:pPr algn="just" eaLnBrk="0" hangingPunct="0">
              <a:spcBef>
                <a:spcPct val="50000"/>
              </a:spcBef>
            </a:pPr>
            <a:endParaRPr lang="en-US" altLang="zh-CN" sz="2800" b="1" u="sng" dirty="0">
              <a:solidFill>
                <a:srgbClr val="FF0000"/>
              </a:solidFill>
              <a:latin typeface="Times New Roman" panose="02020603050405020304" pitchFamily="18" charset="0"/>
              <a:ea typeface="宋体" panose="02010600030101010101" pitchFamily="2" charset="-122"/>
            </a:endParaRPr>
          </a:p>
          <a:p>
            <a:pPr algn="just" eaLnBrk="0" hangingPunct="0">
              <a:spcBef>
                <a:spcPct val="50000"/>
              </a:spcBef>
            </a:pPr>
            <a:r>
              <a:rPr lang="zh-CN" altLang="en-US" sz="2400" b="1" dirty="0">
                <a:solidFill>
                  <a:srgbClr val="FB5F5F"/>
                </a:solidFill>
                <a:latin typeface="Times New Roman" panose="02020603050405020304" pitchFamily="18" charset="0"/>
                <a:ea typeface="宋体" panose="02010600030101010101" pitchFamily="2" charset="-122"/>
              </a:rPr>
              <a:t>发展是指个体从有生命开始，受遗传、环境、学习等因素影响，进行的有顺序的、连续的、阶段性的、渐进的、有方向性的、由分化到完整的生理、心理变化的过程。</a:t>
            </a:r>
            <a:endParaRPr lang="zh-CN" altLang="en-US" sz="2400" b="1" dirty="0">
              <a:solidFill>
                <a:srgbClr val="FB5F5F"/>
              </a:solidFill>
              <a:latin typeface="Times New Roman" panose="02020603050405020304" pitchFamily="18" charset="0"/>
              <a:ea typeface="宋体" panose="02010600030101010101" pitchFamily="2" charset="-122"/>
            </a:endParaRPr>
          </a:p>
          <a:p>
            <a:pPr algn="just" eaLnBrk="0" hangingPunct="0">
              <a:spcBef>
                <a:spcPct val="50000"/>
              </a:spcBef>
            </a:pPr>
            <a:r>
              <a:rPr lang="zh-CN" altLang="en-US" sz="2400" b="1" dirty="0">
                <a:latin typeface="Times New Roman" panose="02020603050405020304" pitchFamily="18" charset="0"/>
                <a:ea typeface="宋体" panose="02010600030101010101" pitchFamily="2" charset="-122"/>
              </a:rPr>
              <a:t>婴儿发育的特征：</a:t>
            </a:r>
            <a:endParaRPr lang="zh-CN" altLang="en-US" sz="2400" b="1" dirty="0">
              <a:latin typeface="Times New Roman" panose="02020603050405020304" pitchFamily="18" charset="0"/>
              <a:ea typeface="宋体" panose="02010600030101010101" pitchFamily="2" charset="-122"/>
            </a:endParaRPr>
          </a:p>
          <a:p>
            <a:pPr algn="just" eaLnBrk="0" hangingPunct="0">
              <a:spcBef>
                <a:spcPct val="50000"/>
              </a:spcBef>
            </a:pPr>
            <a:r>
              <a:rPr lang="zh-CN" altLang="en-US" sz="2400" b="1" dirty="0">
                <a:latin typeface="Times New Roman" panose="02020603050405020304" pitchFamily="18" charset="0"/>
                <a:ea typeface="宋体" panose="02010600030101010101" pitchFamily="2" charset="-122"/>
              </a:rPr>
              <a:t>1、大小的变化（生理-身高体重等；心理-语言、认知、记忆等）</a:t>
            </a:r>
            <a:endParaRPr lang="zh-CN" altLang="en-US" sz="2400" b="1" dirty="0">
              <a:latin typeface="Times New Roman" panose="02020603050405020304" pitchFamily="18" charset="0"/>
              <a:ea typeface="宋体" panose="02010600030101010101" pitchFamily="2" charset="-122"/>
            </a:endParaRPr>
          </a:p>
          <a:p>
            <a:pPr algn="just" eaLnBrk="0" hangingPunct="0">
              <a:spcBef>
                <a:spcPct val="50000"/>
              </a:spcBef>
            </a:pPr>
            <a:r>
              <a:rPr lang="zh-CN" altLang="en-US" sz="2400" b="1" dirty="0">
                <a:latin typeface="Times New Roman" panose="02020603050405020304" pitchFamily="18" charset="0"/>
                <a:ea typeface="宋体" panose="02010600030101010101" pitchFamily="2" charset="-122"/>
              </a:rPr>
              <a:t>2、比例的变化</a:t>
            </a:r>
            <a:endParaRPr lang="zh-CN" altLang="en-US" sz="2400" b="1" dirty="0">
              <a:latin typeface="Times New Roman" panose="02020603050405020304" pitchFamily="18" charset="0"/>
              <a:ea typeface="宋体" panose="02010600030101010101" pitchFamily="2" charset="-122"/>
            </a:endParaRPr>
          </a:p>
          <a:p>
            <a:pPr algn="just" eaLnBrk="0" hangingPunct="0">
              <a:spcBef>
                <a:spcPct val="50000"/>
              </a:spcBef>
            </a:pPr>
            <a:r>
              <a:rPr lang="zh-CN" altLang="en-US" sz="2400" b="1" dirty="0">
                <a:latin typeface="Times New Roman" panose="02020603050405020304" pitchFamily="18" charset="0"/>
                <a:ea typeface="宋体" panose="02010600030101010101" pitchFamily="2" charset="-122"/>
              </a:rPr>
              <a:t>3、旧特征的消失（乳牙）</a:t>
            </a:r>
            <a:endParaRPr lang="zh-CN" altLang="en-US" sz="2400" b="1" dirty="0">
              <a:latin typeface="Times New Roman" panose="02020603050405020304" pitchFamily="18" charset="0"/>
              <a:ea typeface="宋体" panose="02010600030101010101" pitchFamily="2" charset="-122"/>
            </a:endParaRPr>
          </a:p>
          <a:p>
            <a:pPr algn="just" eaLnBrk="0" hangingPunct="0">
              <a:spcBef>
                <a:spcPct val="50000"/>
              </a:spcBef>
            </a:pPr>
            <a:r>
              <a:rPr lang="zh-CN" altLang="en-US" sz="2400" b="1" dirty="0">
                <a:latin typeface="Times New Roman" panose="02020603050405020304" pitchFamily="18" charset="0"/>
                <a:ea typeface="宋体" panose="02010600030101010101" pitchFamily="2" charset="-122"/>
              </a:rPr>
              <a:t>4、新特征的获得</a:t>
            </a:r>
            <a:r>
              <a:rPr lang="zh-CN" altLang="en-US" sz="2400" b="1" dirty="0">
                <a:latin typeface="楷体_GB2312" pitchFamily="49" charset="-122"/>
                <a:ea typeface="楷体_GB2312" pitchFamily="49" charset="-122"/>
              </a:rPr>
              <a:t> </a:t>
            </a:r>
            <a:endParaRPr lang="zh-CN" altLang="en-US" sz="2400" b="1" dirty="0">
              <a:latin typeface="楷体_GB2312" pitchFamily="49" charset="-122"/>
              <a:ea typeface="楷体_GB2312" pitchFamily="49" charset="-122"/>
            </a:endParaRPr>
          </a:p>
        </p:txBody>
      </p:sp>
      <p:sp>
        <p:nvSpPr>
          <p:cNvPr id="8201" name="Rectangle 2"/>
          <p:cNvSpPr>
            <a:spLocks noGrp="1" noChangeArrowheads="1"/>
          </p:cNvSpPr>
          <p:nvPr>
            <p:ph type="title" idx="4294967295"/>
          </p:nvPr>
        </p:nvSpPr>
        <p:spPr>
          <a:xfrm>
            <a:off x="251520" y="0"/>
            <a:ext cx="6181725" cy="1331912"/>
          </a:xfrm>
        </p:spPr>
        <p:txBody>
          <a:bodyPr/>
          <a:lstStyle/>
          <a:p>
            <a:pPr eaLnBrk="1" hangingPunct="1">
              <a:defRPr/>
            </a:pPr>
            <a:r>
              <a:rPr lang="zh-CN" altLang="en-US" sz="2800" dirty="0" smtClean="0">
                <a:effectLst>
                  <a:outerShdw blurRad="38100" dist="38100" dir="2700000" algn="tl">
                    <a:srgbClr val="C0C0C0"/>
                  </a:outerShdw>
                </a:effectLst>
                <a:latin typeface="微软雅黑" panose="020B0503020204020204" charset="-122"/>
                <a:ea typeface="微软雅黑" panose="020B0503020204020204" charset="-122"/>
              </a:rPr>
              <a:t>一、生长发育的过程</a:t>
            </a:r>
            <a:br>
              <a:rPr lang="en-US" altLang="zh-CN" sz="2800" dirty="0" smtClean="0">
                <a:effectLst>
                  <a:outerShdw blurRad="38100" dist="38100" dir="2700000" algn="tl">
                    <a:srgbClr val="C0C0C0"/>
                  </a:outerShdw>
                </a:effectLst>
                <a:latin typeface="微软雅黑" panose="020B0503020204020204" charset="-122"/>
                <a:ea typeface="微软雅黑" panose="020B0503020204020204" charset="-122"/>
              </a:rPr>
            </a:br>
            <a:endParaRPr lang="zh-CN" altLang="en-US" sz="2800" dirty="0" smtClean="0">
              <a:effectLst>
                <a:outerShdw blurRad="38100" dist="38100" dir="2700000" algn="tl">
                  <a:srgbClr val="C0C0C0"/>
                </a:outerShdw>
              </a:effectLst>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dissolve">
                                      <p:cBhvr>
                                        <p:cTn id="7" dur="500"/>
                                        <p:tgtEl>
                                          <p:spTgt spid="8195"/>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196"/>
                                        </p:tgtEl>
                                        <p:attrNameLst>
                                          <p:attrName>style.visibility</p:attrName>
                                        </p:attrNameLst>
                                      </p:cBhvr>
                                      <p:to>
                                        <p:strVal val="visible"/>
                                      </p:to>
                                    </p:set>
                                    <p:animEffect transition="in" filter="dissolve">
                                      <p:cBhvr>
                                        <p:cTn id="11" dur="500"/>
                                        <p:tgtEl>
                                          <p:spTgt spid="8196"/>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8194"/>
                                        </p:tgtEl>
                                        <p:attrNameLst>
                                          <p:attrName>style.visibility</p:attrName>
                                        </p:attrNameLst>
                                      </p:cBhvr>
                                      <p:to>
                                        <p:strVal val="visible"/>
                                      </p:to>
                                    </p:set>
                                    <p:animEffect transition="in" filter="dissolve">
                                      <p:cBhvr>
                                        <p:cTn id="15" dur="500"/>
                                        <p:tgtEl>
                                          <p:spTgt spid="8194"/>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8197"/>
                                        </p:tgtEl>
                                        <p:attrNameLst>
                                          <p:attrName>style.visibility</p:attrName>
                                        </p:attrNameLst>
                                      </p:cBhvr>
                                      <p:to>
                                        <p:strVal val="visible"/>
                                      </p:to>
                                    </p:set>
                                    <p:animEffect transition="in" filter="dissolve">
                                      <p:cBhvr>
                                        <p:cTn id="19" dur="500"/>
                                        <p:tgtEl>
                                          <p:spTgt spid="8197"/>
                                        </p:tgtEl>
                                      </p:cBhvr>
                                    </p:animEffect>
                                  </p:childTnLst>
                                </p:cTn>
                              </p:par>
                            </p:childTnLst>
                          </p:cTn>
                        </p:par>
                        <p:par>
                          <p:cTn id="20" fill="hold">
                            <p:stCondLst>
                              <p:cond delay="2000"/>
                            </p:stCondLst>
                            <p:childTnLst>
                              <p:par>
                                <p:cTn id="21" presetID="9" presetClass="entr" presetSubtype="0" fill="hold" nodeType="afterEffect">
                                  <p:stCondLst>
                                    <p:cond delay="0"/>
                                  </p:stCondLst>
                                  <p:childTnLst>
                                    <p:set>
                                      <p:cBhvr>
                                        <p:cTn id="22" dur="1" fill="hold">
                                          <p:stCondLst>
                                            <p:cond delay="0"/>
                                          </p:stCondLst>
                                        </p:cTn>
                                        <p:tgtEl>
                                          <p:spTgt spid="8199"/>
                                        </p:tgtEl>
                                        <p:attrNameLst>
                                          <p:attrName>style.visibility</p:attrName>
                                        </p:attrNameLst>
                                      </p:cBhvr>
                                      <p:to>
                                        <p:strVal val="visible"/>
                                      </p:to>
                                    </p:set>
                                    <p:animEffect transition="in" filter="dissolve">
                                      <p:cBhvr>
                                        <p:cTn id="23" dur="500"/>
                                        <p:tgtEl>
                                          <p:spTgt spid="8199"/>
                                        </p:tgtEl>
                                      </p:cBhvr>
                                    </p:animEffect>
                                  </p:childTnLst>
                                </p:cTn>
                              </p:par>
                            </p:childTnLst>
                          </p:cTn>
                        </p:par>
                        <p:par>
                          <p:cTn id="24" fill="hold">
                            <p:stCondLst>
                              <p:cond delay="2500"/>
                            </p:stCondLst>
                            <p:childTnLst>
                              <p:par>
                                <p:cTn id="25" presetID="9" presetClass="entr" presetSubtype="0" fill="hold" nodeType="afterEffect">
                                  <p:stCondLst>
                                    <p:cond delay="0"/>
                                  </p:stCondLst>
                                  <p:childTnLst>
                                    <p:set>
                                      <p:cBhvr>
                                        <p:cTn id="26" dur="1" fill="hold">
                                          <p:stCondLst>
                                            <p:cond delay="0"/>
                                          </p:stCondLst>
                                        </p:cTn>
                                        <p:tgtEl>
                                          <p:spTgt spid="8198"/>
                                        </p:tgtEl>
                                        <p:attrNameLst>
                                          <p:attrName>style.visibility</p:attrName>
                                        </p:attrNameLst>
                                      </p:cBhvr>
                                      <p:to>
                                        <p:strVal val="visible"/>
                                      </p:to>
                                    </p:set>
                                    <p:animEffect transition="in" filter="dissolve">
                                      <p:cBhvr>
                                        <p:cTn id="27" dur="500"/>
                                        <p:tgtEl>
                                          <p:spTgt spid="8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4"/>
          <p:cNvSpPr txBox="1">
            <a:spLocks noChangeArrowheads="1"/>
          </p:cNvSpPr>
          <p:nvPr/>
        </p:nvSpPr>
        <p:spPr bwMode="auto">
          <a:xfrm>
            <a:off x="250825" y="908050"/>
            <a:ext cx="8226425" cy="2651125"/>
          </a:xfrm>
          <a:prstGeom prst="rect">
            <a:avLst/>
          </a:prstGeom>
          <a:noFill/>
          <a:ln w="9525">
            <a:noFill/>
            <a:miter lim="800000"/>
          </a:ln>
        </p:spPr>
        <p:txBody>
          <a:bodyPr>
            <a:spAutoFit/>
          </a:bodyPr>
          <a:lstStyle/>
          <a:p>
            <a:pPr eaLnBrk="0" hangingPunct="0"/>
            <a:r>
              <a:rPr lang="en-US" altLang="zh-CN" sz="2800">
                <a:latin typeface="Times New Roman" panose="02020603050405020304" pitchFamily="18" charset="0"/>
                <a:ea typeface="楷体_GB2312" pitchFamily="49" charset="-122"/>
              </a:rPr>
              <a:t>1</a:t>
            </a:r>
            <a:r>
              <a:rPr lang="zh-CN" altLang="en-US" sz="2800">
                <a:latin typeface="Times New Roman" panose="02020603050405020304" pitchFamily="18" charset="0"/>
                <a:ea typeface="楷体_GB2312" pitchFamily="49" charset="-122"/>
              </a:rPr>
              <a:t>、年龄越小，生长速度越快。</a:t>
            </a:r>
            <a:endParaRPr lang="zh-CN" altLang="en-US" sz="2800">
              <a:latin typeface="Times New Roman" panose="02020603050405020304" pitchFamily="18" charset="0"/>
              <a:ea typeface="楷体_GB2312" pitchFamily="49" charset="-122"/>
            </a:endParaRPr>
          </a:p>
          <a:p>
            <a:pPr eaLnBrk="0" hangingPunct="0"/>
            <a:r>
              <a:rPr lang="zh-CN" altLang="en-US" sz="2800">
                <a:latin typeface="Times New Roman" panose="02020603050405020304" pitchFamily="18" charset="0"/>
                <a:ea typeface="楷体_GB2312" pitchFamily="49" charset="-122"/>
              </a:rPr>
              <a:t>2、婴儿生长发育有一定的顺序和方向，不能越级发展。</a:t>
            </a:r>
            <a:endParaRPr lang="zh-CN" altLang="en-US" sz="2800">
              <a:latin typeface="Times New Roman" panose="02020603050405020304" pitchFamily="18" charset="0"/>
              <a:ea typeface="楷体_GB2312" pitchFamily="49" charset="-122"/>
            </a:endParaRPr>
          </a:p>
          <a:p>
            <a:pPr eaLnBrk="0" hangingPunct="0"/>
            <a:r>
              <a:rPr lang="zh-CN" altLang="en-US" sz="2800">
                <a:latin typeface="Times New Roman" panose="02020603050405020304" pitchFamily="18" charset="0"/>
                <a:ea typeface="楷体_GB2312" pitchFamily="49" charset="-122"/>
              </a:rPr>
              <a:t>3、婴儿时期要完成从自然人到社会人的转变，从一个毫无生活自理能力的自然人，初步转变为能适应社会生活的社会人。</a:t>
            </a:r>
            <a:endParaRPr lang="zh-CN" altLang="en-US" sz="2800">
              <a:latin typeface="Times New Roman" panose="02020603050405020304" pitchFamily="18" charset="0"/>
              <a:ea typeface="楷体_GB2312" pitchFamily="49" charset="-122"/>
            </a:endParaRPr>
          </a:p>
        </p:txBody>
      </p:sp>
      <p:sp>
        <p:nvSpPr>
          <p:cNvPr id="8195" name="Rectangle 5"/>
          <p:cNvSpPr>
            <a:spLocks noChangeArrowheads="1"/>
          </p:cNvSpPr>
          <p:nvPr/>
        </p:nvSpPr>
        <p:spPr bwMode="auto">
          <a:xfrm>
            <a:off x="250825" y="188913"/>
            <a:ext cx="4572000" cy="457200"/>
          </a:xfrm>
          <a:prstGeom prst="rect">
            <a:avLst/>
          </a:prstGeom>
          <a:noFill/>
          <a:ln w="9525">
            <a:noFill/>
            <a:miter lim="800000"/>
          </a:ln>
        </p:spPr>
        <p:txBody>
          <a:bodyPr lIns="90487" tIns="44450" rIns="90487" bIns="44450"/>
          <a:lstStyle/>
          <a:p>
            <a:pPr eaLnBrk="0" hangingPunct="0">
              <a:lnSpc>
                <a:spcPct val="90000"/>
              </a:lnSpc>
            </a:pPr>
            <a:r>
              <a:rPr lang="zh-CN" altLang="en-US" sz="3000" b="1">
                <a:solidFill>
                  <a:srgbClr val="FF0000"/>
                </a:solidFill>
                <a:latin typeface="Times New Roman" panose="02020603050405020304" pitchFamily="18" charset="0"/>
                <a:ea typeface="宋体" panose="02010600030101010101" pitchFamily="2" charset="-122"/>
              </a:rPr>
              <a:t>婴儿发展的特点 </a:t>
            </a:r>
            <a:endParaRPr lang="zh-CN" altLang="en-US" sz="3000" b="1">
              <a:solidFill>
                <a:srgbClr val="FF0000"/>
              </a:solidFill>
              <a:latin typeface="Times New Roman" panose="02020603050405020304" pitchFamily="18" charset="0"/>
              <a:ea typeface="宋体" panose="02010600030101010101" pitchFamily="2" charset="-122"/>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2" name="Group 2"/>
          <p:cNvGraphicFramePr>
            <a:graphicFrameLocks noGrp="1"/>
          </p:cNvGraphicFramePr>
          <p:nvPr/>
        </p:nvGraphicFramePr>
        <p:xfrm>
          <a:off x="468313" y="476250"/>
          <a:ext cx="8223250" cy="5074285"/>
        </p:xfrm>
        <a:graphic>
          <a:graphicData uri="http://schemas.openxmlformats.org/drawingml/2006/table">
            <a:tbl>
              <a:tblPr/>
              <a:tblGrid>
                <a:gridCol w="1262062"/>
                <a:gridCol w="1041400"/>
                <a:gridCol w="1008063"/>
                <a:gridCol w="1368425"/>
                <a:gridCol w="1008062"/>
                <a:gridCol w="1477963"/>
                <a:gridCol w="1057275"/>
              </a:tblGrid>
              <a:tr h="517525">
                <a:tc gridSpan="7">
                  <a:txBody>
                    <a:bodyPr/>
                    <a:lstStyle>
                      <a:lvl1pPr eaLnBrk="0" hangingPunct="0">
                        <a:spcAft>
                          <a:spcPct val="40000"/>
                        </a:spcAft>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5607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2pPr>
                      <a:lvl3pPr marL="1143000" indent="-697230"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3pPr>
                      <a:lvl4pPr marL="1600200" indent="-8782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4pPr>
                      <a:lvl5pPr marL="2057400" indent="-10687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marL="25146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marL="29718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marL="34290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marL="38862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800" b="1" i="0" u="none" strike="noStrike" cap="none" normalizeH="0" baseline="0" smtClean="0">
                          <a:ln>
                            <a:noFill/>
                          </a:ln>
                          <a:solidFill>
                            <a:schemeClr val="tx1"/>
                          </a:solidFill>
                          <a:effectLst/>
                          <a:latin typeface="Arial" panose="020B0604020202020204" pitchFamily="34" charset="0"/>
                          <a:ea typeface="楷体_GB2312" pitchFamily="49" charset="-122"/>
                          <a:cs typeface="Arial" panose="020B0604020202020204" pitchFamily="34" charset="0"/>
                        </a:rPr>
                        <a:t>儿童年龄分期（医学分期）</a:t>
                      </a:r>
                      <a:endParaRPr kumimoji="0" lang="zh-CN" altLang="en-US" sz="2800" b="1" i="0" u="none" strike="noStrike" cap="none" normalizeH="0" baseline="0" smtClean="0">
                        <a:ln>
                          <a:noFill/>
                        </a:ln>
                        <a:solidFill>
                          <a:schemeClr val="tx1"/>
                        </a:solidFill>
                        <a:effectLst/>
                        <a:latin typeface="Arial" panose="020B0604020202020204" pitchFamily="34" charset="0"/>
                        <a:ea typeface="楷体_GB2312" pitchFamily="49" charset="-122"/>
                        <a:cs typeface="Arial" panose="020B0604020202020204" pitchFamily="34" charset="0"/>
                      </a:endParaRPr>
                    </a:p>
                  </a:txBody>
                  <a:tcPr anchor="ctr" anchorCtr="1" horzOverflow="overflow">
                    <a:lnL>
                      <a:noFill/>
                    </a:lnL>
                    <a:lnR>
                      <a:noFill/>
                    </a:lnR>
                    <a:lnT>
                      <a:noFill/>
                    </a:lnT>
                    <a:lnB>
                      <a:noFill/>
                    </a:lnB>
                    <a:lnTlToBr>
                      <a:noFill/>
                    </a:lnTlToBr>
                    <a:lnBlToTr>
                      <a:noFill/>
                    </a:lnBlToTr>
                    <a:solidFill>
                      <a:srgbClr val="CCFFCC"/>
                    </a:solidFill>
                  </a:tcPr>
                </a:tc>
                <a:tc hMerge="1">
                  <a:tcPr/>
                </a:tc>
                <a:tc hMerge="1">
                  <a:tcPr/>
                </a:tc>
                <a:tc hMerge="1">
                  <a:tcPr/>
                </a:tc>
                <a:tc hMerge="1">
                  <a:tcPr/>
                </a:tc>
                <a:tc hMerge="1">
                  <a:tcPr/>
                </a:tc>
                <a:tc hMerge="1">
                  <a:tcPr/>
                </a:tc>
              </a:tr>
              <a:tr h="701675">
                <a:tc>
                  <a:txBody>
                    <a:bodyPr/>
                    <a:lstStyle>
                      <a:lvl1pPr eaLnBrk="0" hangingPunct="0">
                        <a:spcAft>
                          <a:spcPct val="40000"/>
                        </a:spcAft>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5607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2pPr>
                      <a:lvl3pPr marL="1143000" indent="-697230"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3pPr>
                      <a:lvl4pPr marL="1600200" indent="-8782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4pPr>
                      <a:lvl5pPr marL="2057400" indent="-10687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marL="25146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marL="29718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marL="34290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marL="38862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000" b="0" i="0" u="none" strike="noStrike" cap="none" normalizeH="0" baseline="0" smtClean="0">
                          <a:ln>
                            <a:noFill/>
                          </a:ln>
                          <a:solidFill>
                            <a:srgbClr val="000000"/>
                          </a:solidFill>
                          <a:effectLst/>
                          <a:latin typeface="Arial" panose="020B0604020202020204" pitchFamily="34" charset="0"/>
                          <a:ea typeface="楷体_GB2312" pitchFamily="49" charset="-122"/>
                          <a:cs typeface="Arial" panose="020B0604020202020204" pitchFamily="34" charset="0"/>
                        </a:rPr>
                        <a:t>新生儿期</a:t>
                      </a:r>
                      <a:endParaRPr kumimoji="0" lang="zh-CN" altLang="en-US" sz="2000" b="0" i="0" u="none" strike="noStrike" cap="none" normalizeH="0" baseline="0" smtClean="0">
                        <a:ln>
                          <a:noFill/>
                        </a:ln>
                        <a:solidFill>
                          <a:srgbClr val="000000"/>
                        </a:solidFill>
                        <a:effectLst/>
                        <a:latin typeface="Arial" panose="020B0604020202020204" pitchFamily="34" charset="0"/>
                        <a:ea typeface="楷体_GB2312" pitchFamily="49" charset="-122"/>
                        <a:cs typeface="Arial" panose="020B0604020202020204" pitchFamily="34" charset="0"/>
                      </a:endParaRPr>
                    </a:p>
                  </a:txBody>
                  <a:tcPr anchor="ctr" anchorCtr="1" horzOverflow="overflow">
                    <a:lnL>
                      <a:noFill/>
                    </a:lnL>
                    <a:lnR>
                      <a:noFill/>
                    </a:lnR>
                    <a:lnT>
                      <a:noFill/>
                    </a:lnT>
                    <a:lnB>
                      <a:noFill/>
                    </a:lnB>
                    <a:lnTlToBr>
                      <a:noFill/>
                    </a:lnTlToBr>
                    <a:lnBlToTr>
                      <a:noFill/>
                    </a:lnBlToTr>
                    <a:solidFill>
                      <a:schemeClr val="bg1"/>
                    </a:solidFill>
                  </a:tcPr>
                </a:tc>
                <a:tc>
                  <a:txBody>
                    <a:bodyPr/>
                    <a:lstStyle>
                      <a:lvl1pPr eaLnBrk="0" hangingPunct="0">
                        <a:spcAft>
                          <a:spcPct val="40000"/>
                        </a:spcAft>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5607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2pPr>
                      <a:lvl3pPr marL="1143000" indent="-697230"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3pPr>
                      <a:lvl4pPr marL="1600200" indent="-8782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4pPr>
                      <a:lvl5pPr marL="2057400" indent="-10687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marL="25146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marL="29718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marL="34290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marL="38862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000" b="0" i="0" u="none" strike="noStrike" cap="none" normalizeH="0" baseline="0" smtClean="0">
                          <a:ln>
                            <a:noFill/>
                          </a:ln>
                          <a:solidFill>
                            <a:srgbClr val="000000"/>
                          </a:solidFill>
                          <a:effectLst/>
                          <a:latin typeface="Arial" panose="020B0604020202020204" pitchFamily="34" charset="0"/>
                          <a:ea typeface="楷体_GB2312" pitchFamily="49" charset="-122"/>
                          <a:cs typeface="Arial" panose="020B0604020202020204" pitchFamily="34" charset="0"/>
                        </a:rPr>
                        <a:t>婴儿期</a:t>
                      </a:r>
                      <a:endParaRPr kumimoji="0" lang="zh-CN" altLang="en-US" sz="2000" b="0" i="0" u="none" strike="noStrike" cap="none" normalizeH="0" baseline="0" smtClean="0">
                        <a:ln>
                          <a:noFill/>
                        </a:ln>
                        <a:solidFill>
                          <a:srgbClr val="000000"/>
                        </a:solidFill>
                        <a:effectLst/>
                        <a:latin typeface="Arial" panose="020B0604020202020204" pitchFamily="34" charset="0"/>
                        <a:ea typeface="楷体_GB2312" pitchFamily="49" charset="-122"/>
                        <a:cs typeface="Arial" panose="020B0604020202020204" pitchFamily="34" charset="0"/>
                      </a:endParaRPr>
                    </a:p>
                  </a:txBody>
                  <a:tcPr anchor="ctr" anchorCtr="1" horzOverflow="overflow">
                    <a:lnL>
                      <a:noFill/>
                    </a:lnL>
                    <a:lnR>
                      <a:noFill/>
                    </a:lnR>
                    <a:lnT>
                      <a:noFill/>
                    </a:lnT>
                    <a:lnB>
                      <a:noFill/>
                    </a:lnB>
                    <a:lnTlToBr>
                      <a:noFill/>
                    </a:lnTlToBr>
                    <a:lnBlToTr>
                      <a:noFill/>
                    </a:lnBlToTr>
                    <a:solidFill>
                      <a:srgbClr val="FFFFCC"/>
                    </a:solidFill>
                  </a:tcPr>
                </a:tc>
                <a:tc>
                  <a:txBody>
                    <a:bodyPr/>
                    <a:lstStyle>
                      <a:lvl1pPr eaLnBrk="0" hangingPunct="0">
                        <a:spcAft>
                          <a:spcPct val="40000"/>
                        </a:spcAft>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5607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2pPr>
                      <a:lvl3pPr marL="1143000" indent="-697230"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3pPr>
                      <a:lvl4pPr marL="1600200" indent="-8782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4pPr>
                      <a:lvl5pPr marL="2057400" indent="-10687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marL="25146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marL="29718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marL="34290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marL="38862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000" b="0" i="0" u="none" strike="noStrike" cap="none" normalizeH="0" baseline="0" smtClean="0">
                          <a:ln>
                            <a:noFill/>
                          </a:ln>
                          <a:solidFill>
                            <a:srgbClr val="000000"/>
                          </a:solidFill>
                          <a:effectLst/>
                          <a:latin typeface="Arial" panose="020B0604020202020204" pitchFamily="34" charset="0"/>
                          <a:ea typeface="楷体_GB2312" pitchFamily="49" charset="-122"/>
                          <a:cs typeface="Arial" panose="020B0604020202020204" pitchFamily="34" charset="0"/>
                        </a:rPr>
                        <a:t>幼儿期</a:t>
                      </a:r>
                      <a:endParaRPr kumimoji="0" lang="zh-CN" altLang="en-US" sz="2000" b="0" i="0" u="none" strike="noStrike" cap="none" normalizeH="0" baseline="0" smtClean="0">
                        <a:ln>
                          <a:noFill/>
                        </a:ln>
                        <a:solidFill>
                          <a:srgbClr val="000000"/>
                        </a:solidFill>
                        <a:effectLst/>
                        <a:latin typeface="Arial" panose="020B0604020202020204" pitchFamily="34" charset="0"/>
                        <a:ea typeface="楷体_GB2312" pitchFamily="49" charset="-122"/>
                        <a:cs typeface="Arial" panose="020B0604020202020204" pitchFamily="34" charset="0"/>
                      </a:endParaRPr>
                    </a:p>
                  </a:txBody>
                  <a:tcPr anchor="ctr" anchorCtr="1" horzOverflow="overflow">
                    <a:lnL>
                      <a:noFill/>
                    </a:lnL>
                    <a:lnR>
                      <a:noFill/>
                    </a:lnR>
                    <a:lnT>
                      <a:noFill/>
                    </a:lnT>
                    <a:lnB>
                      <a:noFill/>
                    </a:lnB>
                    <a:lnTlToBr>
                      <a:noFill/>
                    </a:lnTlToBr>
                    <a:lnBlToTr>
                      <a:noFill/>
                    </a:lnBlToTr>
                    <a:solidFill>
                      <a:srgbClr val="A3A3E0"/>
                    </a:solidFill>
                  </a:tcPr>
                </a:tc>
                <a:tc>
                  <a:txBody>
                    <a:bodyPr/>
                    <a:lstStyle>
                      <a:lvl1pPr eaLnBrk="0" hangingPunct="0">
                        <a:spcAft>
                          <a:spcPct val="40000"/>
                        </a:spcAft>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5607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2pPr>
                      <a:lvl3pPr marL="1143000" indent="-697230"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3pPr>
                      <a:lvl4pPr marL="1600200" indent="-8782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4pPr>
                      <a:lvl5pPr marL="2057400" indent="-10687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marL="25146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marL="29718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marL="34290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marL="38862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000" b="0" i="0" u="none" strike="noStrike" cap="none" normalizeH="0" baseline="0" smtClean="0">
                          <a:ln>
                            <a:noFill/>
                          </a:ln>
                          <a:solidFill>
                            <a:srgbClr val="000000"/>
                          </a:solidFill>
                          <a:effectLst/>
                          <a:latin typeface="Arial" panose="020B0604020202020204" pitchFamily="34" charset="0"/>
                          <a:ea typeface="楷体_GB2312" pitchFamily="49" charset="-122"/>
                          <a:cs typeface="Arial" panose="020B0604020202020204" pitchFamily="34" charset="0"/>
                        </a:rPr>
                        <a:t>学龄前期</a:t>
                      </a:r>
                      <a:endParaRPr kumimoji="0" lang="zh-CN" altLang="en-US" sz="2000" b="0" i="0" u="none" strike="noStrike" cap="none" normalizeH="0" baseline="0" smtClean="0">
                        <a:ln>
                          <a:noFill/>
                        </a:ln>
                        <a:solidFill>
                          <a:srgbClr val="000000"/>
                        </a:solidFill>
                        <a:effectLst/>
                        <a:latin typeface="Arial" panose="020B0604020202020204" pitchFamily="34" charset="0"/>
                        <a:ea typeface="楷体_GB2312" pitchFamily="49" charset="-122"/>
                        <a:cs typeface="Arial" panose="020B0604020202020204" pitchFamily="34" charset="0"/>
                      </a:endParaRPr>
                    </a:p>
                  </a:txBody>
                  <a:tcPr anchor="ctr" anchorCtr="1" horzOverflow="overflow">
                    <a:lnL>
                      <a:noFill/>
                    </a:lnL>
                    <a:lnR>
                      <a:noFill/>
                    </a:lnR>
                    <a:lnT>
                      <a:noFill/>
                    </a:lnT>
                    <a:lnB>
                      <a:noFill/>
                    </a:lnB>
                    <a:lnTlToBr>
                      <a:noFill/>
                    </a:lnTlToBr>
                    <a:lnBlToTr>
                      <a:noFill/>
                    </a:lnBlToTr>
                    <a:solidFill>
                      <a:srgbClr val="E7F3F4"/>
                    </a:solidFill>
                  </a:tcPr>
                </a:tc>
                <a:tc>
                  <a:txBody>
                    <a:bodyPr/>
                    <a:lstStyle>
                      <a:lvl1pPr eaLnBrk="0" hangingPunct="0">
                        <a:spcAft>
                          <a:spcPct val="40000"/>
                        </a:spcAft>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5607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2pPr>
                      <a:lvl3pPr marL="1143000" indent="-697230"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3pPr>
                      <a:lvl4pPr marL="1600200" indent="-8782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4pPr>
                      <a:lvl5pPr marL="2057400" indent="-10687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marL="25146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marL="29718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marL="34290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marL="38862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000" b="0" i="0" u="none" strike="noStrike" cap="none" normalizeH="0" baseline="0" smtClean="0">
                          <a:ln>
                            <a:noFill/>
                          </a:ln>
                          <a:solidFill>
                            <a:srgbClr val="000000"/>
                          </a:solidFill>
                          <a:effectLst/>
                          <a:latin typeface="Arial" panose="020B0604020202020204" pitchFamily="34" charset="0"/>
                          <a:ea typeface="楷体_GB2312" pitchFamily="49" charset="-122"/>
                          <a:cs typeface="Arial" panose="020B0604020202020204" pitchFamily="34" charset="0"/>
                        </a:rPr>
                        <a:t>学龄期</a:t>
                      </a:r>
                      <a:endParaRPr kumimoji="0" lang="zh-CN" altLang="en-US" sz="2000" b="0" i="0" u="none" strike="noStrike" cap="none" normalizeH="0" baseline="0" smtClean="0">
                        <a:ln>
                          <a:noFill/>
                        </a:ln>
                        <a:solidFill>
                          <a:srgbClr val="000000"/>
                        </a:solidFill>
                        <a:effectLst/>
                        <a:latin typeface="Arial" panose="020B0604020202020204" pitchFamily="34" charset="0"/>
                        <a:ea typeface="楷体_GB2312" pitchFamily="49" charset="-122"/>
                        <a:cs typeface="Arial" panose="020B0604020202020204" pitchFamily="34" charset="0"/>
                      </a:endParaRPr>
                    </a:p>
                  </a:txBody>
                  <a:tcPr anchor="ctr" anchorCtr="1" horzOverflow="overflow">
                    <a:lnL>
                      <a:noFill/>
                    </a:lnL>
                    <a:lnR>
                      <a:noFill/>
                    </a:lnR>
                    <a:lnT>
                      <a:noFill/>
                    </a:lnT>
                    <a:lnB>
                      <a:noFill/>
                    </a:lnB>
                    <a:lnTlToBr>
                      <a:noFill/>
                    </a:lnTlToBr>
                    <a:lnBlToTr>
                      <a:noFill/>
                    </a:lnBlToTr>
                    <a:solidFill>
                      <a:schemeClr val="bg1"/>
                    </a:solidFill>
                  </a:tcPr>
                </a:tc>
                <a:tc>
                  <a:txBody>
                    <a:bodyPr/>
                    <a:lstStyle>
                      <a:lvl1pPr eaLnBrk="0" hangingPunct="0">
                        <a:spcAft>
                          <a:spcPct val="40000"/>
                        </a:spcAft>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5607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2pPr>
                      <a:lvl3pPr marL="1143000" indent="-697230"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3pPr>
                      <a:lvl4pPr marL="1600200" indent="-8782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4pPr>
                      <a:lvl5pPr marL="2057400" indent="-10687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marL="25146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marL="29718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marL="34290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marL="38862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000" b="0" i="0" u="none" strike="noStrike" cap="none" normalizeH="0" baseline="0" smtClean="0">
                          <a:ln>
                            <a:noFill/>
                          </a:ln>
                          <a:solidFill>
                            <a:srgbClr val="000000"/>
                          </a:solidFill>
                          <a:effectLst/>
                          <a:latin typeface="Arial" panose="020B0604020202020204" pitchFamily="34" charset="0"/>
                          <a:ea typeface="楷体_GB2312" pitchFamily="49" charset="-122"/>
                          <a:cs typeface="Arial" panose="020B0604020202020204" pitchFamily="34" charset="0"/>
                        </a:rPr>
                        <a:t>青春期</a:t>
                      </a:r>
                      <a:endParaRPr kumimoji="0" lang="zh-CN" altLang="en-US" sz="2000" b="0" i="0" u="none" strike="noStrike" cap="none" normalizeH="0" baseline="0" smtClean="0">
                        <a:ln>
                          <a:noFill/>
                        </a:ln>
                        <a:solidFill>
                          <a:srgbClr val="000000"/>
                        </a:solidFill>
                        <a:effectLst/>
                        <a:latin typeface="Arial" panose="020B0604020202020204" pitchFamily="34" charset="0"/>
                        <a:ea typeface="楷体_GB2312" pitchFamily="49" charset="-122"/>
                        <a:cs typeface="Arial" panose="020B0604020202020204" pitchFamily="34" charset="0"/>
                      </a:endParaRPr>
                    </a:p>
                  </a:txBody>
                  <a:tcPr anchor="ctr" anchorCtr="1" horzOverflow="overflow">
                    <a:lnL>
                      <a:noFill/>
                    </a:lnL>
                    <a:lnR>
                      <a:noFill/>
                    </a:lnR>
                    <a:lnT>
                      <a:noFill/>
                    </a:lnT>
                    <a:lnB>
                      <a:noFill/>
                    </a:lnB>
                    <a:lnTlToBr>
                      <a:noFill/>
                    </a:lnTlToBr>
                    <a:lnBlToTr>
                      <a:noFill/>
                    </a:lnBlToTr>
                    <a:solidFill>
                      <a:srgbClr val="A3A3E0"/>
                    </a:solidFill>
                  </a:tcPr>
                </a:tc>
                <a:tc>
                  <a:txBody>
                    <a:bodyPr/>
                    <a:lstStyle>
                      <a:lvl1pPr eaLnBrk="0" hangingPunct="0">
                        <a:spcAft>
                          <a:spcPct val="40000"/>
                        </a:spcAft>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5607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2pPr>
                      <a:lvl3pPr marL="1143000" indent="-697230"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3pPr>
                      <a:lvl4pPr marL="1600200" indent="-8782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4pPr>
                      <a:lvl5pPr marL="2057400" indent="-10687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marL="25146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marL="29718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marL="34290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marL="38862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2000" b="0" i="0" u="none" strike="noStrike" cap="none" normalizeH="0" baseline="0" smtClean="0">
                        <a:ln>
                          <a:noFill/>
                        </a:ln>
                        <a:solidFill>
                          <a:srgbClr val="000000"/>
                        </a:solidFill>
                        <a:effectLst/>
                        <a:latin typeface="Arial" panose="020B0604020202020204" pitchFamily="34" charset="0"/>
                        <a:ea typeface="楷体_GB2312" pitchFamily="49" charset="-122"/>
                        <a:cs typeface="Arial" panose="020B0604020202020204" pitchFamily="34" charset="0"/>
                      </a:endParaRPr>
                    </a:p>
                  </a:txBody>
                  <a:tcPr anchor="ctr" anchorCtr="1" horzOverflow="overflow">
                    <a:lnL>
                      <a:noFill/>
                    </a:lnL>
                    <a:lnR>
                      <a:noFill/>
                    </a:lnR>
                    <a:lnT>
                      <a:noFill/>
                    </a:lnT>
                    <a:lnB>
                      <a:noFill/>
                    </a:lnB>
                    <a:lnTlToBr>
                      <a:noFill/>
                    </a:lnTlToBr>
                    <a:lnBlToTr>
                      <a:noFill/>
                    </a:lnBlToTr>
                    <a:solidFill>
                      <a:srgbClr val="FFFFCC"/>
                    </a:solidFill>
                  </a:tcPr>
                </a:tc>
              </a:tr>
              <a:tr h="1463675">
                <a:tc>
                  <a:txBody>
                    <a:bodyPr/>
                    <a:lstStyle>
                      <a:lvl1pPr eaLnBrk="0" hangingPunct="0">
                        <a:spcAft>
                          <a:spcPct val="40000"/>
                        </a:spcAft>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5607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2pPr>
                      <a:lvl3pPr marL="1143000" indent="-697230"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3pPr>
                      <a:lvl4pPr marL="1600200" indent="-8782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4pPr>
                      <a:lvl5pPr marL="2057400" indent="-10687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marL="25146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marL="29718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marL="34290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marL="38862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000" b="0" i="0" u="none" strike="noStrike" cap="none" normalizeH="0" baseline="0" smtClean="0">
                          <a:ln>
                            <a:noFill/>
                          </a:ln>
                          <a:solidFill>
                            <a:srgbClr val="000000"/>
                          </a:solidFill>
                          <a:effectLst/>
                          <a:latin typeface="Arial" panose="020B0604020202020204" pitchFamily="34" charset="0"/>
                          <a:ea typeface="楷体_GB2312" pitchFamily="49" charset="-122"/>
                          <a:cs typeface="Arial" panose="020B0604020202020204" pitchFamily="34" charset="0"/>
                        </a:rPr>
                        <a:t>出生－</a:t>
                      </a:r>
                      <a:r>
                        <a:rPr kumimoji="0" lang="en-US" altLang="zh-CN" sz="2000" b="0" i="0" u="none" strike="noStrike" cap="none" normalizeH="0" baseline="0" smtClean="0">
                          <a:ln>
                            <a:noFill/>
                          </a:ln>
                          <a:solidFill>
                            <a:srgbClr val="000000"/>
                          </a:solidFill>
                          <a:effectLst/>
                          <a:latin typeface="Arial" panose="020B0604020202020204" pitchFamily="34" charset="0"/>
                          <a:ea typeface="楷体_GB2312" pitchFamily="49" charset="-122"/>
                          <a:cs typeface="Arial" panose="020B0604020202020204" pitchFamily="34" charset="0"/>
                        </a:rPr>
                        <a:t>28</a:t>
                      </a:r>
                      <a:r>
                        <a:rPr kumimoji="0" lang="zh-CN" altLang="en-US" sz="2000" b="0" i="0" u="none" strike="noStrike" cap="none" normalizeH="0" baseline="0" smtClean="0">
                          <a:ln>
                            <a:noFill/>
                          </a:ln>
                          <a:solidFill>
                            <a:srgbClr val="000000"/>
                          </a:solidFill>
                          <a:effectLst/>
                          <a:latin typeface="Arial" panose="020B0604020202020204" pitchFamily="34" charset="0"/>
                          <a:ea typeface="楷体_GB2312" pitchFamily="49" charset="-122"/>
                          <a:cs typeface="Arial" panose="020B0604020202020204" pitchFamily="34" charset="0"/>
                        </a:rPr>
                        <a:t>天</a:t>
                      </a:r>
                      <a:endParaRPr kumimoji="0" lang="zh-CN" altLang="en-US" sz="2000" b="0" i="0" u="none" strike="noStrike" cap="none" normalizeH="0" baseline="0" smtClean="0">
                        <a:ln>
                          <a:noFill/>
                        </a:ln>
                        <a:solidFill>
                          <a:srgbClr val="000000"/>
                        </a:solidFill>
                        <a:effectLst/>
                        <a:latin typeface="Arial" panose="020B0604020202020204" pitchFamily="34" charset="0"/>
                        <a:ea typeface="楷体_GB2312" pitchFamily="49" charset="-122"/>
                        <a:cs typeface="Arial" panose="020B0604020202020204" pitchFamily="34" charset="0"/>
                      </a:endParaRPr>
                    </a:p>
                  </a:txBody>
                  <a:tcPr anchor="ctr" anchorCtr="1" horzOverflow="overflow">
                    <a:lnL>
                      <a:noFill/>
                    </a:lnL>
                    <a:lnR>
                      <a:noFill/>
                    </a:lnR>
                    <a:lnT>
                      <a:noFill/>
                    </a:lnT>
                    <a:lnB w="76200" cap="flat" cmpd="sng" algn="ctr">
                      <a:solidFill>
                        <a:srgbClr val="FF0000"/>
                      </a:solidFill>
                      <a:prstDash val="solid"/>
                      <a:bevel/>
                      <a:headEnd type="none" w="med" len="med"/>
                      <a:tailEnd type="none" w="med" len="med"/>
                    </a:lnB>
                    <a:lnTlToBr>
                      <a:noFill/>
                    </a:lnTlToBr>
                    <a:lnBlToTr>
                      <a:noFill/>
                    </a:lnBlToTr>
                    <a:solidFill>
                      <a:srgbClr val="99CCFF"/>
                    </a:solidFill>
                  </a:tcPr>
                </a:tc>
                <a:tc>
                  <a:txBody>
                    <a:bodyPr/>
                    <a:lstStyle>
                      <a:lvl1pPr eaLnBrk="0" hangingPunct="0">
                        <a:spcAft>
                          <a:spcPct val="40000"/>
                        </a:spcAft>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5607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2pPr>
                      <a:lvl3pPr marL="1143000" indent="-697230"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3pPr>
                      <a:lvl4pPr marL="1600200" indent="-8782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4pPr>
                      <a:lvl5pPr marL="2057400" indent="-10687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marL="25146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marL="29718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marL="34290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marL="38862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000" b="0" i="0" u="none" strike="noStrike" cap="none" normalizeH="0" baseline="0" smtClean="0">
                          <a:ln>
                            <a:noFill/>
                          </a:ln>
                          <a:solidFill>
                            <a:srgbClr val="FF3300"/>
                          </a:solidFill>
                          <a:effectLst/>
                          <a:latin typeface="Arial" panose="020B0604020202020204" pitchFamily="34" charset="0"/>
                          <a:ea typeface="楷体_GB2312" pitchFamily="49" charset="-122"/>
                          <a:cs typeface="Arial" panose="020B0604020202020204" pitchFamily="34" charset="0"/>
                        </a:rPr>
                        <a:t>出生－</a:t>
                      </a:r>
                      <a:r>
                        <a:rPr kumimoji="0" lang="en-US" altLang="zh-CN" sz="2000" b="0" i="0" u="none" strike="noStrike" cap="none" normalizeH="0" baseline="0" smtClean="0">
                          <a:ln>
                            <a:noFill/>
                          </a:ln>
                          <a:solidFill>
                            <a:srgbClr val="FF3300"/>
                          </a:solidFill>
                          <a:effectLst/>
                          <a:latin typeface="Arial" panose="020B0604020202020204" pitchFamily="34" charset="0"/>
                          <a:ea typeface="楷体_GB2312" pitchFamily="49" charset="-122"/>
                          <a:cs typeface="Arial" panose="020B0604020202020204" pitchFamily="34" charset="0"/>
                        </a:rPr>
                        <a:t>1</a:t>
                      </a:r>
                      <a:r>
                        <a:rPr kumimoji="0" lang="zh-CN" altLang="en-US" sz="2000" b="0" i="0" u="none" strike="noStrike" cap="none" normalizeH="0" baseline="0" smtClean="0">
                          <a:ln>
                            <a:noFill/>
                          </a:ln>
                          <a:solidFill>
                            <a:srgbClr val="FF3300"/>
                          </a:solidFill>
                          <a:effectLst/>
                          <a:latin typeface="Arial" panose="020B0604020202020204" pitchFamily="34" charset="0"/>
                          <a:ea typeface="楷体_GB2312" pitchFamily="49" charset="-122"/>
                          <a:cs typeface="Arial" panose="020B0604020202020204" pitchFamily="34" charset="0"/>
                        </a:rPr>
                        <a:t>岁</a:t>
                      </a:r>
                      <a:endParaRPr kumimoji="0" lang="zh-CN" altLang="en-US" sz="2000" b="0" i="0" u="none" strike="noStrike" cap="none" normalizeH="0" baseline="0" smtClean="0">
                        <a:ln>
                          <a:noFill/>
                        </a:ln>
                        <a:solidFill>
                          <a:srgbClr val="FF3300"/>
                        </a:solidFill>
                        <a:effectLst/>
                        <a:latin typeface="Arial" panose="020B0604020202020204" pitchFamily="34" charset="0"/>
                        <a:ea typeface="楷体_GB2312" pitchFamily="49" charset="-122"/>
                        <a:cs typeface="Arial" panose="020B0604020202020204" pitchFamily="34" charset="0"/>
                      </a:endParaRPr>
                    </a:p>
                  </a:txBody>
                  <a:tcPr anchor="ctr" anchorCtr="1" horzOverflow="overflow">
                    <a:lnL>
                      <a:noFill/>
                    </a:lnL>
                    <a:lnR>
                      <a:noFill/>
                    </a:lnR>
                    <a:lnT>
                      <a:noFill/>
                    </a:lnT>
                    <a:lnB w="76200" cap="flat" cmpd="sng" algn="ctr">
                      <a:solidFill>
                        <a:srgbClr val="FF0000"/>
                      </a:solidFill>
                      <a:prstDash val="solid"/>
                      <a:bevel/>
                      <a:headEnd type="none" w="med" len="med"/>
                      <a:tailEnd type="none" w="med" len="med"/>
                    </a:lnB>
                    <a:lnTlToBr>
                      <a:noFill/>
                    </a:lnTlToBr>
                    <a:lnBlToTr>
                      <a:noFill/>
                    </a:lnBlToTr>
                    <a:solidFill>
                      <a:srgbClr val="F3F9FA"/>
                    </a:solidFill>
                  </a:tcPr>
                </a:tc>
                <a:tc>
                  <a:txBody>
                    <a:bodyPr/>
                    <a:lstStyle>
                      <a:lvl1pPr eaLnBrk="0" hangingPunct="0">
                        <a:spcAft>
                          <a:spcPct val="40000"/>
                        </a:spcAft>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5607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2pPr>
                      <a:lvl3pPr marL="1143000" indent="-697230"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3pPr>
                      <a:lvl4pPr marL="1600200" indent="-8782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4pPr>
                      <a:lvl5pPr marL="2057400" indent="-10687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marL="25146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marL="29718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marL="34290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marL="38862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2000" b="0" i="0" u="none" strike="noStrike" cap="none" normalizeH="0" baseline="0" smtClean="0">
                          <a:ln>
                            <a:noFill/>
                          </a:ln>
                          <a:solidFill>
                            <a:srgbClr val="FF3300"/>
                          </a:solidFill>
                          <a:effectLst/>
                          <a:latin typeface="Arial" panose="020B0604020202020204" pitchFamily="34" charset="0"/>
                          <a:ea typeface="楷体_GB2312" pitchFamily="49" charset="-122"/>
                          <a:cs typeface="Arial" panose="020B0604020202020204" pitchFamily="34" charset="0"/>
                        </a:rPr>
                        <a:t>1-3</a:t>
                      </a:r>
                      <a:r>
                        <a:rPr kumimoji="0" lang="zh-CN" altLang="en-US" sz="2000" b="0" i="0" u="none" strike="noStrike" cap="none" normalizeH="0" baseline="0" smtClean="0">
                          <a:ln>
                            <a:noFill/>
                          </a:ln>
                          <a:solidFill>
                            <a:srgbClr val="FF3300"/>
                          </a:solidFill>
                          <a:effectLst/>
                          <a:latin typeface="Arial" panose="020B0604020202020204" pitchFamily="34" charset="0"/>
                          <a:ea typeface="楷体_GB2312" pitchFamily="49" charset="-122"/>
                          <a:cs typeface="Arial" panose="020B0604020202020204" pitchFamily="34" charset="0"/>
                        </a:rPr>
                        <a:t>岁</a:t>
                      </a:r>
                      <a:endParaRPr kumimoji="0" lang="zh-CN" altLang="en-US" sz="2000" b="0" i="0" u="none" strike="noStrike" cap="none" normalizeH="0" baseline="0" smtClean="0">
                        <a:ln>
                          <a:noFill/>
                        </a:ln>
                        <a:solidFill>
                          <a:srgbClr val="FF3300"/>
                        </a:solidFill>
                        <a:effectLst/>
                        <a:latin typeface="Arial" panose="020B0604020202020204" pitchFamily="34" charset="0"/>
                        <a:ea typeface="楷体_GB2312" pitchFamily="49" charset="-122"/>
                        <a:cs typeface="Arial" panose="020B0604020202020204" pitchFamily="34" charset="0"/>
                      </a:endParaRPr>
                    </a:p>
                  </a:txBody>
                  <a:tcPr anchor="ctr" anchorCtr="1" horzOverflow="overflow">
                    <a:lnL>
                      <a:noFill/>
                    </a:lnL>
                    <a:lnR>
                      <a:noFill/>
                    </a:lnR>
                    <a:lnT>
                      <a:noFill/>
                    </a:lnT>
                    <a:lnB w="76200" cap="flat" cmpd="sng" algn="ctr">
                      <a:solidFill>
                        <a:srgbClr val="FF0000"/>
                      </a:solidFill>
                      <a:prstDash val="solid"/>
                      <a:bevel/>
                      <a:headEnd type="none" w="med" len="med"/>
                      <a:tailEnd type="none" w="med" len="med"/>
                    </a:lnB>
                    <a:lnTlToBr>
                      <a:noFill/>
                    </a:lnTlToBr>
                    <a:lnBlToTr>
                      <a:noFill/>
                    </a:lnBlToTr>
                    <a:solidFill>
                      <a:srgbClr val="99CCFF"/>
                    </a:solidFill>
                  </a:tcPr>
                </a:tc>
                <a:tc>
                  <a:txBody>
                    <a:bodyPr/>
                    <a:lstStyle>
                      <a:lvl1pPr eaLnBrk="0" hangingPunct="0">
                        <a:spcAft>
                          <a:spcPct val="40000"/>
                        </a:spcAft>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5607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2pPr>
                      <a:lvl3pPr marL="1143000" indent="-697230"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3pPr>
                      <a:lvl4pPr marL="1600200" indent="-8782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4pPr>
                      <a:lvl5pPr marL="2057400" indent="-10687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marL="25146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marL="29718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marL="34290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marL="38862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2000" b="0" i="0" u="none" strike="noStrike" cap="none" normalizeH="0" baseline="0" smtClean="0">
                          <a:ln>
                            <a:noFill/>
                          </a:ln>
                          <a:solidFill>
                            <a:srgbClr val="000000"/>
                          </a:solidFill>
                          <a:effectLst/>
                          <a:latin typeface="Arial" panose="020B0604020202020204" pitchFamily="34" charset="0"/>
                          <a:ea typeface="楷体_GB2312" pitchFamily="49" charset="-122"/>
                          <a:cs typeface="Arial" panose="020B0604020202020204" pitchFamily="34" charset="0"/>
                        </a:rPr>
                        <a:t>3-6/7</a:t>
                      </a:r>
                      <a:r>
                        <a:rPr kumimoji="0" lang="zh-CN" altLang="en-US" sz="2000" b="0" i="0" u="none" strike="noStrike" cap="none" normalizeH="0" baseline="0" smtClean="0">
                          <a:ln>
                            <a:noFill/>
                          </a:ln>
                          <a:solidFill>
                            <a:srgbClr val="000000"/>
                          </a:solidFill>
                          <a:effectLst/>
                          <a:latin typeface="Arial" panose="020B0604020202020204" pitchFamily="34" charset="0"/>
                          <a:ea typeface="楷体_GB2312" pitchFamily="49" charset="-122"/>
                          <a:cs typeface="Arial" panose="020B0604020202020204" pitchFamily="34" charset="0"/>
                        </a:rPr>
                        <a:t>岁</a:t>
                      </a:r>
                      <a:endParaRPr kumimoji="0" lang="zh-CN" altLang="en-US" sz="2000" b="0" i="0" u="none" strike="noStrike" cap="none" normalizeH="0" baseline="0" smtClean="0">
                        <a:ln>
                          <a:noFill/>
                        </a:ln>
                        <a:solidFill>
                          <a:srgbClr val="000000"/>
                        </a:solidFill>
                        <a:effectLst/>
                        <a:latin typeface="Arial" panose="020B0604020202020204" pitchFamily="34" charset="0"/>
                        <a:ea typeface="楷体_GB2312" pitchFamily="49" charset="-122"/>
                        <a:cs typeface="Arial" panose="020B0604020202020204" pitchFamily="34" charset="0"/>
                      </a:endParaRPr>
                    </a:p>
                  </a:txBody>
                  <a:tcPr anchor="ctr" anchorCtr="1" horzOverflow="overflow">
                    <a:lnL>
                      <a:noFill/>
                    </a:lnL>
                    <a:lnR>
                      <a:noFill/>
                    </a:lnR>
                    <a:lnT>
                      <a:noFill/>
                    </a:lnT>
                    <a:lnB w="76200" cap="flat" cmpd="sng" algn="ctr">
                      <a:solidFill>
                        <a:srgbClr val="FF0000"/>
                      </a:solidFill>
                      <a:prstDash val="solid"/>
                      <a:bevel/>
                      <a:headEnd type="none" w="med" len="med"/>
                      <a:tailEnd type="none" w="med" len="med"/>
                    </a:lnB>
                    <a:lnTlToBr>
                      <a:noFill/>
                    </a:lnTlToBr>
                    <a:lnBlToTr>
                      <a:noFill/>
                    </a:lnBlToTr>
                    <a:solidFill>
                      <a:srgbClr val="F3F9FA"/>
                    </a:solidFill>
                  </a:tcPr>
                </a:tc>
                <a:tc>
                  <a:txBody>
                    <a:bodyPr/>
                    <a:lstStyle>
                      <a:lvl1pPr eaLnBrk="0" hangingPunct="0">
                        <a:spcAft>
                          <a:spcPct val="40000"/>
                        </a:spcAft>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5607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2pPr>
                      <a:lvl3pPr marL="1143000" indent="-697230"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3pPr>
                      <a:lvl4pPr marL="1600200" indent="-8782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4pPr>
                      <a:lvl5pPr marL="2057400" indent="-10687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marL="25146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marL="29718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marL="34290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marL="38862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2000" b="0" i="0" u="none" strike="noStrike" cap="none" normalizeH="0" baseline="0" smtClean="0">
                          <a:ln>
                            <a:noFill/>
                          </a:ln>
                          <a:solidFill>
                            <a:schemeClr val="tx1"/>
                          </a:solidFill>
                          <a:effectLst/>
                          <a:latin typeface="Arial" panose="020B0604020202020204" pitchFamily="34" charset="0"/>
                          <a:ea typeface="楷体_GB2312" pitchFamily="49" charset="-122"/>
                          <a:cs typeface="Arial" panose="020B0604020202020204" pitchFamily="34" charset="0"/>
                        </a:rPr>
                        <a:t>6/7</a:t>
                      </a:r>
                      <a:r>
                        <a:rPr kumimoji="0" lang="zh-CN" altLang="en-US" sz="2000" b="0" i="0" u="none" strike="noStrike" cap="none" normalizeH="0" baseline="0" smtClean="0">
                          <a:ln>
                            <a:noFill/>
                          </a:ln>
                          <a:solidFill>
                            <a:schemeClr val="tx1"/>
                          </a:solidFill>
                          <a:effectLst/>
                          <a:latin typeface="Arial" panose="020B0604020202020204" pitchFamily="34" charset="0"/>
                          <a:ea typeface="楷体_GB2312" pitchFamily="49" charset="-122"/>
                          <a:cs typeface="Arial" panose="020B0604020202020204" pitchFamily="34" charset="0"/>
                        </a:rPr>
                        <a:t>岁</a:t>
                      </a:r>
                      <a:r>
                        <a:rPr kumimoji="0" lang="en-US" altLang="zh-CN" sz="2000" b="0" i="0" u="none" strike="noStrike" cap="none" normalizeH="0" baseline="0" smtClean="0">
                          <a:ln>
                            <a:noFill/>
                          </a:ln>
                          <a:solidFill>
                            <a:schemeClr val="tx1"/>
                          </a:solidFill>
                          <a:effectLst/>
                          <a:latin typeface="Times New Roman" panose="02020603050405020304" pitchFamily="18" charset="0"/>
                          <a:ea typeface="楷体_GB2312" pitchFamily="49" charset="-122"/>
                          <a:cs typeface="Arial" panose="020B0604020202020204" pitchFamily="34" charset="0"/>
                        </a:rPr>
                        <a:t>-</a:t>
                      </a:r>
                      <a:r>
                        <a:rPr kumimoji="0" lang="zh-CN" altLang="en-US" sz="2000" b="0" i="0" u="none" strike="noStrike" cap="none" normalizeH="0" baseline="0" smtClean="0">
                          <a:ln>
                            <a:noFill/>
                          </a:ln>
                          <a:solidFill>
                            <a:schemeClr val="tx1"/>
                          </a:solidFill>
                          <a:effectLst/>
                          <a:latin typeface="Times New Roman" panose="02020603050405020304" pitchFamily="18" charset="0"/>
                          <a:ea typeface="楷体_GB2312" pitchFamily="49" charset="-122"/>
                          <a:cs typeface="Arial" panose="020B0604020202020204" pitchFamily="34" charset="0"/>
                        </a:rPr>
                        <a:t>青春期开始之前</a:t>
                      </a:r>
                      <a:endParaRPr kumimoji="0" lang="zh-CN" altLang="en-US" sz="2000" b="0" i="0" u="none" strike="noStrike" cap="none" normalizeH="0" baseline="0" smtClean="0">
                        <a:ln>
                          <a:noFill/>
                        </a:ln>
                        <a:solidFill>
                          <a:schemeClr val="tx1"/>
                        </a:solidFill>
                        <a:effectLst/>
                        <a:latin typeface="Times New Roman" panose="02020603050405020304" pitchFamily="18" charset="0"/>
                        <a:ea typeface="楷体_GB2312" pitchFamily="49" charset="-122"/>
                        <a:cs typeface="Arial" panose="020B0604020202020204" pitchFamily="34" charset="0"/>
                      </a:endParaRPr>
                    </a:p>
                  </a:txBody>
                  <a:tcPr anchor="ctr" anchorCtr="1" horzOverflow="overflow">
                    <a:lnL>
                      <a:noFill/>
                    </a:lnL>
                    <a:lnR>
                      <a:noFill/>
                    </a:lnR>
                    <a:lnT>
                      <a:noFill/>
                    </a:lnT>
                    <a:lnB w="76200" cap="flat" cmpd="sng" algn="ctr">
                      <a:solidFill>
                        <a:srgbClr val="FF0000"/>
                      </a:solidFill>
                      <a:prstDash val="solid"/>
                      <a:bevel/>
                      <a:headEnd type="none" w="med" len="med"/>
                      <a:tailEnd type="none" w="med" len="med"/>
                    </a:lnB>
                    <a:lnTlToBr>
                      <a:noFill/>
                    </a:lnTlToBr>
                    <a:lnBlToTr>
                      <a:noFill/>
                    </a:lnBlToTr>
                    <a:solidFill>
                      <a:srgbClr val="99CCFF"/>
                    </a:solidFill>
                  </a:tcPr>
                </a:tc>
                <a:tc>
                  <a:txBody>
                    <a:bodyPr/>
                    <a:lstStyle>
                      <a:lvl1pPr eaLnBrk="0" hangingPunct="0">
                        <a:spcAft>
                          <a:spcPct val="40000"/>
                        </a:spcAft>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5607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2pPr>
                      <a:lvl3pPr marL="1143000" indent="-697230"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3pPr>
                      <a:lvl4pPr marL="1600200" indent="-8782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4pPr>
                      <a:lvl5pPr marL="2057400" indent="-10687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marL="25146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marL="29718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marL="34290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marL="38862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800" b="0" i="0" u="none" strike="noStrike" cap="none" normalizeH="0" baseline="0" smtClean="0">
                          <a:ln>
                            <a:noFill/>
                          </a:ln>
                          <a:solidFill>
                            <a:srgbClr val="FF0000"/>
                          </a:solidFill>
                          <a:effectLst/>
                          <a:latin typeface="Times New Roman" panose="02020603050405020304" pitchFamily="18" charset="0"/>
                          <a:ea typeface="楷体_GB2312" pitchFamily="49" charset="-122"/>
                          <a:cs typeface="Arial" panose="020B0604020202020204" pitchFamily="34" charset="0"/>
                        </a:rPr>
                        <a:t>女</a:t>
                      </a:r>
                      <a:r>
                        <a:rPr kumimoji="0" lang="en-US" altLang="zh-CN" sz="1800" b="0" i="0" u="none" strike="noStrike" cap="none" normalizeH="0" baseline="0" smtClean="0">
                          <a:ln>
                            <a:noFill/>
                          </a:ln>
                          <a:solidFill>
                            <a:srgbClr val="FF0000"/>
                          </a:solidFill>
                          <a:effectLst/>
                          <a:latin typeface="Times New Roman" panose="02020603050405020304" pitchFamily="18" charset="0"/>
                          <a:ea typeface="楷体_GB2312" pitchFamily="49" charset="-122"/>
                          <a:cs typeface="Arial" panose="020B0604020202020204" pitchFamily="34" charset="0"/>
                        </a:rPr>
                        <a:t>11</a:t>
                      </a:r>
                      <a:r>
                        <a:rPr kumimoji="0" lang="zh-CN" altLang="en-US" sz="1800" b="0" i="0" u="none" strike="noStrike" cap="none" normalizeH="0" baseline="0" smtClean="0">
                          <a:ln>
                            <a:noFill/>
                          </a:ln>
                          <a:solidFill>
                            <a:srgbClr val="FF0000"/>
                          </a:solidFill>
                          <a:effectLst/>
                          <a:latin typeface="Times New Roman" panose="02020603050405020304" pitchFamily="18" charset="0"/>
                          <a:ea typeface="楷体_GB2312" pitchFamily="49" charset="-122"/>
                          <a:cs typeface="Arial" panose="020B0604020202020204" pitchFamily="34" charset="0"/>
                        </a:rPr>
                        <a:t>、</a:t>
                      </a:r>
                      <a:r>
                        <a:rPr kumimoji="0" lang="en-US" altLang="zh-CN" sz="1800" b="0" i="0" u="none" strike="noStrike" cap="none" normalizeH="0" baseline="0" smtClean="0">
                          <a:ln>
                            <a:noFill/>
                          </a:ln>
                          <a:solidFill>
                            <a:srgbClr val="FF0000"/>
                          </a:solidFill>
                          <a:effectLst/>
                          <a:latin typeface="Times New Roman" panose="02020603050405020304" pitchFamily="18" charset="0"/>
                          <a:ea typeface="楷体_GB2312" pitchFamily="49" charset="-122"/>
                          <a:cs typeface="Arial" panose="020B0604020202020204" pitchFamily="34" charset="0"/>
                        </a:rPr>
                        <a:t>12 - 17</a:t>
                      </a:r>
                      <a:r>
                        <a:rPr kumimoji="0" lang="zh-CN" altLang="en-US" sz="1800" b="0" i="0" u="none" strike="noStrike" cap="none" normalizeH="0" baseline="0" smtClean="0">
                          <a:ln>
                            <a:noFill/>
                          </a:ln>
                          <a:solidFill>
                            <a:srgbClr val="FF0000"/>
                          </a:solidFill>
                          <a:effectLst/>
                          <a:latin typeface="Times New Roman" panose="02020603050405020304" pitchFamily="18" charset="0"/>
                          <a:ea typeface="楷体_GB2312" pitchFamily="49" charset="-122"/>
                          <a:cs typeface="Arial" panose="020B0604020202020204" pitchFamily="34" charset="0"/>
                        </a:rPr>
                        <a:t>、</a:t>
                      </a:r>
                      <a:r>
                        <a:rPr kumimoji="0" lang="en-US" altLang="zh-CN" sz="1800" b="0" i="0" u="none" strike="noStrike" cap="none" normalizeH="0" baseline="0" smtClean="0">
                          <a:ln>
                            <a:noFill/>
                          </a:ln>
                          <a:solidFill>
                            <a:srgbClr val="FF0000"/>
                          </a:solidFill>
                          <a:effectLst/>
                          <a:latin typeface="Times New Roman" panose="02020603050405020304" pitchFamily="18" charset="0"/>
                          <a:ea typeface="楷体_GB2312" pitchFamily="49" charset="-122"/>
                          <a:cs typeface="Arial" panose="020B0604020202020204" pitchFamily="34" charset="0"/>
                        </a:rPr>
                        <a:t>18</a:t>
                      </a:r>
                      <a:r>
                        <a:rPr kumimoji="0" lang="zh-CN" altLang="en-US" sz="1800" b="0" i="0" u="none" strike="noStrike" cap="none" normalizeH="0" baseline="0" smtClean="0">
                          <a:ln>
                            <a:noFill/>
                          </a:ln>
                          <a:solidFill>
                            <a:srgbClr val="FF0000"/>
                          </a:solidFill>
                          <a:effectLst/>
                          <a:latin typeface="Times New Roman" panose="02020603050405020304" pitchFamily="18" charset="0"/>
                          <a:ea typeface="楷体_GB2312" pitchFamily="49" charset="-122"/>
                          <a:cs typeface="Arial" panose="020B0604020202020204" pitchFamily="34" charset="0"/>
                        </a:rPr>
                        <a:t>岁。</a:t>
                      </a:r>
                      <a:br>
                        <a:rPr kumimoji="0" lang="zh-CN" altLang="en-US" sz="1800" b="0" i="0" u="none" strike="noStrike" cap="none" normalizeH="0" baseline="0" smtClean="0">
                          <a:ln>
                            <a:noFill/>
                          </a:ln>
                          <a:solidFill>
                            <a:srgbClr val="FF0000"/>
                          </a:solidFill>
                          <a:effectLst/>
                          <a:latin typeface="Times New Roman" panose="02020603050405020304" pitchFamily="18" charset="0"/>
                          <a:ea typeface="楷体_GB2312" pitchFamily="49" charset="-122"/>
                          <a:cs typeface="Arial" panose="020B0604020202020204" pitchFamily="34" charset="0"/>
                        </a:rPr>
                      </a:br>
                      <a:r>
                        <a:rPr kumimoji="0" lang="zh-CN" altLang="en-US" sz="1800" b="0" i="0" u="none" strike="noStrike" cap="none" normalizeH="0" baseline="0" smtClean="0">
                          <a:ln>
                            <a:noFill/>
                          </a:ln>
                          <a:solidFill>
                            <a:srgbClr val="FF0000"/>
                          </a:solidFill>
                          <a:effectLst/>
                          <a:latin typeface="Times New Roman" panose="02020603050405020304" pitchFamily="18" charset="0"/>
                          <a:ea typeface="楷体_GB2312" pitchFamily="49" charset="-122"/>
                          <a:cs typeface="Arial" panose="020B0604020202020204" pitchFamily="34" charset="0"/>
                        </a:rPr>
                        <a:t>     男：</a:t>
                      </a:r>
                      <a:r>
                        <a:rPr kumimoji="0" lang="en-US" altLang="zh-CN" sz="1800" b="0" i="0" u="none" strike="noStrike" cap="none" normalizeH="0" baseline="0" smtClean="0">
                          <a:ln>
                            <a:noFill/>
                          </a:ln>
                          <a:solidFill>
                            <a:srgbClr val="FF0000"/>
                          </a:solidFill>
                          <a:effectLst/>
                          <a:latin typeface="Times New Roman" panose="02020603050405020304" pitchFamily="18" charset="0"/>
                          <a:ea typeface="楷体_GB2312" pitchFamily="49" charset="-122"/>
                          <a:cs typeface="Arial" panose="020B0604020202020204" pitchFamily="34" charset="0"/>
                        </a:rPr>
                        <a:t>13</a:t>
                      </a:r>
                      <a:r>
                        <a:rPr kumimoji="0" lang="zh-CN" altLang="en-US" sz="1800" b="0" i="0" u="none" strike="noStrike" cap="none" normalizeH="0" baseline="0" smtClean="0">
                          <a:ln>
                            <a:noFill/>
                          </a:ln>
                          <a:solidFill>
                            <a:srgbClr val="FF0000"/>
                          </a:solidFill>
                          <a:effectLst/>
                          <a:latin typeface="Times New Roman" panose="02020603050405020304" pitchFamily="18" charset="0"/>
                          <a:ea typeface="楷体_GB2312" pitchFamily="49" charset="-122"/>
                          <a:cs typeface="Arial" panose="020B0604020202020204" pitchFamily="34" charset="0"/>
                        </a:rPr>
                        <a:t>、</a:t>
                      </a:r>
                      <a:r>
                        <a:rPr kumimoji="0" lang="en-US" altLang="zh-CN" sz="1800" b="0" i="0" u="none" strike="noStrike" cap="none" normalizeH="0" baseline="0" smtClean="0">
                          <a:ln>
                            <a:noFill/>
                          </a:ln>
                          <a:solidFill>
                            <a:srgbClr val="FF0000"/>
                          </a:solidFill>
                          <a:effectLst/>
                          <a:latin typeface="Times New Roman" panose="02020603050405020304" pitchFamily="18" charset="0"/>
                          <a:ea typeface="楷体_GB2312" pitchFamily="49" charset="-122"/>
                          <a:cs typeface="Arial" panose="020B0604020202020204" pitchFamily="34" charset="0"/>
                        </a:rPr>
                        <a:t>14 - 18</a:t>
                      </a:r>
                      <a:r>
                        <a:rPr kumimoji="0" lang="zh-CN" altLang="en-US" sz="1800" b="0" i="0" u="none" strike="noStrike" cap="none" normalizeH="0" baseline="0" smtClean="0">
                          <a:ln>
                            <a:noFill/>
                          </a:ln>
                          <a:solidFill>
                            <a:srgbClr val="FF0000"/>
                          </a:solidFill>
                          <a:effectLst/>
                          <a:latin typeface="Times New Roman" panose="02020603050405020304" pitchFamily="18" charset="0"/>
                          <a:ea typeface="楷体_GB2312" pitchFamily="49" charset="-122"/>
                          <a:cs typeface="Arial" panose="020B0604020202020204" pitchFamily="34" charset="0"/>
                        </a:rPr>
                        <a:t>、</a:t>
                      </a:r>
                      <a:r>
                        <a:rPr kumimoji="0" lang="en-US" altLang="zh-CN" sz="1800" b="0" i="0" u="none" strike="noStrike" cap="none" normalizeH="0" baseline="0" smtClean="0">
                          <a:ln>
                            <a:noFill/>
                          </a:ln>
                          <a:solidFill>
                            <a:srgbClr val="FF0000"/>
                          </a:solidFill>
                          <a:effectLst/>
                          <a:latin typeface="Times New Roman" panose="02020603050405020304" pitchFamily="18" charset="0"/>
                          <a:ea typeface="楷体_GB2312" pitchFamily="49" charset="-122"/>
                          <a:cs typeface="Arial" panose="020B0604020202020204" pitchFamily="34" charset="0"/>
                        </a:rPr>
                        <a:t>20</a:t>
                      </a:r>
                      <a:r>
                        <a:rPr kumimoji="0" lang="zh-CN" altLang="en-US" sz="1800" b="0" i="0" u="none" strike="noStrike" cap="none" normalizeH="0" baseline="0" smtClean="0">
                          <a:ln>
                            <a:noFill/>
                          </a:ln>
                          <a:solidFill>
                            <a:srgbClr val="FF0000"/>
                          </a:solidFill>
                          <a:effectLst/>
                          <a:latin typeface="Times New Roman" panose="02020603050405020304" pitchFamily="18" charset="0"/>
                          <a:ea typeface="楷体_GB2312" pitchFamily="49" charset="-122"/>
                          <a:cs typeface="Arial" panose="020B0604020202020204" pitchFamily="34" charset="0"/>
                        </a:rPr>
                        <a:t>岁</a:t>
                      </a:r>
                      <a:endParaRPr kumimoji="0" lang="zh-CN" altLang="en-US" sz="1800" b="0" i="0" u="none" strike="noStrike" cap="none" normalizeH="0" baseline="0" smtClean="0">
                        <a:ln>
                          <a:noFill/>
                        </a:ln>
                        <a:solidFill>
                          <a:srgbClr val="000000"/>
                        </a:solidFill>
                        <a:effectLst/>
                        <a:latin typeface="Arial" panose="020B0604020202020204" pitchFamily="34" charset="0"/>
                        <a:ea typeface="楷体_GB2312" pitchFamily="49" charset="-122"/>
                        <a:cs typeface="Arial" panose="020B0604020202020204" pitchFamily="34" charset="0"/>
                      </a:endParaRPr>
                    </a:p>
                  </a:txBody>
                  <a:tcPr anchor="ctr" anchorCtr="1" horzOverflow="overflow">
                    <a:lnL>
                      <a:noFill/>
                    </a:lnL>
                    <a:lnR>
                      <a:noFill/>
                    </a:lnR>
                    <a:lnT>
                      <a:noFill/>
                    </a:lnT>
                    <a:lnB w="76200" cap="flat" cmpd="sng" algn="ctr">
                      <a:solidFill>
                        <a:srgbClr val="FF0000"/>
                      </a:solidFill>
                      <a:prstDash val="solid"/>
                      <a:bevel/>
                      <a:headEnd type="none" w="med" len="med"/>
                      <a:tailEnd type="none" w="med" len="med"/>
                    </a:lnB>
                    <a:lnTlToBr>
                      <a:noFill/>
                    </a:lnTlToBr>
                    <a:lnBlToTr>
                      <a:noFill/>
                    </a:lnBlToTr>
                    <a:solidFill>
                      <a:srgbClr val="F3F9FA"/>
                    </a:solidFill>
                  </a:tcPr>
                </a:tc>
                <a:tc>
                  <a:txBody>
                    <a:bodyPr/>
                    <a:lstStyle>
                      <a:lvl1pPr eaLnBrk="0" hangingPunct="0">
                        <a:spcAft>
                          <a:spcPct val="40000"/>
                        </a:spcAft>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5607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2pPr>
                      <a:lvl3pPr marL="1143000" indent="-697230"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3pPr>
                      <a:lvl4pPr marL="1600200" indent="-8782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4pPr>
                      <a:lvl5pPr marL="2057400" indent="-10687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marL="25146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marL="29718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marL="34290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marL="38862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2000" b="0" i="0" u="none" strike="noStrike" cap="none" normalizeH="0" baseline="0" smtClean="0">
                        <a:ln>
                          <a:noFill/>
                        </a:ln>
                        <a:solidFill>
                          <a:srgbClr val="000000"/>
                        </a:solidFill>
                        <a:effectLst/>
                        <a:latin typeface="Arial" panose="020B0604020202020204" pitchFamily="34" charset="0"/>
                        <a:ea typeface="楷体_GB2312" pitchFamily="49" charset="-122"/>
                        <a:cs typeface="Arial" panose="020B0604020202020204" pitchFamily="34" charset="0"/>
                      </a:endParaRPr>
                    </a:p>
                  </a:txBody>
                  <a:tcPr anchor="ctr" anchorCtr="1" horzOverflow="overflow">
                    <a:lnL>
                      <a:noFill/>
                    </a:lnL>
                    <a:lnR>
                      <a:noFill/>
                    </a:lnR>
                    <a:lnT>
                      <a:noFill/>
                    </a:lnT>
                    <a:lnB w="76200" cap="flat" cmpd="sng" algn="ctr">
                      <a:solidFill>
                        <a:srgbClr val="FF0000"/>
                      </a:solidFill>
                      <a:prstDash val="solid"/>
                      <a:bevel/>
                      <a:headEnd type="none" w="med" len="med"/>
                      <a:tailEnd type="none" w="med" len="med"/>
                    </a:lnB>
                    <a:lnTlToBr>
                      <a:noFill/>
                    </a:lnTlToBr>
                    <a:lnBlToTr>
                      <a:noFill/>
                    </a:lnBlToTr>
                    <a:solidFill>
                      <a:srgbClr val="99CCFF"/>
                    </a:solidFill>
                  </a:tcPr>
                </a:tc>
              </a:tr>
              <a:tr h="558800">
                <a:tc>
                  <a:txBody>
                    <a:bodyPr/>
                    <a:lstStyle>
                      <a:lvl1pPr eaLnBrk="0" hangingPunct="0">
                        <a:spcAft>
                          <a:spcPct val="40000"/>
                        </a:spcAft>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5607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2pPr>
                      <a:lvl3pPr marL="1143000" indent="-697230"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3pPr>
                      <a:lvl4pPr marL="1600200" indent="-8782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4pPr>
                      <a:lvl5pPr marL="2057400" indent="-10687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marL="25146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marL="29718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marL="34290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marL="38862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000" b="0" i="0" u="none" strike="noStrike" cap="none" normalizeH="0" baseline="0" smtClean="0">
                          <a:ln>
                            <a:noFill/>
                          </a:ln>
                          <a:solidFill>
                            <a:srgbClr val="000000"/>
                          </a:solidFill>
                          <a:effectLst/>
                          <a:latin typeface="Arial" panose="020B0604020202020204" pitchFamily="34" charset="0"/>
                          <a:ea typeface="楷体_GB2312" pitchFamily="49" charset="-122"/>
                          <a:cs typeface="Arial" panose="020B0604020202020204" pitchFamily="34" charset="0"/>
                        </a:rPr>
                        <a:t>新生儿期</a:t>
                      </a:r>
                      <a:endParaRPr kumimoji="0" lang="zh-CN" altLang="en-US" sz="2000" b="0" i="0" u="none" strike="noStrike" cap="none" normalizeH="0" baseline="0" smtClean="0">
                        <a:ln>
                          <a:noFill/>
                        </a:ln>
                        <a:solidFill>
                          <a:srgbClr val="000000"/>
                        </a:solidFill>
                        <a:effectLst/>
                        <a:latin typeface="Arial" panose="020B0604020202020204" pitchFamily="34" charset="0"/>
                        <a:ea typeface="楷体_GB2312" pitchFamily="49" charset="-122"/>
                        <a:cs typeface="Arial" panose="020B0604020202020204" pitchFamily="34" charset="0"/>
                      </a:endParaRPr>
                    </a:p>
                  </a:txBody>
                  <a:tcPr anchor="ctr" anchorCtr="1" horzOverflow="overflow">
                    <a:lnL>
                      <a:noFill/>
                    </a:lnL>
                    <a:lnR>
                      <a:noFill/>
                    </a:lnR>
                    <a:lnT w="76200" cap="flat" cmpd="sng" algn="ctr">
                      <a:solidFill>
                        <a:srgbClr val="FF0000"/>
                      </a:solidFill>
                      <a:prstDash val="solid"/>
                      <a:bevel/>
                      <a:headEnd type="none" w="med" len="med"/>
                      <a:tailEnd type="none" w="med" len="med"/>
                    </a:lnT>
                    <a:lnB>
                      <a:noFill/>
                    </a:lnB>
                    <a:lnTlToBr>
                      <a:noFill/>
                    </a:lnTlToBr>
                    <a:lnBlToTr>
                      <a:noFill/>
                    </a:lnBlToTr>
                    <a:solidFill>
                      <a:schemeClr val="bg1"/>
                    </a:solidFill>
                  </a:tcPr>
                </a:tc>
                <a:tc>
                  <a:txBody>
                    <a:bodyPr/>
                    <a:lstStyle>
                      <a:lvl1pPr eaLnBrk="0" hangingPunct="0">
                        <a:spcAft>
                          <a:spcPct val="40000"/>
                        </a:spcAft>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5607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2pPr>
                      <a:lvl3pPr marL="1143000" indent="-697230"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3pPr>
                      <a:lvl4pPr marL="1600200" indent="-8782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4pPr>
                      <a:lvl5pPr marL="2057400" indent="-10687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marL="25146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marL="29718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marL="34290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marL="38862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000" b="0" i="0" u="none" strike="noStrike" cap="none" normalizeH="0" baseline="0" smtClean="0">
                          <a:ln>
                            <a:noFill/>
                          </a:ln>
                          <a:solidFill>
                            <a:srgbClr val="000000"/>
                          </a:solidFill>
                          <a:effectLst/>
                          <a:latin typeface="Arial" panose="020B0604020202020204" pitchFamily="34" charset="0"/>
                          <a:ea typeface="楷体_GB2312" pitchFamily="49" charset="-122"/>
                          <a:cs typeface="Arial" panose="020B0604020202020204" pitchFamily="34" charset="0"/>
                        </a:rPr>
                        <a:t>乳儿期</a:t>
                      </a:r>
                      <a:endParaRPr kumimoji="0" lang="zh-CN" altLang="en-US" sz="2000" b="0" i="0" u="none" strike="noStrike" cap="none" normalizeH="0" baseline="0" smtClean="0">
                        <a:ln>
                          <a:noFill/>
                        </a:ln>
                        <a:solidFill>
                          <a:srgbClr val="000000"/>
                        </a:solidFill>
                        <a:effectLst/>
                        <a:latin typeface="Arial" panose="020B0604020202020204" pitchFamily="34" charset="0"/>
                        <a:ea typeface="楷体_GB2312" pitchFamily="49" charset="-122"/>
                        <a:cs typeface="Arial" panose="020B0604020202020204" pitchFamily="34" charset="0"/>
                      </a:endParaRPr>
                    </a:p>
                  </a:txBody>
                  <a:tcPr anchor="ctr" anchorCtr="1" horzOverflow="overflow">
                    <a:lnL>
                      <a:noFill/>
                    </a:lnL>
                    <a:lnR>
                      <a:noFill/>
                    </a:lnR>
                    <a:lnT w="76200" cap="flat" cmpd="sng" algn="ctr">
                      <a:solidFill>
                        <a:srgbClr val="FF0000"/>
                      </a:solidFill>
                      <a:prstDash val="solid"/>
                      <a:bevel/>
                      <a:headEnd type="none" w="med" len="med"/>
                      <a:tailEnd type="none" w="med" len="med"/>
                    </a:lnT>
                    <a:lnB>
                      <a:noFill/>
                    </a:lnB>
                    <a:lnTlToBr>
                      <a:noFill/>
                    </a:lnTlToBr>
                    <a:lnBlToTr>
                      <a:noFill/>
                    </a:lnBlToTr>
                    <a:solidFill>
                      <a:srgbClr val="FFCC66"/>
                    </a:solidFill>
                  </a:tcPr>
                </a:tc>
                <a:tc>
                  <a:txBody>
                    <a:bodyPr/>
                    <a:lstStyle>
                      <a:lvl1pPr eaLnBrk="0" hangingPunct="0">
                        <a:spcAft>
                          <a:spcPct val="40000"/>
                        </a:spcAft>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5607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2pPr>
                      <a:lvl3pPr marL="1143000" indent="-697230"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3pPr>
                      <a:lvl4pPr marL="1600200" indent="-8782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4pPr>
                      <a:lvl5pPr marL="2057400" indent="-10687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marL="25146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marL="29718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marL="34290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marL="38862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000" b="0" i="0" u="none" strike="noStrike" cap="none" normalizeH="0" baseline="0" smtClean="0">
                          <a:ln>
                            <a:noFill/>
                          </a:ln>
                          <a:solidFill>
                            <a:srgbClr val="000000"/>
                          </a:solidFill>
                          <a:effectLst/>
                          <a:latin typeface="Arial" panose="020B0604020202020204" pitchFamily="34" charset="0"/>
                          <a:ea typeface="楷体_GB2312" pitchFamily="49" charset="-122"/>
                          <a:cs typeface="Arial" panose="020B0604020202020204" pitchFamily="34" charset="0"/>
                        </a:rPr>
                        <a:t>婴儿期</a:t>
                      </a:r>
                      <a:endParaRPr kumimoji="0" lang="zh-CN" altLang="en-US" sz="2000" b="0" i="0" u="none" strike="noStrike" cap="none" normalizeH="0" baseline="0" smtClean="0">
                        <a:ln>
                          <a:noFill/>
                        </a:ln>
                        <a:solidFill>
                          <a:srgbClr val="000000"/>
                        </a:solidFill>
                        <a:effectLst/>
                        <a:latin typeface="Arial" panose="020B0604020202020204" pitchFamily="34" charset="0"/>
                        <a:ea typeface="楷体_GB2312" pitchFamily="49" charset="-122"/>
                        <a:cs typeface="Arial" panose="020B0604020202020204" pitchFamily="34" charset="0"/>
                      </a:endParaRPr>
                    </a:p>
                  </a:txBody>
                  <a:tcPr anchor="ctr" anchorCtr="1" horzOverflow="overflow">
                    <a:lnL>
                      <a:noFill/>
                    </a:lnL>
                    <a:lnR>
                      <a:noFill/>
                    </a:lnR>
                    <a:lnT w="76200" cap="flat" cmpd="sng" algn="ctr">
                      <a:solidFill>
                        <a:srgbClr val="FF0000"/>
                      </a:solidFill>
                      <a:prstDash val="solid"/>
                      <a:bevel/>
                      <a:headEnd type="none" w="med" len="med"/>
                      <a:tailEnd type="none" w="med" len="med"/>
                    </a:lnT>
                    <a:lnB>
                      <a:noFill/>
                    </a:lnB>
                    <a:lnTlToBr>
                      <a:noFill/>
                    </a:lnTlToBr>
                    <a:lnBlToTr>
                      <a:noFill/>
                    </a:lnBlToTr>
                    <a:solidFill>
                      <a:srgbClr val="CCFFCC"/>
                    </a:solidFill>
                  </a:tcPr>
                </a:tc>
                <a:tc>
                  <a:txBody>
                    <a:bodyPr/>
                    <a:lstStyle>
                      <a:lvl1pPr eaLnBrk="0" hangingPunct="0">
                        <a:spcAft>
                          <a:spcPct val="40000"/>
                        </a:spcAft>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5607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2pPr>
                      <a:lvl3pPr marL="1143000" indent="-697230"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3pPr>
                      <a:lvl4pPr marL="1600200" indent="-8782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4pPr>
                      <a:lvl5pPr marL="2057400" indent="-10687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marL="25146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marL="29718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marL="34290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marL="38862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000" b="0" i="0" u="none" strike="noStrike" cap="none" normalizeH="0" baseline="0" smtClean="0">
                          <a:ln>
                            <a:noFill/>
                          </a:ln>
                          <a:solidFill>
                            <a:srgbClr val="000000"/>
                          </a:solidFill>
                          <a:effectLst/>
                          <a:latin typeface="Arial" panose="020B0604020202020204" pitchFamily="34" charset="0"/>
                          <a:ea typeface="楷体_GB2312" pitchFamily="49" charset="-122"/>
                          <a:cs typeface="Arial" panose="020B0604020202020204" pitchFamily="34" charset="0"/>
                        </a:rPr>
                        <a:t>学龄前期</a:t>
                      </a:r>
                      <a:endParaRPr kumimoji="0" lang="zh-CN" altLang="en-US" sz="2000" b="0" i="0" u="none" strike="noStrike" cap="none" normalizeH="0" baseline="0" smtClean="0">
                        <a:ln>
                          <a:noFill/>
                        </a:ln>
                        <a:solidFill>
                          <a:srgbClr val="000000"/>
                        </a:solidFill>
                        <a:effectLst/>
                        <a:latin typeface="Arial" panose="020B0604020202020204" pitchFamily="34" charset="0"/>
                        <a:ea typeface="楷体_GB2312" pitchFamily="49" charset="-122"/>
                        <a:cs typeface="Arial" panose="020B0604020202020204" pitchFamily="34" charset="0"/>
                      </a:endParaRPr>
                    </a:p>
                  </a:txBody>
                  <a:tcPr anchor="ctr" anchorCtr="1" horzOverflow="overflow">
                    <a:lnL>
                      <a:noFill/>
                    </a:lnL>
                    <a:lnR>
                      <a:noFill/>
                    </a:lnR>
                    <a:lnT w="76200" cap="flat" cmpd="sng" algn="ctr">
                      <a:solidFill>
                        <a:srgbClr val="FF0000"/>
                      </a:solidFill>
                      <a:prstDash val="solid"/>
                      <a:bevel/>
                      <a:headEnd type="none" w="med" len="med"/>
                      <a:tailEnd type="none" w="med" len="med"/>
                    </a:lnT>
                    <a:lnB>
                      <a:noFill/>
                    </a:lnB>
                    <a:lnTlToBr>
                      <a:noFill/>
                    </a:lnTlToBr>
                    <a:lnBlToTr>
                      <a:noFill/>
                    </a:lnBlToTr>
                    <a:solidFill>
                      <a:srgbClr val="E7F3F4"/>
                    </a:solidFill>
                  </a:tcPr>
                </a:tc>
                <a:tc>
                  <a:txBody>
                    <a:bodyPr/>
                    <a:lstStyle>
                      <a:lvl1pPr eaLnBrk="0" hangingPunct="0">
                        <a:spcAft>
                          <a:spcPct val="40000"/>
                        </a:spcAft>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5607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2pPr>
                      <a:lvl3pPr marL="1143000" indent="-697230"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3pPr>
                      <a:lvl4pPr marL="1600200" indent="-8782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4pPr>
                      <a:lvl5pPr marL="2057400" indent="-10687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marL="25146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marL="29718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marL="34290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marL="38862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000" b="0" i="0" u="none" strike="noStrike" cap="none" normalizeH="0" baseline="0" smtClean="0">
                          <a:ln>
                            <a:noFill/>
                          </a:ln>
                          <a:solidFill>
                            <a:srgbClr val="000000"/>
                          </a:solidFill>
                          <a:effectLst/>
                          <a:latin typeface="Arial" panose="020B0604020202020204" pitchFamily="34" charset="0"/>
                          <a:ea typeface="楷体_GB2312" pitchFamily="49" charset="-122"/>
                          <a:cs typeface="Arial" panose="020B0604020202020204" pitchFamily="34" charset="0"/>
                        </a:rPr>
                        <a:t>学龄期</a:t>
                      </a:r>
                      <a:endParaRPr kumimoji="0" lang="zh-CN" altLang="en-US" sz="2000" b="0" i="0" u="none" strike="noStrike" cap="none" normalizeH="0" baseline="0" smtClean="0">
                        <a:ln>
                          <a:noFill/>
                        </a:ln>
                        <a:solidFill>
                          <a:srgbClr val="000000"/>
                        </a:solidFill>
                        <a:effectLst/>
                        <a:latin typeface="Arial" panose="020B0604020202020204" pitchFamily="34" charset="0"/>
                        <a:ea typeface="楷体_GB2312" pitchFamily="49" charset="-122"/>
                        <a:cs typeface="Arial" panose="020B0604020202020204" pitchFamily="34" charset="0"/>
                      </a:endParaRPr>
                    </a:p>
                  </a:txBody>
                  <a:tcPr anchor="ctr" anchorCtr="1" horzOverflow="overflow">
                    <a:lnL>
                      <a:noFill/>
                    </a:lnL>
                    <a:lnR>
                      <a:noFill/>
                    </a:lnR>
                    <a:lnT w="76200" cap="flat" cmpd="sng" algn="ctr">
                      <a:solidFill>
                        <a:srgbClr val="FF0000"/>
                      </a:solidFill>
                      <a:prstDash val="solid"/>
                      <a:bevel/>
                      <a:headEnd type="none" w="med" len="med"/>
                      <a:tailEnd type="none" w="med" len="med"/>
                    </a:lnT>
                    <a:lnB>
                      <a:noFill/>
                    </a:lnB>
                    <a:lnTlToBr>
                      <a:noFill/>
                    </a:lnTlToBr>
                    <a:lnBlToTr>
                      <a:noFill/>
                    </a:lnBlToTr>
                    <a:solidFill>
                      <a:schemeClr val="bg1"/>
                    </a:solidFill>
                  </a:tcPr>
                </a:tc>
                <a:tc>
                  <a:txBody>
                    <a:bodyPr/>
                    <a:lstStyle>
                      <a:lvl1pPr eaLnBrk="0" hangingPunct="0">
                        <a:spcAft>
                          <a:spcPct val="40000"/>
                        </a:spcAft>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5607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2pPr>
                      <a:lvl3pPr marL="1143000" indent="-697230"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3pPr>
                      <a:lvl4pPr marL="1600200" indent="-8782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4pPr>
                      <a:lvl5pPr marL="2057400" indent="-10687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marL="25146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marL="29718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marL="34290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marL="38862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000" b="0" i="0" u="none" strike="noStrike" cap="none" normalizeH="0" baseline="0" smtClean="0">
                          <a:ln>
                            <a:noFill/>
                          </a:ln>
                          <a:solidFill>
                            <a:srgbClr val="000000"/>
                          </a:solidFill>
                          <a:effectLst/>
                          <a:latin typeface="Arial" panose="020B0604020202020204" pitchFamily="34" charset="0"/>
                          <a:ea typeface="楷体_GB2312" pitchFamily="49" charset="-122"/>
                          <a:cs typeface="Arial" panose="020B0604020202020204" pitchFamily="34" charset="0"/>
                        </a:rPr>
                        <a:t>少年期</a:t>
                      </a:r>
                      <a:endParaRPr kumimoji="0" lang="zh-CN" altLang="en-US" sz="2000" b="0" i="0" u="none" strike="noStrike" cap="none" normalizeH="0" baseline="0" smtClean="0">
                        <a:ln>
                          <a:noFill/>
                        </a:ln>
                        <a:solidFill>
                          <a:srgbClr val="000000"/>
                        </a:solidFill>
                        <a:effectLst/>
                        <a:latin typeface="Arial" panose="020B0604020202020204" pitchFamily="34" charset="0"/>
                        <a:ea typeface="楷体_GB2312" pitchFamily="49" charset="-122"/>
                        <a:cs typeface="Arial" panose="020B0604020202020204" pitchFamily="34" charset="0"/>
                      </a:endParaRPr>
                    </a:p>
                  </a:txBody>
                  <a:tcPr anchor="ctr" anchorCtr="1" horzOverflow="overflow">
                    <a:lnL>
                      <a:noFill/>
                    </a:lnL>
                    <a:lnR>
                      <a:noFill/>
                    </a:lnR>
                    <a:lnT w="76200" cap="flat" cmpd="sng" algn="ctr">
                      <a:solidFill>
                        <a:srgbClr val="FF0000"/>
                      </a:solidFill>
                      <a:prstDash val="solid"/>
                      <a:bevel/>
                      <a:headEnd type="none" w="med" len="med"/>
                      <a:tailEnd type="none" w="med" len="med"/>
                    </a:lnT>
                    <a:lnB>
                      <a:noFill/>
                    </a:lnB>
                    <a:lnTlToBr>
                      <a:noFill/>
                    </a:lnTlToBr>
                    <a:lnBlToTr>
                      <a:noFill/>
                    </a:lnBlToTr>
                    <a:solidFill>
                      <a:srgbClr val="FFC000"/>
                    </a:solidFill>
                  </a:tcPr>
                </a:tc>
                <a:tc>
                  <a:txBody>
                    <a:bodyPr/>
                    <a:lstStyle>
                      <a:lvl1pPr eaLnBrk="0" hangingPunct="0">
                        <a:spcAft>
                          <a:spcPct val="40000"/>
                        </a:spcAft>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5607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2pPr>
                      <a:lvl3pPr marL="1143000" indent="-697230"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3pPr>
                      <a:lvl4pPr marL="1600200" indent="-8782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4pPr>
                      <a:lvl5pPr marL="2057400" indent="-10687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marL="25146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marL="29718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marL="34290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marL="38862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000" b="0" i="0" u="none" strike="noStrike" cap="none" normalizeH="0" baseline="0" smtClean="0">
                          <a:ln>
                            <a:noFill/>
                          </a:ln>
                          <a:solidFill>
                            <a:srgbClr val="000000"/>
                          </a:solidFill>
                          <a:effectLst/>
                          <a:latin typeface="Arial" panose="020B0604020202020204" pitchFamily="34" charset="0"/>
                          <a:ea typeface="楷体_GB2312" pitchFamily="49" charset="-122"/>
                          <a:cs typeface="Arial" panose="020B0604020202020204" pitchFamily="34" charset="0"/>
                        </a:rPr>
                        <a:t>青年期</a:t>
                      </a:r>
                      <a:endParaRPr kumimoji="0" lang="zh-CN" altLang="en-US" sz="2000" b="0" i="0" u="none" strike="noStrike" cap="none" normalizeH="0" baseline="0" smtClean="0">
                        <a:ln>
                          <a:noFill/>
                        </a:ln>
                        <a:solidFill>
                          <a:srgbClr val="000000"/>
                        </a:solidFill>
                        <a:effectLst/>
                        <a:latin typeface="Arial" panose="020B0604020202020204" pitchFamily="34" charset="0"/>
                        <a:ea typeface="楷体_GB2312" pitchFamily="49" charset="-122"/>
                        <a:cs typeface="Arial" panose="020B0604020202020204" pitchFamily="34" charset="0"/>
                      </a:endParaRPr>
                    </a:p>
                  </a:txBody>
                  <a:tcPr anchor="ctr" anchorCtr="1" horzOverflow="overflow">
                    <a:lnL>
                      <a:noFill/>
                    </a:lnL>
                    <a:lnR>
                      <a:noFill/>
                    </a:lnR>
                    <a:lnT w="76200" cap="flat" cmpd="sng" algn="ctr">
                      <a:solidFill>
                        <a:srgbClr val="FF0000"/>
                      </a:solidFill>
                      <a:prstDash val="solid"/>
                      <a:bevel/>
                      <a:headEnd type="none" w="med" len="med"/>
                      <a:tailEnd type="none" w="med" len="med"/>
                    </a:lnT>
                    <a:lnB>
                      <a:noFill/>
                    </a:lnB>
                    <a:lnTlToBr>
                      <a:noFill/>
                    </a:lnTlToBr>
                    <a:lnBlToTr>
                      <a:noFill/>
                    </a:lnBlToTr>
                    <a:solidFill>
                      <a:srgbClr val="CCFFCC"/>
                    </a:solidFill>
                  </a:tcPr>
                </a:tc>
              </a:tr>
              <a:tr h="1311275">
                <a:tc>
                  <a:txBody>
                    <a:bodyPr/>
                    <a:lstStyle>
                      <a:lvl1pPr eaLnBrk="0" hangingPunct="0">
                        <a:spcAft>
                          <a:spcPct val="40000"/>
                        </a:spcAft>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5607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2pPr>
                      <a:lvl3pPr marL="1143000" indent="-697230"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3pPr>
                      <a:lvl4pPr marL="1600200" indent="-8782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4pPr>
                      <a:lvl5pPr marL="2057400" indent="-10687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marL="25146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marL="29718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marL="34290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marL="38862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000" b="0" i="0" u="none" strike="noStrike" cap="none" normalizeH="0" baseline="0" smtClean="0">
                          <a:ln>
                            <a:noFill/>
                          </a:ln>
                          <a:solidFill>
                            <a:srgbClr val="000000"/>
                          </a:solidFill>
                          <a:effectLst/>
                          <a:latin typeface="Arial" panose="020B0604020202020204" pitchFamily="34" charset="0"/>
                          <a:ea typeface="楷体_GB2312" pitchFamily="49" charset="-122"/>
                          <a:cs typeface="Arial" panose="020B0604020202020204" pitchFamily="34" charset="0"/>
                        </a:rPr>
                        <a:t>出生－</a:t>
                      </a:r>
                      <a:r>
                        <a:rPr kumimoji="0" lang="en-US" altLang="zh-CN" sz="2000" b="0" i="0" u="none" strike="noStrike" cap="none" normalizeH="0" baseline="0" smtClean="0">
                          <a:ln>
                            <a:noFill/>
                          </a:ln>
                          <a:solidFill>
                            <a:srgbClr val="000000"/>
                          </a:solidFill>
                          <a:effectLst/>
                          <a:latin typeface="Arial" panose="020B0604020202020204" pitchFamily="34" charset="0"/>
                          <a:ea typeface="楷体_GB2312" pitchFamily="49" charset="-122"/>
                          <a:cs typeface="Arial" panose="020B0604020202020204" pitchFamily="34" charset="0"/>
                        </a:rPr>
                        <a:t>28</a:t>
                      </a:r>
                      <a:r>
                        <a:rPr kumimoji="0" lang="zh-CN" altLang="en-US" sz="2000" b="0" i="0" u="none" strike="noStrike" cap="none" normalizeH="0" baseline="0" smtClean="0">
                          <a:ln>
                            <a:noFill/>
                          </a:ln>
                          <a:solidFill>
                            <a:srgbClr val="000000"/>
                          </a:solidFill>
                          <a:effectLst/>
                          <a:latin typeface="Arial" panose="020B0604020202020204" pitchFamily="34" charset="0"/>
                          <a:ea typeface="楷体_GB2312" pitchFamily="49" charset="-122"/>
                          <a:cs typeface="Arial" panose="020B0604020202020204" pitchFamily="34" charset="0"/>
                        </a:rPr>
                        <a:t>天</a:t>
                      </a:r>
                      <a:endParaRPr kumimoji="0" lang="zh-CN" altLang="en-US" sz="2000" b="0" i="0" u="none" strike="noStrike" cap="none" normalizeH="0" baseline="0" smtClean="0">
                        <a:ln>
                          <a:noFill/>
                        </a:ln>
                        <a:solidFill>
                          <a:srgbClr val="000000"/>
                        </a:solidFill>
                        <a:effectLst/>
                        <a:latin typeface="Arial" panose="020B0604020202020204" pitchFamily="34" charset="0"/>
                        <a:ea typeface="楷体_GB2312" pitchFamily="49" charset="-122"/>
                        <a:cs typeface="Arial" panose="020B0604020202020204" pitchFamily="34" charset="0"/>
                      </a:endParaRPr>
                    </a:p>
                  </a:txBody>
                  <a:tcPr anchor="ctr" anchorCtr="1" horzOverflow="overflow">
                    <a:lnL>
                      <a:noFill/>
                    </a:lnL>
                    <a:lnR>
                      <a:noFill/>
                    </a:lnR>
                    <a:lnT>
                      <a:noFill/>
                    </a:lnT>
                    <a:lnB>
                      <a:noFill/>
                    </a:lnB>
                    <a:lnTlToBr>
                      <a:noFill/>
                    </a:lnTlToBr>
                    <a:lnBlToTr>
                      <a:noFill/>
                    </a:lnBlToTr>
                    <a:solidFill>
                      <a:srgbClr val="99CCFF"/>
                    </a:solidFill>
                  </a:tcPr>
                </a:tc>
                <a:tc>
                  <a:txBody>
                    <a:bodyPr/>
                    <a:lstStyle>
                      <a:lvl1pPr eaLnBrk="0" hangingPunct="0">
                        <a:spcAft>
                          <a:spcPct val="40000"/>
                        </a:spcAft>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5607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2pPr>
                      <a:lvl3pPr marL="1143000" indent="-697230"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3pPr>
                      <a:lvl4pPr marL="1600200" indent="-8782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4pPr>
                      <a:lvl5pPr marL="2057400" indent="-10687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marL="25146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marL="29718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marL="34290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marL="38862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000" b="0" i="0" u="none" strike="noStrike" cap="none" normalizeH="0" baseline="0" smtClean="0">
                          <a:ln>
                            <a:noFill/>
                          </a:ln>
                          <a:solidFill>
                            <a:srgbClr val="FF3300"/>
                          </a:solidFill>
                          <a:effectLst/>
                          <a:latin typeface="Arial" panose="020B0604020202020204" pitchFamily="34" charset="0"/>
                          <a:ea typeface="楷体_GB2312" pitchFamily="49" charset="-122"/>
                          <a:cs typeface="Arial" panose="020B0604020202020204" pitchFamily="34" charset="0"/>
                        </a:rPr>
                        <a:t>出生－</a:t>
                      </a:r>
                      <a:r>
                        <a:rPr kumimoji="0" lang="en-US" altLang="zh-CN" sz="2000" b="0" i="0" u="none" strike="noStrike" cap="none" normalizeH="0" baseline="0" smtClean="0">
                          <a:ln>
                            <a:noFill/>
                          </a:ln>
                          <a:solidFill>
                            <a:srgbClr val="FF3300"/>
                          </a:solidFill>
                          <a:effectLst/>
                          <a:latin typeface="Arial" panose="020B0604020202020204" pitchFamily="34" charset="0"/>
                          <a:ea typeface="楷体_GB2312" pitchFamily="49" charset="-122"/>
                          <a:cs typeface="Arial" panose="020B0604020202020204" pitchFamily="34" charset="0"/>
                        </a:rPr>
                        <a:t>1</a:t>
                      </a:r>
                      <a:r>
                        <a:rPr kumimoji="0" lang="zh-CN" altLang="en-US" sz="2000" b="0" i="0" u="none" strike="noStrike" cap="none" normalizeH="0" baseline="0" smtClean="0">
                          <a:ln>
                            <a:noFill/>
                          </a:ln>
                          <a:solidFill>
                            <a:srgbClr val="FF3300"/>
                          </a:solidFill>
                          <a:effectLst/>
                          <a:latin typeface="Arial" panose="020B0604020202020204" pitchFamily="34" charset="0"/>
                          <a:ea typeface="楷体_GB2312" pitchFamily="49" charset="-122"/>
                          <a:cs typeface="Arial" panose="020B0604020202020204" pitchFamily="34" charset="0"/>
                        </a:rPr>
                        <a:t>岁</a:t>
                      </a:r>
                      <a:endParaRPr kumimoji="0" lang="zh-CN" altLang="en-US" sz="2000" b="0" i="0" u="none" strike="noStrike" cap="none" normalizeH="0" baseline="0" smtClean="0">
                        <a:ln>
                          <a:noFill/>
                        </a:ln>
                        <a:solidFill>
                          <a:srgbClr val="FF3300"/>
                        </a:solidFill>
                        <a:effectLst/>
                        <a:latin typeface="Arial" panose="020B0604020202020204" pitchFamily="34" charset="0"/>
                        <a:ea typeface="楷体_GB2312" pitchFamily="49" charset="-122"/>
                        <a:cs typeface="Arial" panose="020B0604020202020204" pitchFamily="34" charset="0"/>
                      </a:endParaRPr>
                    </a:p>
                  </a:txBody>
                  <a:tcPr anchor="ctr" anchorCtr="1" horzOverflow="overflow">
                    <a:lnL>
                      <a:noFill/>
                    </a:lnL>
                    <a:lnR>
                      <a:noFill/>
                    </a:lnR>
                    <a:lnT>
                      <a:noFill/>
                    </a:lnT>
                    <a:lnB>
                      <a:noFill/>
                    </a:lnB>
                    <a:lnTlToBr>
                      <a:noFill/>
                    </a:lnTlToBr>
                    <a:lnBlToTr>
                      <a:noFill/>
                    </a:lnBlToTr>
                    <a:solidFill>
                      <a:srgbClr val="F3F9FA"/>
                    </a:solidFill>
                  </a:tcPr>
                </a:tc>
                <a:tc>
                  <a:txBody>
                    <a:bodyPr/>
                    <a:lstStyle>
                      <a:lvl1pPr eaLnBrk="0" hangingPunct="0">
                        <a:spcAft>
                          <a:spcPct val="40000"/>
                        </a:spcAft>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5607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2pPr>
                      <a:lvl3pPr marL="1143000" indent="-697230"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3pPr>
                      <a:lvl4pPr marL="1600200" indent="-8782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4pPr>
                      <a:lvl5pPr marL="2057400" indent="-10687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marL="25146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marL="29718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marL="34290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marL="38862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2000" b="0" i="0" u="none" strike="noStrike" cap="none" normalizeH="0" baseline="0" smtClean="0">
                          <a:ln>
                            <a:noFill/>
                          </a:ln>
                          <a:solidFill>
                            <a:srgbClr val="FF3300"/>
                          </a:solidFill>
                          <a:effectLst/>
                          <a:latin typeface="Arial" panose="020B0604020202020204" pitchFamily="34" charset="0"/>
                          <a:ea typeface="楷体_GB2312" pitchFamily="49" charset="-122"/>
                          <a:cs typeface="Arial" panose="020B0604020202020204" pitchFamily="34" charset="0"/>
                        </a:rPr>
                        <a:t>1-3</a:t>
                      </a:r>
                      <a:r>
                        <a:rPr kumimoji="0" lang="zh-CN" altLang="en-US" sz="2000" b="0" i="0" u="none" strike="noStrike" cap="none" normalizeH="0" baseline="0" smtClean="0">
                          <a:ln>
                            <a:noFill/>
                          </a:ln>
                          <a:solidFill>
                            <a:srgbClr val="FF3300"/>
                          </a:solidFill>
                          <a:effectLst/>
                          <a:latin typeface="Arial" panose="020B0604020202020204" pitchFamily="34" charset="0"/>
                          <a:ea typeface="楷体_GB2312" pitchFamily="49" charset="-122"/>
                          <a:cs typeface="Arial" panose="020B0604020202020204" pitchFamily="34" charset="0"/>
                        </a:rPr>
                        <a:t>岁</a:t>
                      </a:r>
                      <a:endParaRPr kumimoji="0" lang="zh-CN" altLang="en-US" sz="2000" b="0" i="0" u="none" strike="noStrike" cap="none" normalizeH="0" baseline="0" smtClean="0">
                        <a:ln>
                          <a:noFill/>
                        </a:ln>
                        <a:solidFill>
                          <a:srgbClr val="FF3300"/>
                        </a:solidFill>
                        <a:effectLst/>
                        <a:latin typeface="Arial" panose="020B0604020202020204" pitchFamily="34" charset="0"/>
                        <a:ea typeface="楷体_GB2312" pitchFamily="49" charset="-122"/>
                        <a:cs typeface="Arial" panose="020B0604020202020204" pitchFamily="34" charset="0"/>
                      </a:endParaRPr>
                    </a:p>
                  </a:txBody>
                  <a:tcPr anchor="ctr" anchorCtr="1" horzOverflow="overflow">
                    <a:lnL>
                      <a:noFill/>
                    </a:lnL>
                    <a:lnR>
                      <a:noFill/>
                    </a:lnR>
                    <a:lnT>
                      <a:noFill/>
                    </a:lnT>
                    <a:lnB>
                      <a:noFill/>
                    </a:lnB>
                    <a:lnTlToBr>
                      <a:noFill/>
                    </a:lnTlToBr>
                    <a:lnBlToTr>
                      <a:noFill/>
                    </a:lnBlToTr>
                    <a:solidFill>
                      <a:srgbClr val="99CCFF"/>
                    </a:solidFill>
                  </a:tcPr>
                </a:tc>
                <a:tc>
                  <a:txBody>
                    <a:bodyPr/>
                    <a:lstStyle>
                      <a:lvl1pPr eaLnBrk="0" hangingPunct="0">
                        <a:spcAft>
                          <a:spcPct val="40000"/>
                        </a:spcAft>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5607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2pPr>
                      <a:lvl3pPr marL="1143000" indent="-697230"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3pPr>
                      <a:lvl4pPr marL="1600200" indent="-8782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4pPr>
                      <a:lvl5pPr marL="2057400" indent="-10687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marL="25146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marL="29718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marL="34290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marL="38862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2000" b="0" i="0" u="none" strike="noStrike" cap="none" normalizeH="0" baseline="0" smtClean="0">
                          <a:ln>
                            <a:noFill/>
                          </a:ln>
                          <a:solidFill>
                            <a:srgbClr val="000000"/>
                          </a:solidFill>
                          <a:effectLst/>
                          <a:latin typeface="Arial" panose="020B0604020202020204" pitchFamily="34" charset="0"/>
                          <a:ea typeface="楷体_GB2312" pitchFamily="49" charset="-122"/>
                          <a:cs typeface="Arial" panose="020B0604020202020204" pitchFamily="34" charset="0"/>
                        </a:rPr>
                        <a:t>3-6/7</a:t>
                      </a:r>
                      <a:r>
                        <a:rPr kumimoji="0" lang="zh-CN" altLang="en-US" sz="2000" b="0" i="0" u="none" strike="noStrike" cap="none" normalizeH="0" baseline="0" smtClean="0">
                          <a:ln>
                            <a:noFill/>
                          </a:ln>
                          <a:solidFill>
                            <a:srgbClr val="000000"/>
                          </a:solidFill>
                          <a:effectLst/>
                          <a:latin typeface="Arial" panose="020B0604020202020204" pitchFamily="34" charset="0"/>
                          <a:ea typeface="楷体_GB2312" pitchFamily="49" charset="-122"/>
                          <a:cs typeface="Arial" panose="020B0604020202020204" pitchFamily="34" charset="0"/>
                        </a:rPr>
                        <a:t>岁</a:t>
                      </a:r>
                      <a:endParaRPr kumimoji="0" lang="zh-CN" altLang="en-US" sz="2000" b="0" i="0" u="none" strike="noStrike" cap="none" normalizeH="0" baseline="0" smtClean="0">
                        <a:ln>
                          <a:noFill/>
                        </a:ln>
                        <a:solidFill>
                          <a:srgbClr val="000000"/>
                        </a:solidFill>
                        <a:effectLst/>
                        <a:latin typeface="Arial" panose="020B0604020202020204" pitchFamily="34" charset="0"/>
                        <a:ea typeface="楷体_GB2312" pitchFamily="49" charset="-122"/>
                        <a:cs typeface="Arial" panose="020B0604020202020204" pitchFamily="34" charset="0"/>
                      </a:endParaRPr>
                    </a:p>
                  </a:txBody>
                  <a:tcPr anchor="ctr" anchorCtr="1" horzOverflow="overflow">
                    <a:lnL>
                      <a:noFill/>
                    </a:lnL>
                    <a:lnR>
                      <a:noFill/>
                    </a:lnR>
                    <a:lnT>
                      <a:noFill/>
                    </a:lnT>
                    <a:lnB>
                      <a:noFill/>
                    </a:lnB>
                    <a:lnTlToBr>
                      <a:noFill/>
                    </a:lnTlToBr>
                    <a:lnBlToTr>
                      <a:noFill/>
                    </a:lnBlToTr>
                    <a:solidFill>
                      <a:srgbClr val="F3F9FA"/>
                    </a:solidFill>
                  </a:tcPr>
                </a:tc>
                <a:tc>
                  <a:txBody>
                    <a:bodyPr/>
                    <a:lstStyle>
                      <a:lvl1pPr eaLnBrk="0" hangingPunct="0">
                        <a:spcAft>
                          <a:spcPct val="40000"/>
                        </a:spcAft>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5607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2pPr>
                      <a:lvl3pPr marL="1143000" indent="-697230"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3pPr>
                      <a:lvl4pPr marL="1600200" indent="-8782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4pPr>
                      <a:lvl5pPr marL="2057400" indent="-10687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marL="25146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marL="29718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marL="34290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marL="38862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2000" b="0" i="0" u="none" strike="noStrike" cap="none" normalizeH="0" baseline="0" smtClean="0">
                          <a:ln>
                            <a:noFill/>
                          </a:ln>
                          <a:solidFill>
                            <a:schemeClr val="tx1"/>
                          </a:solidFill>
                          <a:effectLst/>
                          <a:latin typeface="Arial" panose="020B0604020202020204" pitchFamily="34" charset="0"/>
                          <a:ea typeface="楷体_GB2312" pitchFamily="49" charset="-122"/>
                          <a:cs typeface="Arial" panose="020B0604020202020204" pitchFamily="34" charset="0"/>
                        </a:rPr>
                        <a:t>6/7</a:t>
                      </a:r>
                      <a:r>
                        <a:rPr kumimoji="0" lang="zh-CN" altLang="en-US" sz="2000" b="0" i="0" u="none" strike="noStrike" cap="none" normalizeH="0" baseline="0" smtClean="0">
                          <a:ln>
                            <a:noFill/>
                          </a:ln>
                          <a:solidFill>
                            <a:schemeClr val="tx1"/>
                          </a:solidFill>
                          <a:effectLst/>
                          <a:latin typeface="Arial" panose="020B0604020202020204" pitchFamily="34" charset="0"/>
                          <a:ea typeface="楷体_GB2312" pitchFamily="49" charset="-122"/>
                          <a:cs typeface="Arial" panose="020B0604020202020204" pitchFamily="34" charset="0"/>
                        </a:rPr>
                        <a:t>岁</a:t>
                      </a:r>
                      <a:r>
                        <a:rPr kumimoji="0" lang="en-US" altLang="zh-CN" sz="2000" b="0" i="0" u="none" strike="noStrike" cap="none" normalizeH="0" baseline="0" smtClean="0">
                          <a:ln>
                            <a:noFill/>
                          </a:ln>
                          <a:solidFill>
                            <a:schemeClr val="tx1"/>
                          </a:solidFill>
                          <a:effectLst/>
                          <a:latin typeface="Times New Roman" panose="02020603050405020304" pitchFamily="18" charset="0"/>
                          <a:ea typeface="楷体_GB2312" pitchFamily="49" charset="-122"/>
                          <a:cs typeface="Arial" panose="020B0604020202020204" pitchFamily="34" charset="0"/>
                        </a:rPr>
                        <a:t>-</a:t>
                      </a:r>
                      <a:r>
                        <a:rPr kumimoji="0" lang="zh-CN" altLang="en-US" sz="2000" b="0" i="0" u="none" strike="noStrike" cap="none" normalizeH="0" baseline="0" smtClean="0">
                          <a:ln>
                            <a:noFill/>
                          </a:ln>
                          <a:solidFill>
                            <a:schemeClr val="tx1"/>
                          </a:solidFill>
                          <a:effectLst/>
                          <a:latin typeface="Times New Roman" panose="02020603050405020304" pitchFamily="18" charset="0"/>
                          <a:ea typeface="楷体_GB2312" pitchFamily="49" charset="-122"/>
                          <a:cs typeface="Arial" panose="020B0604020202020204" pitchFamily="34" charset="0"/>
                        </a:rPr>
                        <a:t>青春期开始之前</a:t>
                      </a:r>
                      <a:endParaRPr kumimoji="0" lang="zh-CN" altLang="en-US" sz="2000" b="0" i="0" u="none" strike="noStrike" cap="none" normalizeH="0" baseline="0" smtClean="0">
                        <a:ln>
                          <a:noFill/>
                        </a:ln>
                        <a:solidFill>
                          <a:schemeClr val="tx1"/>
                        </a:solidFill>
                        <a:effectLst/>
                        <a:latin typeface="Arial" panose="020B0604020202020204" pitchFamily="34" charset="0"/>
                        <a:ea typeface="楷体_GB2312" pitchFamily="49" charset="-122"/>
                        <a:cs typeface="Arial" panose="020B0604020202020204" pitchFamily="34" charset="0"/>
                      </a:endParaRPr>
                    </a:p>
                  </a:txBody>
                  <a:tcPr anchor="ctr" anchorCtr="1" horzOverflow="overflow">
                    <a:lnL>
                      <a:noFill/>
                    </a:lnL>
                    <a:lnR>
                      <a:noFill/>
                    </a:lnR>
                    <a:lnT>
                      <a:noFill/>
                    </a:lnT>
                    <a:lnB>
                      <a:noFill/>
                    </a:lnB>
                    <a:lnTlToBr>
                      <a:noFill/>
                    </a:lnTlToBr>
                    <a:lnBlToTr>
                      <a:noFill/>
                    </a:lnBlToTr>
                    <a:solidFill>
                      <a:srgbClr val="99CCFF"/>
                    </a:solidFill>
                  </a:tcPr>
                </a:tc>
                <a:tc>
                  <a:txBody>
                    <a:bodyPr/>
                    <a:lstStyle>
                      <a:lvl1pPr eaLnBrk="0" hangingPunct="0">
                        <a:spcAft>
                          <a:spcPct val="40000"/>
                        </a:spcAft>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5607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2pPr>
                      <a:lvl3pPr marL="1143000" indent="-697230"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3pPr>
                      <a:lvl4pPr marL="1600200" indent="-8782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4pPr>
                      <a:lvl5pPr marL="2057400" indent="-10687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marL="25146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marL="29718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marL="34290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marL="38862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800" b="0" i="0" u="none" strike="noStrike" cap="none" normalizeH="0" baseline="0" smtClean="0">
                          <a:ln>
                            <a:noFill/>
                          </a:ln>
                          <a:solidFill>
                            <a:srgbClr val="FF0000"/>
                          </a:solidFill>
                          <a:effectLst/>
                          <a:latin typeface="Times New Roman" panose="02020603050405020304" pitchFamily="18" charset="0"/>
                          <a:ea typeface="楷体_GB2312" pitchFamily="49" charset="-122"/>
                          <a:cs typeface="Arial" panose="020B0604020202020204" pitchFamily="34" charset="0"/>
                        </a:rPr>
                        <a:t>女</a:t>
                      </a:r>
                      <a:r>
                        <a:rPr kumimoji="0" lang="en-US" altLang="zh-CN" sz="1800" b="0" i="0" u="none" strike="noStrike" cap="none" normalizeH="0" baseline="0" smtClean="0">
                          <a:ln>
                            <a:noFill/>
                          </a:ln>
                          <a:solidFill>
                            <a:srgbClr val="FF0000"/>
                          </a:solidFill>
                          <a:effectLst/>
                          <a:latin typeface="Times New Roman" panose="02020603050405020304" pitchFamily="18" charset="0"/>
                          <a:ea typeface="楷体_GB2312" pitchFamily="49" charset="-122"/>
                          <a:cs typeface="Arial" panose="020B0604020202020204" pitchFamily="34" charset="0"/>
                        </a:rPr>
                        <a:t>11</a:t>
                      </a:r>
                      <a:r>
                        <a:rPr kumimoji="0" lang="zh-CN" altLang="en-US" sz="1800" b="0" i="0" u="none" strike="noStrike" cap="none" normalizeH="0" baseline="0" smtClean="0">
                          <a:ln>
                            <a:noFill/>
                          </a:ln>
                          <a:solidFill>
                            <a:srgbClr val="FF0000"/>
                          </a:solidFill>
                          <a:effectLst/>
                          <a:latin typeface="Times New Roman" panose="02020603050405020304" pitchFamily="18" charset="0"/>
                          <a:ea typeface="楷体_GB2312" pitchFamily="49" charset="-122"/>
                          <a:cs typeface="Arial" panose="020B0604020202020204" pitchFamily="34" charset="0"/>
                        </a:rPr>
                        <a:t>、</a:t>
                      </a:r>
                      <a:r>
                        <a:rPr kumimoji="0" lang="en-US" altLang="zh-CN" sz="1800" b="0" i="0" u="none" strike="noStrike" cap="none" normalizeH="0" baseline="0" smtClean="0">
                          <a:ln>
                            <a:noFill/>
                          </a:ln>
                          <a:solidFill>
                            <a:srgbClr val="FF0000"/>
                          </a:solidFill>
                          <a:effectLst/>
                          <a:latin typeface="Times New Roman" panose="02020603050405020304" pitchFamily="18" charset="0"/>
                          <a:ea typeface="楷体_GB2312" pitchFamily="49" charset="-122"/>
                          <a:cs typeface="Arial" panose="020B0604020202020204" pitchFamily="34" charset="0"/>
                        </a:rPr>
                        <a:t>12 - 18</a:t>
                      </a:r>
                      <a:r>
                        <a:rPr kumimoji="0" lang="zh-CN" altLang="en-US" sz="1800" b="0" i="0" u="none" strike="noStrike" cap="none" normalizeH="0" baseline="0" smtClean="0">
                          <a:ln>
                            <a:noFill/>
                          </a:ln>
                          <a:solidFill>
                            <a:srgbClr val="FF0000"/>
                          </a:solidFill>
                          <a:effectLst/>
                          <a:latin typeface="Times New Roman" panose="02020603050405020304" pitchFamily="18" charset="0"/>
                          <a:ea typeface="楷体_GB2312" pitchFamily="49" charset="-122"/>
                          <a:cs typeface="Arial" panose="020B0604020202020204" pitchFamily="34" charset="0"/>
                        </a:rPr>
                        <a:t>岁。</a:t>
                      </a:r>
                      <a:br>
                        <a:rPr kumimoji="0" lang="zh-CN" altLang="en-US" sz="1800" b="0" i="0" u="none" strike="noStrike" cap="none" normalizeH="0" baseline="0" smtClean="0">
                          <a:ln>
                            <a:noFill/>
                          </a:ln>
                          <a:solidFill>
                            <a:srgbClr val="FF0000"/>
                          </a:solidFill>
                          <a:effectLst/>
                          <a:latin typeface="Times New Roman" panose="02020603050405020304" pitchFamily="18" charset="0"/>
                          <a:ea typeface="楷体_GB2312" pitchFamily="49" charset="-122"/>
                          <a:cs typeface="Arial" panose="020B0604020202020204" pitchFamily="34" charset="0"/>
                        </a:rPr>
                      </a:br>
                      <a:r>
                        <a:rPr kumimoji="0" lang="zh-CN" altLang="en-US" sz="1800" b="0" i="0" u="none" strike="noStrike" cap="none" normalizeH="0" baseline="0" smtClean="0">
                          <a:ln>
                            <a:noFill/>
                          </a:ln>
                          <a:solidFill>
                            <a:srgbClr val="FF0000"/>
                          </a:solidFill>
                          <a:effectLst/>
                          <a:latin typeface="Times New Roman" panose="02020603050405020304" pitchFamily="18" charset="0"/>
                          <a:ea typeface="楷体_GB2312" pitchFamily="49" charset="-122"/>
                          <a:cs typeface="Arial" panose="020B0604020202020204" pitchFamily="34" charset="0"/>
                        </a:rPr>
                        <a:t>     男：</a:t>
                      </a:r>
                      <a:r>
                        <a:rPr kumimoji="0" lang="en-US" altLang="zh-CN" sz="1800" b="0" i="0" u="none" strike="noStrike" cap="none" normalizeH="0" baseline="0" smtClean="0">
                          <a:ln>
                            <a:noFill/>
                          </a:ln>
                          <a:solidFill>
                            <a:srgbClr val="FF0000"/>
                          </a:solidFill>
                          <a:effectLst/>
                          <a:latin typeface="Times New Roman" panose="02020603050405020304" pitchFamily="18" charset="0"/>
                          <a:ea typeface="楷体_GB2312" pitchFamily="49" charset="-122"/>
                          <a:cs typeface="Arial" panose="020B0604020202020204" pitchFamily="34" charset="0"/>
                        </a:rPr>
                        <a:t>13</a:t>
                      </a:r>
                      <a:r>
                        <a:rPr kumimoji="0" lang="zh-CN" altLang="en-US" sz="1800" b="0" i="0" u="none" strike="noStrike" cap="none" normalizeH="0" baseline="0" smtClean="0">
                          <a:ln>
                            <a:noFill/>
                          </a:ln>
                          <a:solidFill>
                            <a:srgbClr val="FF0000"/>
                          </a:solidFill>
                          <a:effectLst/>
                          <a:latin typeface="Times New Roman" panose="02020603050405020304" pitchFamily="18" charset="0"/>
                          <a:ea typeface="楷体_GB2312" pitchFamily="49" charset="-122"/>
                          <a:cs typeface="Arial" panose="020B0604020202020204" pitchFamily="34" charset="0"/>
                        </a:rPr>
                        <a:t>、</a:t>
                      </a:r>
                      <a:r>
                        <a:rPr kumimoji="0" lang="en-US" altLang="zh-CN" sz="1800" b="0" i="0" u="none" strike="noStrike" cap="none" normalizeH="0" baseline="0" smtClean="0">
                          <a:ln>
                            <a:noFill/>
                          </a:ln>
                          <a:solidFill>
                            <a:srgbClr val="FF0000"/>
                          </a:solidFill>
                          <a:effectLst/>
                          <a:latin typeface="Times New Roman" panose="02020603050405020304" pitchFamily="18" charset="0"/>
                          <a:ea typeface="楷体_GB2312" pitchFamily="49" charset="-122"/>
                          <a:cs typeface="Arial" panose="020B0604020202020204" pitchFamily="34" charset="0"/>
                        </a:rPr>
                        <a:t>14 - 18</a:t>
                      </a:r>
                      <a:r>
                        <a:rPr kumimoji="0" lang="zh-CN" altLang="en-US" sz="1800" b="0" i="0" u="none" strike="noStrike" cap="none" normalizeH="0" baseline="0" smtClean="0">
                          <a:ln>
                            <a:noFill/>
                          </a:ln>
                          <a:solidFill>
                            <a:srgbClr val="FF0000"/>
                          </a:solidFill>
                          <a:effectLst/>
                          <a:latin typeface="Times New Roman" panose="02020603050405020304" pitchFamily="18" charset="0"/>
                          <a:ea typeface="楷体_GB2312" pitchFamily="49" charset="-122"/>
                          <a:cs typeface="Arial" panose="020B0604020202020204" pitchFamily="34" charset="0"/>
                        </a:rPr>
                        <a:t>岁</a:t>
                      </a:r>
                      <a:endParaRPr kumimoji="0" lang="zh-CN" altLang="en-US" sz="1800" b="0" i="0" u="none" strike="noStrike" cap="none" normalizeH="0" baseline="0" smtClean="0">
                        <a:ln>
                          <a:noFill/>
                        </a:ln>
                        <a:solidFill>
                          <a:srgbClr val="000000"/>
                        </a:solidFill>
                        <a:effectLst/>
                        <a:latin typeface="Arial" panose="020B0604020202020204" pitchFamily="34" charset="0"/>
                        <a:ea typeface="楷体_GB2312" pitchFamily="49" charset="-122"/>
                        <a:cs typeface="Arial" panose="020B0604020202020204" pitchFamily="34" charset="0"/>
                      </a:endParaRPr>
                    </a:p>
                  </a:txBody>
                  <a:tcPr anchor="ctr" anchorCtr="1" horzOverflow="overflow">
                    <a:lnL>
                      <a:noFill/>
                    </a:lnL>
                    <a:lnR>
                      <a:noFill/>
                    </a:lnR>
                    <a:lnT>
                      <a:noFill/>
                    </a:lnT>
                    <a:lnB>
                      <a:noFill/>
                    </a:lnB>
                    <a:lnTlToBr>
                      <a:noFill/>
                    </a:lnTlToBr>
                    <a:lnBlToTr>
                      <a:noFill/>
                    </a:lnBlToTr>
                    <a:solidFill>
                      <a:srgbClr val="F3F9FA"/>
                    </a:solidFill>
                  </a:tcPr>
                </a:tc>
                <a:tc>
                  <a:txBody>
                    <a:bodyPr/>
                    <a:lstStyle>
                      <a:lvl1pPr eaLnBrk="0" hangingPunct="0">
                        <a:spcAft>
                          <a:spcPct val="40000"/>
                        </a:spcAft>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5607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2pPr>
                      <a:lvl3pPr marL="1143000" indent="-697230"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3pPr>
                      <a:lvl4pPr marL="1600200" indent="-8782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4pPr>
                      <a:lvl5pPr marL="2057400" indent="-10687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marL="25146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marL="29718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marL="34290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marL="38862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2000" b="0" i="0" u="none" strike="noStrike" cap="none" normalizeH="0" baseline="0" smtClean="0">
                          <a:ln>
                            <a:noFill/>
                          </a:ln>
                          <a:solidFill>
                            <a:srgbClr val="FF0000"/>
                          </a:solidFill>
                          <a:effectLst/>
                          <a:latin typeface="Times New Roman" panose="02020603050405020304" pitchFamily="18" charset="0"/>
                          <a:ea typeface="楷体_GB2312" pitchFamily="49" charset="-122"/>
                          <a:cs typeface="Arial" panose="020B0604020202020204" pitchFamily="34" charset="0"/>
                        </a:rPr>
                        <a:t>18-25</a:t>
                      </a:r>
                      <a:r>
                        <a:rPr kumimoji="0" lang="zh-CN" altLang="en-US" sz="2000" b="0" i="0" u="none" strike="noStrike" cap="none" normalizeH="0" baseline="0" smtClean="0">
                          <a:ln>
                            <a:noFill/>
                          </a:ln>
                          <a:solidFill>
                            <a:srgbClr val="FF0000"/>
                          </a:solidFill>
                          <a:effectLst/>
                          <a:latin typeface="Times New Roman" panose="02020603050405020304" pitchFamily="18" charset="0"/>
                          <a:ea typeface="楷体_GB2312" pitchFamily="49" charset="-122"/>
                          <a:cs typeface="Arial" panose="020B0604020202020204" pitchFamily="34" charset="0"/>
                        </a:rPr>
                        <a:t>岁</a:t>
                      </a:r>
                      <a:endParaRPr kumimoji="0" lang="zh-CN" altLang="en-US" sz="2000" b="0" i="0" u="none" strike="noStrike" cap="none" normalizeH="0" baseline="0" smtClean="0">
                        <a:ln>
                          <a:noFill/>
                        </a:ln>
                        <a:solidFill>
                          <a:srgbClr val="000000"/>
                        </a:solidFill>
                        <a:effectLst/>
                        <a:latin typeface="Arial" panose="020B0604020202020204" pitchFamily="34" charset="0"/>
                        <a:ea typeface="楷体_GB2312" pitchFamily="49" charset="-122"/>
                        <a:cs typeface="Arial" panose="020B0604020202020204" pitchFamily="34" charset="0"/>
                      </a:endParaRPr>
                    </a:p>
                  </a:txBody>
                  <a:tcPr anchor="ctr" anchorCtr="1" horzOverflow="overflow">
                    <a:lnL>
                      <a:noFill/>
                    </a:lnL>
                    <a:lnR>
                      <a:noFill/>
                    </a:lnR>
                    <a:lnT>
                      <a:noFill/>
                    </a:lnT>
                    <a:lnB>
                      <a:noFill/>
                    </a:lnB>
                    <a:lnTlToBr>
                      <a:noFill/>
                    </a:lnTlToBr>
                    <a:lnBlToTr>
                      <a:noFill/>
                    </a:lnBlToTr>
                    <a:solidFill>
                      <a:srgbClr val="99CCFF"/>
                    </a:solidFill>
                  </a:tcPr>
                </a:tc>
              </a:tr>
              <a:tr h="520700">
                <a:tc gridSpan="7">
                  <a:txBody>
                    <a:bodyPr/>
                    <a:lstStyle>
                      <a:lvl1pPr eaLnBrk="0" hangingPunct="0">
                        <a:spcAft>
                          <a:spcPct val="40000"/>
                        </a:spcAft>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5607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2pPr>
                      <a:lvl3pPr marL="1143000" indent="-697230"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3pPr>
                      <a:lvl4pPr marL="1600200" indent="-8782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4pPr>
                      <a:lvl5pPr marL="2057400" indent="-10687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marL="25146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marL="29718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marL="34290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marL="38862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800" b="1" i="0" u="none" strike="noStrike" cap="none" normalizeH="0" baseline="0" smtClean="0">
                          <a:ln>
                            <a:noFill/>
                          </a:ln>
                          <a:solidFill>
                            <a:schemeClr val="bg1"/>
                          </a:solidFill>
                          <a:effectLst/>
                          <a:latin typeface="Arial" panose="020B0604020202020204" pitchFamily="34" charset="0"/>
                          <a:ea typeface="楷体_GB2312" pitchFamily="49" charset="-122"/>
                          <a:cs typeface="Arial" panose="020B0604020202020204" pitchFamily="34" charset="0"/>
                        </a:rPr>
                        <a:t>儿童年龄分期（幼教（育婴师）分期）</a:t>
                      </a:r>
                      <a:endParaRPr kumimoji="0" lang="zh-CN" altLang="en-US" sz="2800" b="1" i="0" u="none" strike="noStrike" cap="none" normalizeH="0" baseline="0" smtClean="0">
                        <a:ln>
                          <a:noFill/>
                        </a:ln>
                        <a:solidFill>
                          <a:schemeClr val="bg1"/>
                        </a:solidFill>
                        <a:effectLst/>
                        <a:latin typeface="Arial" panose="020B0604020202020204" pitchFamily="34" charset="0"/>
                        <a:ea typeface="楷体_GB2312" pitchFamily="49" charset="-122"/>
                        <a:cs typeface="Arial" panose="020B0604020202020204" pitchFamily="34" charset="0"/>
                      </a:endParaRPr>
                    </a:p>
                  </a:txBody>
                  <a:tcPr anchor="ctr" anchorCtr="1" horzOverflow="overflow">
                    <a:lnL>
                      <a:noFill/>
                    </a:lnL>
                    <a:lnR>
                      <a:noFill/>
                    </a:lnR>
                    <a:lnT>
                      <a:noFill/>
                    </a:lnT>
                    <a:lnB>
                      <a:noFill/>
                    </a:lnB>
                    <a:lnTlToBr>
                      <a:noFill/>
                    </a:lnTlToBr>
                    <a:lnBlToTr>
                      <a:noFill/>
                    </a:lnBlToTr>
                    <a:solidFill>
                      <a:srgbClr val="00B0F0"/>
                    </a:solidFill>
                  </a:tcPr>
                </a:tc>
                <a:tc hMerge="1">
                  <a:tcPr/>
                </a:tc>
                <a:tc hMerge="1">
                  <a:tcPr/>
                </a:tc>
                <a:tc hMerge="1">
                  <a:tcPr/>
                </a:tc>
                <a:tc hMerge="1">
                  <a:tcPr/>
                </a:tc>
                <a:tc hMerge="1">
                  <a:tcPr/>
                </a:tc>
                <a:tc hMerge="1">
                  <a:tcPr/>
                </a:tc>
              </a:tr>
            </a:tbl>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body" sz="half" idx="4294967295"/>
          </p:nvPr>
        </p:nvSpPr>
        <p:spPr>
          <a:xfrm>
            <a:off x="762000" y="1524000"/>
            <a:ext cx="7162800" cy="3057525"/>
          </a:xfrm>
          <a:noFill/>
        </p:spPr>
        <p:txBody>
          <a:bodyPr/>
          <a:lstStyle/>
          <a:p>
            <a:pPr eaLnBrk="1" hangingPunct="1">
              <a:buFont typeface="Wingdings" panose="05000000000000000000" pitchFamily="2" charset="2"/>
              <a:buNone/>
            </a:pPr>
            <a:r>
              <a:rPr lang="zh-CN" altLang="en-US" sz="2800" b="1" smtClean="0">
                <a:latin typeface="Times New Roman" panose="02020603050405020304" pitchFamily="18" charset="0"/>
                <a:ea typeface="宋体" panose="02010600030101010101" pitchFamily="2" charset="-122"/>
              </a:rPr>
              <a:t>生长发育的一般规律：</a:t>
            </a:r>
            <a:endParaRPr lang="zh-CN" altLang="en-US" sz="2800" b="1" smtClean="0">
              <a:latin typeface="Times New Roman" panose="02020603050405020304" pitchFamily="18" charset="0"/>
              <a:ea typeface="宋体" panose="02010600030101010101" pitchFamily="2" charset="-122"/>
            </a:endParaRPr>
          </a:p>
          <a:p>
            <a:pPr eaLnBrk="1" hangingPunct="1">
              <a:buFont typeface="Wingdings" panose="05000000000000000000" pitchFamily="2" charset="2"/>
              <a:buNone/>
            </a:pPr>
            <a:r>
              <a:rPr lang="zh-CN" altLang="en-US" sz="2800" smtClean="0">
                <a:latin typeface="Times New Roman" panose="02020603050405020304" pitchFamily="18" charset="0"/>
                <a:ea typeface="宋体" panose="02010600030101010101" pitchFamily="2" charset="-122"/>
              </a:rPr>
              <a:t>由上到下（抬头</a:t>
            </a:r>
            <a:r>
              <a:rPr lang="en-US" altLang="zh-CN" sz="2800" smtClean="0">
                <a:latin typeface="Times New Roman" panose="02020603050405020304" pitchFamily="18" charset="0"/>
                <a:ea typeface="宋体" panose="02010600030101010101" pitchFamily="2" charset="-122"/>
              </a:rPr>
              <a:t>-</a:t>
            </a:r>
            <a:r>
              <a:rPr lang="zh-CN" altLang="en-US" sz="2800" smtClean="0">
                <a:latin typeface="Times New Roman" panose="02020603050405020304" pitchFamily="18" charset="0"/>
                <a:ea typeface="宋体" panose="02010600030101010101" pitchFamily="2" charset="-122"/>
              </a:rPr>
              <a:t>抬胸</a:t>
            </a:r>
            <a:r>
              <a:rPr lang="en-US" altLang="zh-CN" sz="2800" smtClean="0">
                <a:latin typeface="Times New Roman" panose="02020603050405020304" pitchFamily="18" charset="0"/>
                <a:ea typeface="宋体" panose="02010600030101010101" pitchFamily="2" charset="-122"/>
              </a:rPr>
              <a:t>-</a:t>
            </a:r>
            <a:r>
              <a:rPr lang="zh-CN" altLang="en-US" sz="2800" smtClean="0">
                <a:latin typeface="Times New Roman" panose="02020603050405020304" pitchFamily="18" charset="0"/>
                <a:ea typeface="宋体" panose="02010600030101010101" pitchFamily="2" charset="-122"/>
              </a:rPr>
              <a:t>站立</a:t>
            </a:r>
            <a:r>
              <a:rPr lang="en-US" altLang="zh-CN" sz="2800" smtClean="0">
                <a:latin typeface="Times New Roman" panose="02020603050405020304" pitchFamily="18" charset="0"/>
                <a:ea typeface="宋体" panose="02010600030101010101" pitchFamily="2" charset="-122"/>
              </a:rPr>
              <a:t>-</a:t>
            </a:r>
            <a:r>
              <a:rPr lang="zh-CN" altLang="en-US" sz="2800" smtClean="0">
                <a:latin typeface="Times New Roman" panose="02020603050405020304" pitchFamily="18" charset="0"/>
                <a:ea typeface="宋体" panose="02010600030101010101" pitchFamily="2" charset="-122"/>
              </a:rPr>
              <a:t>行走）</a:t>
            </a:r>
            <a:endParaRPr lang="zh-CN" altLang="en-US" sz="2800" smtClean="0">
              <a:latin typeface="Times New Roman" panose="02020603050405020304" pitchFamily="18" charset="0"/>
              <a:ea typeface="宋体" panose="02010600030101010101" pitchFamily="2" charset="-122"/>
            </a:endParaRPr>
          </a:p>
          <a:p>
            <a:pPr eaLnBrk="1" hangingPunct="1">
              <a:buFont typeface="Wingdings" panose="05000000000000000000" pitchFamily="2" charset="2"/>
              <a:buNone/>
            </a:pPr>
            <a:r>
              <a:rPr lang="zh-CN" altLang="en-US" sz="2800" smtClean="0">
                <a:latin typeface="Times New Roman" panose="02020603050405020304" pitchFamily="18" charset="0"/>
                <a:ea typeface="宋体" panose="02010600030101010101" pitchFamily="2" charset="-122"/>
              </a:rPr>
              <a:t>由近到远（从臂到手、从腿到脚）</a:t>
            </a:r>
            <a:endParaRPr lang="zh-CN" altLang="en-US" sz="2800" smtClean="0">
              <a:latin typeface="Times New Roman" panose="02020603050405020304" pitchFamily="18" charset="0"/>
              <a:ea typeface="宋体" panose="02010600030101010101" pitchFamily="2" charset="-122"/>
            </a:endParaRPr>
          </a:p>
          <a:p>
            <a:pPr eaLnBrk="1" hangingPunct="1">
              <a:buFont typeface="Wingdings" panose="05000000000000000000" pitchFamily="2" charset="2"/>
              <a:buNone/>
            </a:pPr>
            <a:r>
              <a:rPr lang="zh-CN" altLang="en-US" sz="2800" smtClean="0">
                <a:latin typeface="Times New Roman" panose="02020603050405020304" pitchFamily="18" charset="0"/>
                <a:ea typeface="宋体" panose="02010600030101010101" pitchFamily="2" charset="-122"/>
              </a:rPr>
              <a:t>由粗到细（先手掌、后手指取物）</a:t>
            </a:r>
            <a:endParaRPr lang="zh-CN" altLang="en-US" sz="2800" smtClean="0">
              <a:latin typeface="Times New Roman" panose="02020603050405020304" pitchFamily="18" charset="0"/>
              <a:ea typeface="宋体" panose="02010600030101010101" pitchFamily="2" charset="-122"/>
            </a:endParaRPr>
          </a:p>
          <a:p>
            <a:pPr eaLnBrk="1" hangingPunct="1">
              <a:buFont typeface="Wingdings" panose="05000000000000000000" pitchFamily="2" charset="2"/>
              <a:buNone/>
            </a:pPr>
            <a:r>
              <a:rPr lang="zh-CN" altLang="en-US" sz="2800" smtClean="0">
                <a:latin typeface="Times New Roman" panose="02020603050405020304" pitchFamily="18" charset="0"/>
                <a:ea typeface="宋体" panose="02010600030101010101" pitchFamily="2" charset="-122"/>
              </a:rPr>
              <a:t>由低级到高级（观察</a:t>
            </a:r>
            <a:r>
              <a:rPr lang="en-US" altLang="zh-CN" sz="2800" smtClean="0">
                <a:latin typeface="Times New Roman" panose="02020603050405020304" pitchFamily="18" charset="0"/>
                <a:ea typeface="宋体" panose="02010600030101010101" pitchFamily="2" charset="-122"/>
              </a:rPr>
              <a:t>-</a:t>
            </a:r>
            <a:r>
              <a:rPr lang="zh-CN" altLang="en-US" sz="2800" smtClean="0">
                <a:latin typeface="Times New Roman" panose="02020603050405020304" pitchFamily="18" charset="0"/>
                <a:ea typeface="宋体" panose="02010600030101010101" pitchFamily="2" charset="-122"/>
              </a:rPr>
              <a:t>记忆</a:t>
            </a:r>
            <a:r>
              <a:rPr lang="en-US" altLang="zh-CN" sz="2800" smtClean="0">
                <a:latin typeface="Times New Roman" panose="02020603050405020304" pitchFamily="18" charset="0"/>
                <a:ea typeface="宋体" panose="02010600030101010101" pitchFamily="2" charset="-122"/>
              </a:rPr>
              <a:t>-</a:t>
            </a:r>
            <a:r>
              <a:rPr lang="zh-CN" altLang="en-US" sz="2800" smtClean="0">
                <a:latin typeface="Times New Roman" panose="02020603050405020304" pitchFamily="18" charset="0"/>
                <a:ea typeface="宋体" panose="02010600030101010101" pitchFamily="2" charset="-122"/>
              </a:rPr>
              <a:t>思维</a:t>
            </a:r>
            <a:r>
              <a:rPr lang="en-US" altLang="zh-CN" sz="2800" smtClean="0">
                <a:latin typeface="Times New Roman" panose="02020603050405020304" pitchFamily="18" charset="0"/>
                <a:ea typeface="宋体" panose="02010600030101010101" pitchFamily="2" charset="-122"/>
              </a:rPr>
              <a:t>-</a:t>
            </a:r>
            <a:r>
              <a:rPr lang="zh-CN" altLang="en-US" sz="2800" smtClean="0">
                <a:latin typeface="Times New Roman" panose="02020603050405020304" pitchFamily="18" charset="0"/>
                <a:ea typeface="宋体" panose="02010600030101010101" pitchFamily="2" charset="-122"/>
              </a:rPr>
              <a:t>分析</a:t>
            </a:r>
            <a:r>
              <a:rPr lang="en-US" altLang="zh-CN" sz="2800" smtClean="0">
                <a:latin typeface="Times New Roman" panose="02020603050405020304" pitchFamily="18" charset="0"/>
                <a:ea typeface="宋体" panose="02010600030101010101" pitchFamily="2" charset="-122"/>
              </a:rPr>
              <a:t>-</a:t>
            </a:r>
            <a:r>
              <a:rPr lang="zh-CN" altLang="en-US" sz="2800" smtClean="0">
                <a:latin typeface="Times New Roman" panose="02020603050405020304" pitchFamily="18" charset="0"/>
                <a:ea typeface="宋体" panose="02010600030101010101" pitchFamily="2" charset="-122"/>
              </a:rPr>
              <a:t>判断）</a:t>
            </a:r>
            <a:endParaRPr lang="zh-CN" altLang="en-US" sz="2800" smtClean="0">
              <a:latin typeface="Times New Roman" panose="02020603050405020304" pitchFamily="18" charset="0"/>
              <a:ea typeface="宋体" panose="02010600030101010101" pitchFamily="2" charset="-122"/>
            </a:endParaRPr>
          </a:p>
          <a:p>
            <a:pPr eaLnBrk="1" hangingPunct="1">
              <a:buFont typeface="Wingdings" panose="05000000000000000000" pitchFamily="2" charset="2"/>
              <a:buNone/>
            </a:pPr>
            <a:r>
              <a:rPr lang="zh-CN" altLang="en-US" sz="2800" smtClean="0">
                <a:latin typeface="Times New Roman" panose="02020603050405020304" pitchFamily="18" charset="0"/>
                <a:ea typeface="宋体" panose="02010600030101010101" pitchFamily="2" charset="-122"/>
              </a:rPr>
              <a:t>由简单到复杂（画线</a:t>
            </a:r>
            <a:r>
              <a:rPr lang="en-US" altLang="zh-CN" sz="2800" smtClean="0">
                <a:latin typeface="Times New Roman" panose="02020603050405020304" pitchFamily="18" charset="0"/>
                <a:ea typeface="宋体" panose="02010600030101010101" pitchFamily="2" charset="-122"/>
              </a:rPr>
              <a:t>-</a:t>
            </a:r>
            <a:r>
              <a:rPr lang="zh-CN" altLang="en-US" sz="2800" smtClean="0">
                <a:latin typeface="Times New Roman" panose="02020603050405020304" pitchFamily="18" charset="0"/>
                <a:ea typeface="宋体" panose="02010600030101010101" pitchFamily="2" charset="-122"/>
              </a:rPr>
              <a:t>画圆</a:t>
            </a:r>
            <a:r>
              <a:rPr lang="en-US" altLang="zh-CN" sz="2800" smtClean="0">
                <a:latin typeface="Times New Roman" panose="02020603050405020304" pitchFamily="18" charset="0"/>
                <a:ea typeface="宋体" panose="02010600030101010101" pitchFamily="2" charset="-122"/>
              </a:rPr>
              <a:t>-</a:t>
            </a:r>
            <a:r>
              <a:rPr lang="zh-CN" altLang="en-US" sz="2800" smtClean="0">
                <a:latin typeface="Times New Roman" panose="02020603050405020304" pitchFamily="18" charset="0"/>
                <a:ea typeface="宋体" panose="02010600030101010101" pitchFamily="2" charset="-122"/>
              </a:rPr>
              <a:t>画人）</a:t>
            </a:r>
            <a:endParaRPr lang="zh-CN" altLang="en-US" sz="2800" smtClean="0">
              <a:latin typeface="Times New Roman" panose="02020603050405020304" pitchFamily="18" charset="0"/>
              <a:ea typeface="宋体" panose="02010600030101010101" pitchFamily="2" charset="-122"/>
            </a:endParaRPr>
          </a:p>
          <a:p>
            <a:pPr algn="just" eaLnBrk="1" hangingPunct="1">
              <a:lnSpc>
                <a:spcPct val="90000"/>
              </a:lnSpc>
              <a:buFont typeface="Wingdings" panose="05000000000000000000" pitchFamily="2" charset="2"/>
              <a:buNone/>
            </a:pPr>
            <a:endParaRPr lang="en-US" altLang="zh-CN" sz="2800" smtClean="0">
              <a:solidFill>
                <a:schemeClr val="accent2"/>
              </a:solidFill>
              <a:latin typeface="Times New Roman" panose="02020603050405020304" pitchFamily="18" charset="0"/>
              <a:ea typeface="宋体" panose="02010600030101010101" pitchFamily="2"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539552" y="332656"/>
            <a:ext cx="5400600" cy="576064"/>
          </a:xfrm>
        </p:spPr>
        <p:txBody>
          <a:bodyPr>
            <a:normAutofit fontScale="90000"/>
          </a:bodyPr>
          <a:lstStyle/>
          <a:p>
            <a:r>
              <a:rPr lang="zh-CN" altLang="en-US" dirty="0" smtClean="0"/>
              <a:t>敏感期？       </a:t>
            </a:r>
            <a:endParaRPr lang="zh-CN" altLang="en-US" dirty="0"/>
          </a:p>
        </p:txBody>
      </p:sp>
      <p:pic>
        <p:nvPicPr>
          <p:cNvPr id="4" name="Picture 3" descr="pic2"/>
          <p:cNvPicPr>
            <a:picLocks noGrp="1" noChangeAspect="1" noChangeArrowheads="1"/>
          </p:cNvPicPr>
          <p:nvPr>
            <p:ph idx="1"/>
          </p:nvPr>
        </p:nvPicPr>
        <p:blipFill>
          <a:blip r:embed="rId1" cstate="print"/>
          <a:srcRect/>
          <a:stretch>
            <a:fillRect/>
          </a:stretch>
        </p:blipFill>
        <p:spPr>
          <a:xfrm>
            <a:off x="251520" y="908720"/>
            <a:ext cx="4327810" cy="4603467"/>
          </a:xfrm>
        </p:spPr>
      </p:pic>
      <p:pic>
        <p:nvPicPr>
          <p:cNvPr id="5" name="Picture 4" descr="pic3"/>
          <p:cNvPicPr>
            <a:picLocks noChangeAspect="1" noChangeArrowheads="1"/>
          </p:cNvPicPr>
          <p:nvPr/>
        </p:nvPicPr>
        <p:blipFill>
          <a:blip r:embed="rId2" cstate="print"/>
          <a:srcRect/>
          <a:stretch>
            <a:fillRect/>
          </a:stretch>
        </p:blipFill>
        <p:spPr bwMode="auto">
          <a:xfrm>
            <a:off x="4786312" y="980728"/>
            <a:ext cx="4357688" cy="4464050"/>
          </a:xfrm>
          <a:prstGeom prst="rect">
            <a:avLst/>
          </a:prstGeom>
          <a:noFill/>
          <a:ln w="9525" cmpd="sng">
            <a:noFill/>
            <a:miter lim="800000"/>
            <a:headEnd/>
            <a:tailEnd/>
          </a:ln>
        </p:spPr>
      </p:pic>
      <p:sp>
        <p:nvSpPr>
          <p:cNvPr id="6" name="标题 2"/>
          <p:cNvSpPr txBox="1"/>
          <p:nvPr/>
        </p:nvSpPr>
        <p:spPr>
          <a:xfrm>
            <a:off x="3743400" y="5733256"/>
            <a:ext cx="5400600" cy="576064"/>
          </a:xfrm>
          <a:prstGeom prst="rect">
            <a:avLst/>
          </a:prstGeom>
        </p:spPr>
        <p:txBody>
          <a:bodyPr vert="horz" rtlCol="0" anchor="ctr">
            <a:normAutofit fontScale="90000" lnSpcReduction="20000"/>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lang="zh-CN" altLang="en-US" sz="4100" b="1" dirty="0" smtClean="0">
                <a:solidFill>
                  <a:schemeClr val="tx2"/>
                </a:solidFill>
                <a:effectLst>
                  <a:outerShdw blurRad="31750" dist="25400" dir="5400000" algn="tl" rotWithShape="0">
                    <a:srgbClr val="000000">
                      <a:alpha val="25000"/>
                    </a:srgbClr>
                  </a:outerShdw>
                </a:effectLst>
                <a:latin typeface="+mj-lt"/>
                <a:ea typeface="+mj-ea"/>
                <a:cs typeface="+mj-cs"/>
              </a:rPr>
              <a:t>关键期？</a:t>
            </a:r>
            <a:r>
              <a:rPr kumimoji="0" lang="zh-CN" altLang="en-US" sz="41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       </a:t>
            </a:r>
            <a:endParaRPr kumimoji="0" lang="zh-CN" altLang="en-US"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304800" y="457200"/>
            <a:ext cx="4572000" cy="457200"/>
          </a:xfrm>
          <a:prstGeom prst="rect">
            <a:avLst/>
          </a:prstGeom>
          <a:noFill/>
          <a:ln w="9525">
            <a:noFill/>
            <a:miter lim="800000"/>
          </a:ln>
        </p:spPr>
        <p:txBody>
          <a:bodyPr lIns="90487" tIns="44450" rIns="90487" bIns="44450"/>
          <a:lstStyle/>
          <a:p>
            <a:pPr eaLnBrk="0" hangingPunct="0">
              <a:lnSpc>
                <a:spcPct val="90000"/>
              </a:lnSpc>
            </a:pPr>
            <a:r>
              <a:rPr lang="zh-CN" altLang="en-US" sz="3000" b="1">
                <a:solidFill>
                  <a:srgbClr val="FF0000"/>
                </a:solidFill>
                <a:latin typeface="黑体" panose="02010609060101010101" charset="-122"/>
                <a:ea typeface="黑体" panose="02010609060101010101" charset="-122"/>
              </a:rPr>
              <a:t>影响小儿生长发育的因素</a:t>
            </a:r>
            <a:endParaRPr lang="zh-CN" altLang="en-US" sz="3000" b="1">
              <a:solidFill>
                <a:srgbClr val="FF0000"/>
              </a:solidFill>
              <a:latin typeface="黑体" panose="02010609060101010101" charset="-122"/>
              <a:ea typeface="黑体" panose="02010609060101010101" charset="-122"/>
            </a:endParaRPr>
          </a:p>
        </p:txBody>
      </p:sp>
      <p:sp>
        <p:nvSpPr>
          <p:cNvPr id="11267" name="Text Box 3"/>
          <p:cNvSpPr txBox="1">
            <a:spLocks noChangeArrowheads="1"/>
          </p:cNvSpPr>
          <p:nvPr/>
        </p:nvSpPr>
        <p:spPr bwMode="auto">
          <a:xfrm>
            <a:off x="611188" y="1125538"/>
            <a:ext cx="7489825" cy="946150"/>
          </a:xfrm>
          <a:prstGeom prst="rect">
            <a:avLst/>
          </a:prstGeom>
          <a:noFill/>
          <a:ln w="9525">
            <a:noFill/>
            <a:miter lim="800000"/>
          </a:ln>
        </p:spPr>
        <p:txBody>
          <a:bodyPr>
            <a:spAutoFit/>
          </a:bodyPr>
          <a:lstStyle/>
          <a:p>
            <a:pPr algn="just" eaLnBrk="0" hangingPunct="0">
              <a:spcBef>
                <a:spcPct val="50000"/>
              </a:spcBef>
            </a:pPr>
            <a:r>
              <a:rPr lang="zh-CN" altLang="en-US" sz="2800" b="1">
                <a:solidFill>
                  <a:srgbClr val="FF3300"/>
                </a:solidFill>
                <a:latin typeface="Times New Roman" panose="02020603050405020304" pitchFamily="18" charset="0"/>
                <a:ea typeface="楷体_GB2312" pitchFamily="49" charset="-122"/>
              </a:rPr>
              <a:t>营养</a:t>
            </a:r>
            <a:r>
              <a:rPr lang="zh-CN" altLang="en-US" sz="2800">
                <a:latin typeface="Times New Roman" panose="02020603050405020304" pitchFamily="18" charset="0"/>
                <a:ea typeface="楷体_GB2312" pitchFamily="49" charset="-122"/>
              </a:rPr>
              <a:t>：是小儿生长的物质基础，年龄越小受影响越大。</a:t>
            </a:r>
            <a:endParaRPr lang="zh-CN" altLang="en-US" sz="2800">
              <a:latin typeface="Times New Roman" panose="02020603050405020304" pitchFamily="18" charset="0"/>
              <a:ea typeface="楷体_GB2312" pitchFamily="49" charset="-122"/>
            </a:endParaRPr>
          </a:p>
        </p:txBody>
      </p:sp>
      <p:sp>
        <p:nvSpPr>
          <p:cNvPr id="11268" name="Text Box 4"/>
          <p:cNvSpPr txBox="1">
            <a:spLocks noChangeArrowheads="1"/>
          </p:cNvSpPr>
          <p:nvPr/>
        </p:nvSpPr>
        <p:spPr bwMode="auto">
          <a:xfrm>
            <a:off x="611188" y="2060575"/>
            <a:ext cx="7924800" cy="1373188"/>
          </a:xfrm>
          <a:prstGeom prst="rect">
            <a:avLst/>
          </a:prstGeom>
          <a:noFill/>
          <a:ln w="9525">
            <a:noFill/>
            <a:miter lim="800000"/>
          </a:ln>
        </p:spPr>
        <p:txBody>
          <a:bodyPr>
            <a:spAutoFit/>
          </a:bodyPr>
          <a:lstStyle/>
          <a:p>
            <a:pPr>
              <a:spcBef>
                <a:spcPct val="20000"/>
              </a:spcBef>
              <a:buClr>
                <a:schemeClr val="tx2"/>
              </a:buClr>
            </a:pPr>
            <a:r>
              <a:rPr lang="zh-CN" altLang="en-US" sz="2800" b="1">
                <a:solidFill>
                  <a:srgbClr val="FF3300"/>
                </a:solidFill>
                <a:latin typeface="Times New Roman" panose="02020603050405020304" pitchFamily="18" charset="0"/>
                <a:ea typeface="楷体_GB2312" pitchFamily="49" charset="-122"/>
              </a:rPr>
              <a:t>环境</a:t>
            </a:r>
            <a:r>
              <a:rPr lang="zh-CN" altLang="en-US" sz="2800">
                <a:latin typeface="Times New Roman" panose="02020603050405020304" pitchFamily="18" charset="0"/>
                <a:ea typeface="楷体_GB2312" pitchFamily="49" charset="-122"/>
              </a:rPr>
              <a:t>：居住环境、卫生条件、生活制度、家庭温暖、父母的榜样（是第一位老师）、学校、社会等对小儿的性格、情绪、品德都有极大影响。</a:t>
            </a:r>
            <a:endParaRPr lang="zh-CN" altLang="en-US" sz="2800">
              <a:latin typeface="Times New Roman" panose="02020603050405020304" pitchFamily="18" charset="0"/>
              <a:ea typeface="楷体_GB2312" pitchFamily="49" charset="-122"/>
            </a:endParaRPr>
          </a:p>
        </p:txBody>
      </p:sp>
      <p:sp>
        <p:nvSpPr>
          <p:cNvPr id="11269" name="Text Box 5"/>
          <p:cNvSpPr txBox="1">
            <a:spLocks noChangeArrowheads="1"/>
          </p:cNvSpPr>
          <p:nvPr/>
        </p:nvSpPr>
        <p:spPr bwMode="auto">
          <a:xfrm>
            <a:off x="611188" y="3573463"/>
            <a:ext cx="7924800" cy="519112"/>
          </a:xfrm>
          <a:prstGeom prst="rect">
            <a:avLst/>
          </a:prstGeom>
          <a:noFill/>
          <a:ln w="9525">
            <a:noFill/>
            <a:miter lim="800000"/>
          </a:ln>
        </p:spPr>
        <p:txBody>
          <a:bodyPr>
            <a:spAutoFit/>
          </a:bodyPr>
          <a:lstStyle/>
          <a:p>
            <a:pPr algn="just" eaLnBrk="0" hangingPunct="0">
              <a:spcBef>
                <a:spcPct val="50000"/>
              </a:spcBef>
            </a:pPr>
            <a:r>
              <a:rPr lang="zh-CN" altLang="en-US" sz="2800" b="1">
                <a:solidFill>
                  <a:srgbClr val="FF3300"/>
                </a:solidFill>
                <a:latin typeface="Times New Roman" panose="02020603050405020304" pitchFamily="18" charset="0"/>
                <a:ea typeface="楷体_GB2312" pitchFamily="49" charset="-122"/>
              </a:rPr>
              <a:t>疾病</a:t>
            </a:r>
            <a:r>
              <a:rPr lang="zh-CN" altLang="en-US" sz="2800">
                <a:latin typeface="Times New Roman" panose="02020603050405020304" pitchFamily="18" charset="0"/>
                <a:ea typeface="楷体_GB2312" pitchFamily="49" charset="-122"/>
              </a:rPr>
              <a:t>：先天畸形、感染性疾病</a:t>
            </a:r>
            <a:endParaRPr lang="zh-CN" altLang="en-US" sz="2800">
              <a:latin typeface="Times New Roman" panose="02020603050405020304" pitchFamily="18" charset="0"/>
              <a:ea typeface="楷体_GB2312" pitchFamily="49" charset="-122"/>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10771188" y="4706938"/>
            <a:ext cx="706437" cy="625475"/>
          </a:xfrm>
        </p:spPr>
        <p:txBody>
          <a:bodyPr>
            <a:normAutofit fontScale="90000"/>
          </a:bodyPr>
          <a:lstStyle/>
          <a:p>
            <a:pPr eaLnBrk="1" hangingPunct="1"/>
            <a:endParaRPr lang="zh-CN" altLang="en-US" smtClean="0">
              <a:solidFill>
                <a:srgbClr val="FF0000"/>
              </a:solidFill>
              <a:latin typeface="黑体" panose="02010609060101010101" charset="-122"/>
              <a:ea typeface="黑体" panose="02010609060101010101" charset="-122"/>
            </a:endParaRPr>
          </a:p>
        </p:txBody>
      </p:sp>
      <p:sp>
        <p:nvSpPr>
          <p:cNvPr id="12291" name="Text Box 3"/>
          <p:cNvSpPr txBox="1">
            <a:spLocks noChangeArrowheads="1"/>
          </p:cNvSpPr>
          <p:nvPr/>
        </p:nvSpPr>
        <p:spPr bwMode="auto">
          <a:xfrm>
            <a:off x="539750" y="1844675"/>
            <a:ext cx="7416800" cy="4389438"/>
          </a:xfrm>
          <a:prstGeom prst="rect">
            <a:avLst/>
          </a:prstGeom>
          <a:noFill/>
          <a:ln w="9525">
            <a:noFill/>
            <a:miter lim="800000"/>
          </a:ln>
        </p:spPr>
        <p:txBody>
          <a:bodyPr>
            <a:spAutoFit/>
          </a:bodyPr>
          <a:lstStyle/>
          <a:p>
            <a:pPr>
              <a:spcBef>
                <a:spcPct val="50000"/>
              </a:spcBef>
            </a:pPr>
            <a:r>
              <a:rPr lang="zh-CN" altLang="en-US" sz="3000" b="1">
                <a:solidFill>
                  <a:srgbClr val="FF0000"/>
                </a:solidFill>
                <a:latin typeface="黑体" panose="02010609060101010101" charset="-122"/>
                <a:ea typeface="黑体" panose="02010609060101010101" charset="-122"/>
              </a:rPr>
              <a:t>（一）消化系统</a:t>
            </a:r>
            <a:endParaRPr lang="en-US" altLang="zh-CN" sz="3000" b="1">
              <a:solidFill>
                <a:srgbClr val="FF0000"/>
              </a:solidFill>
              <a:latin typeface="黑体" panose="02010609060101010101" charset="-122"/>
              <a:ea typeface="黑体" panose="02010609060101010101" charset="-122"/>
            </a:endParaRPr>
          </a:p>
          <a:p>
            <a:pPr>
              <a:spcBef>
                <a:spcPct val="50000"/>
              </a:spcBef>
            </a:pPr>
            <a:r>
              <a:rPr lang="en-US" altLang="zh-CN" sz="2800">
                <a:latin typeface="楷体_GB2312" pitchFamily="49" charset="-122"/>
                <a:ea typeface="楷体_GB2312" pitchFamily="49" charset="-122"/>
              </a:rPr>
              <a:t>    </a:t>
            </a:r>
            <a:r>
              <a:rPr lang="zh-CN" altLang="en-US" sz="2800">
                <a:latin typeface="楷体_GB2312" pitchFamily="49" charset="-122"/>
                <a:ea typeface="楷体_GB2312" pitchFamily="49" charset="-122"/>
              </a:rPr>
              <a:t>人从出生到生命终止离不开消化吸收，主要依靠消化道的正常运动吸收各种人体需要的养分，才能维持人的正常劳动生活。</a:t>
            </a:r>
            <a:endParaRPr lang="zh-CN" altLang="en-US" sz="2800">
              <a:latin typeface="楷体_GB2312" pitchFamily="49" charset="-122"/>
              <a:ea typeface="楷体_GB2312" pitchFamily="49" charset="-122"/>
            </a:endParaRPr>
          </a:p>
          <a:p>
            <a:pPr>
              <a:spcBef>
                <a:spcPct val="50000"/>
              </a:spcBef>
            </a:pPr>
            <a:r>
              <a:rPr lang="zh-CN" altLang="en-US" sz="2800">
                <a:latin typeface="楷体_GB2312" pitchFamily="49" charset="-122"/>
                <a:ea typeface="楷体_GB2312" pitchFamily="49" charset="-122"/>
              </a:rPr>
              <a:t>    小儿处于不断的生长发育时期，营养物质的需要量相对较成人多，，但功能尚未发育完善，这就形成了小儿生理功能和机体需要不相适应的矛盾如胃肠道收到某种轻微刺激，比较容易发生机能失调,。</a:t>
            </a:r>
            <a:endParaRPr lang="zh-CN" altLang="en-US" sz="2800">
              <a:latin typeface="楷体_GB2312" pitchFamily="49" charset="-122"/>
              <a:ea typeface="楷体_GB2312" pitchFamily="49" charset="-122"/>
            </a:endParaRPr>
          </a:p>
        </p:txBody>
      </p:sp>
      <p:sp>
        <p:nvSpPr>
          <p:cNvPr id="13316" name="Rectangle 2"/>
          <p:cNvSpPr txBox="1">
            <a:spLocks noChangeArrowheads="1"/>
          </p:cNvSpPr>
          <p:nvPr/>
        </p:nvSpPr>
        <p:spPr bwMode="auto">
          <a:xfrm>
            <a:off x="376238" y="438150"/>
            <a:ext cx="413702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nSpc>
                <a:spcPct val="90000"/>
              </a:lnSpc>
              <a:defRPr/>
            </a:pPr>
            <a:r>
              <a:rPr lang="zh-CN" altLang="en-US" sz="2800" b="1" smtClean="0">
                <a:effectLst>
                  <a:outerShdw blurRad="38100" dist="38100" dir="2700000" algn="tl">
                    <a:srgbClr val="C0C0C0"/>
                  </a:outerShdw>
                </a:effectLst>
                <a:latin typeface="微软雅黑" panose="020B0503020204020204" charset="-122"/>
                <a:ea typeface="微软雅黑" panose="020B0503020204020204" charset="-122"/>
              </a:rPr>
              <a:t>二、各系统解剖生理特点</a:t>
            </a:r>
            <a:endParaRPr lang="zh-CN" altLang="en-US" sz="2800" b="1" smtClean="0">
              <a:effectLst>
                <a:outerShdw blurRad="38100" dist="38100" dir="2700000" algn="tl">
                  <a:srgbClr val="C0C0C0"/>
                </a:outerShdw>
              </a:effectLst>
              <a:latin typeface="微软雅黑" panose="020B0503020204020204" charset="-122"/>
              <a:ea typeface="微软雅黑" panose="020B0503020204020204" charset="-122"/>
            </a:endParaRPr>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250825" y="476250"/>
            <a:ext cx="5761038" cy="5216525"/>
          </a:xfrm>
          <a:prstGeom prst="rect">
            <a:avLst/>
          </a:prstGeom>
          <a:noFill/>
          <a:ln w="9525">
            <a:noFill/>
            <a:miter lim="800000"/>
          </a:ln>
        </p:spPr>
        <p:txBody>
          <a:bodyPr>
            <a:spAutoFit/>
          </a:bodyPr>
          <a:lstStyle/>
          <a:p>
            <a:pPr>
              <a:spcBef>
                <a:spcPct val="50000"/>
              </a:spcBef>
            </a:pPr>
            <a:r>
              <a:rPr lang="en-US" altLang="zh-CN" sz="2800">
                <a:ea typeface="楷体_GB2312" pitchFamily="49" charset="-122"/>
              </a:rPr>
              <a:t>      </a:t>
            </a:r>
            <a:r>
              <a:rPr lang="zh-CN" altLang="en-US" sz="2800">
                <a:ea typeface="楷体_GB2312" pitchFamily="49" charset="-122"/>
              </a:rPr>
              <a:t>消化系统是由口腔、食道、胃肠等构成，它具有</a:t>
            </a:r>
            <a:r>
              <a:rPr lang="zh-CN" altLang="en-US" sz="2800">
                <a:solidFill>
                  <a:srgbClr val="FF0000"/>
                </a:solidFill>
                <a:ea typeface="楷体_GB2312" pitchFamily="49" charset="-122"/>
              </a:rPr>
              <a:t>消化</a:t>
            </a:r>
            <a:r>
              <a:rPr lang="zh-CN" altLang="en-US" sz="2800">
                <a:ea typeface="楷体_GB2312" pitchFamily="49" charset="-122"/>
              </a:rPr>
              <a:t>和</a:t>
            </a:r>
            <a:r>
              <a:rPr lang="zh-CN" altLang="en-US" sz="2800">
                <a:solidFill>
                  <a:srgbClr val="FF0000"/>
                </a:solidFill>
                <a:ea typeface="楷体_GB2312" pitchFamily="49" charset="-122"/>
              </a:rPr>
              <a:t>吸收</a:t>
            </a:r>
            <a:r>
              <a:rPr lang="zh-CN" altLang="en-US" sz="2800">
                <a:ea typeface="楷体_GB2312" pitchFamily="49" charset="-122"/>
              </a:rPr>
              <a:t>的功能。</a:t>
            </a:r>
            <a:r>
              <a:rPr lang="zh-CN" altLang="en-US" sz="2800">
                <a:solidFill>
                  <a:srgbClr val="FF0000"/>
                </a:solidFill>
                <a:ea typeface="黑体" panose="02010609060101010101" charset="-122"/>
              </a:rPr>
              <a:t>消化</a:t>
            </a:r>
            <a:r>
              <a:rPr lang="zh-CN" altLang="en-US" sz="2800">
                <a:ea typeface="楷体_GB2312" pitchFamily="49" charset="-122"/>
              </a:rPr>
              <a:t>是在消化道中将不能直接被吸收的食物成分加工成可吸收成分的过程。将食物嚼碎，由大变小，由干变湿，由硬变软，与消化液充分混合，并以一定速度由口腔向直肠推动，这一过程称为</a:t>
            </a:r>
            <a:r>
              <a:rPr lang="zh-CN" altLang="en-US" sz="2800">
                <a:solidFill>
                  <a:srgbClr val="FF0000"/>
                </a:solidFill>
                <a:ea typeface="黑体" panose="02010609060101010101" charset="-122"/>
              </a:rPr>
              <a:t>机械消化</a:t>
            </a:r>
            <a:r>
              <a:rPr lang="zh-CN" altLang="en-US" sz="2800">
                <a:ea typeface="楷体_GB2312" pitchFamily="49" charset="-122"/>
              </a:rPr>
              <a:t>。通过消化液的作用，使食物中复杂的成分分解为简单的可吸收的成分称为</a:t>
            </a:r>
            <a:r>
              <a:rPr lang="zh-CN" altLang="en-US" sz="2800">
                <a:solidFill>
                  <a:srgbClr val="FF0000"/>
                </a:solidFill>
                <a:ea typeface="黑体" panose="02010609060101010101" charset="-122"/>
              </a:rPr>
              <a:t>化学消化</a:t>
            </a:r>
            <a:r>
              <a:rPr lang="zh-CN" altLang="en-US" sz="2800">
                <a:ea typeface="楷体_GB2312" pitchFamily="49" charset="-122"/>
              </a:rPr>
              <a:t>。</a:t>
            </a:r>
            <a:r>
              <a:rPr lang="zh-CN" altLang="en-US" sz="2800">
                <a:solidFill>
                  <a:srgbClr val="FF0000"/>
                </a:solidFill>
                <a:ea typeface="黑体" panose="02010609060101010101" charset="-122"/>
              </a:rPr>
              <a:t>吸收</a:t>
            </a:r>
            <a:r>
              <a:rPr lang="zh-CN" altLang="en-US" sz="2800">
                <a:ea typeface="楷体_GB2312" pitchFamily="49" charset="-122"/>
              </a:rPr>
              <a:t>是消化道内的物质透过消化道进入人体的过程。</a:t>
            </a:r>
            <a:endParaRPr lang="zh-CN" altLang="en-US" sz="2800">
              <a:ea typeface="楷体_GB2312" pitchFamily="49" charset="-122"/>
            </a:endParaRPr>
          </a:p>
        </p:txBody>
      </p:sp>
      <p:pic>
        <p:nvPicPr>
          <p:cNvPr id="13315" name="Picture 3" descr="未标题-2"/>
          <p:cNvPicPr>
            <a:picLocks noChangeAspect="1" noChangeArrowheads="1"/>
          </p:cNvPicPr>
          <p:nvPr/>
        </p:nvPicPr>
        <p:blipFill>
          <a:blip r:embed="rId1" cstate="print"/>
          <a:srcRect/>
          <a:stretch>
            <a:fillRect/>
          </a:stretch>
        </p:blipFill>
        <p:spPr bwMode="auto">
          <a:xfrm>
            <a:off x="5364163" y="260350"/>
            <a:ext cx="3370262" cy="6238875"/>
          </a:xfrm>
          <a:prstGeom prst="rect">
            <a:avLst/>
          </a:prstGeom>
          <a:noFill/>
          <a:ln w="9525">
            <a:noFill/>
            <a:miter lim="800000"/>
            <a:headEnd/>
            <a:tailEnd/>
          </a:ln>
        </p:spPr>
      </p:pic>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body" sz="half" idx="4294967295"/>
          </p:nvPr>
        </p:nvSpPr>
        <p:spPr>
          <a:xfrm>
            <a:off x="179388" y="1268413"/>
            <a:ext cx="8066087" cy="4537075"/>
          </a:xfrm>
        </p:spPr>
        <p:txBody>
          <a:bodyPr/>
          <a:lstStyle/>
          <a:p>
            <a:pPr algn="just" eaLnBrk="1" hangingPunct="1">
              <a:lnSpc>
                <a:spcPct val="90000"/>
              </a:lnSpc>
              <a:buFont typeface="Wingdings" panose="05000000000000000000" pitchFamily="2" charset="2"/>
              <a:buNone/>
            </a:pPr>
            <a:r>
              <a:rPr lang="en-US" altLang="zh-CN" sz="2800" smtClean="0">
                <a:solidFill>
                  <a:srgbClr val="FF0000"/>
                </a:solidFill>
                <a:ea typeface="宋体" panose="02010600030101010101" pitchFamily="2" charset="-122"/>
              </a:rPr>
              <a:t>        </a:t>
            </a:r>
            <a:r>
              <a:rPr lang="zh-CN" altLang="en-US" sz="2800" b="1" smtClean="0">
                <a:solidFill>
                  <a:srgbClr val="FF0000"/>
                </a:solidFill>
                <a:ea typeface="黑体" panose="02010609060101010101" charset="-122"/>
              </a:rPr>
              <a:t>口腔</a:t>
            </a:r>
            <a:r>
              <a:rPr lang="zh-CN" altLang="en-US" sz="2800" smtClean="0">
                <a:ea typeface="宋体" panose="02010600030101010101" pitchFamily="2" charset="-122"/>
              </a:rPr>
              <a:t>为消化道起端。婴儿口腔具有容量小，齿槽发育较差，口腔浅，牙床大等特点，易于吸允。</a:t>
            </a:r>
            <a:endParaRPr lang="zh-CN" altLang="en-US" sz="2800" smtClean="0">
              <a:ea typeface="宋体" panose="02010600030101010101" pitchFamily="2" charset="-122"/>
            </a:endParaRPr>
          </a:p>
          <a:p>
            <a:pPr algn="just" eaLnBrk="1" hangingPunct="1">
              <a:lnSpc>
                <a:spcPct val="90000"/>
              </a:lnSpc>
              <a:buFont typeface="Wingdings" panose="05000000000000000000" pitchFamily="2" charset="2"/>
              <a:buNone/>
            </a:pPr>
            <a:r>
              <a:rPr lang="zh-CN" altLang="en-US" sz="2800" smtClean="0">
                <a:ea typeface="宋体" panose="02010600030101010101" pitchFamily="2" charset="-122"/>
              </a:rPr>
              <a:t>          小儿口腔粘膜柔嫩，血管丰富，容易损伤出血，清洁口腔时请谨慎擦洗。</a:t>
            </a:r>
            <a:endParaRPr lang="zh-CN" altLang="en-US" sz="2800" smtClean="0">
              <a:ea typeface="宋体" panose="02010600030101010101" pitchFamily="2" charset="-122"/>
            </a:endParaRPr>
          </a:p>
          <a:p>
            <a:pPr algn="just" eaLnBrk="1" hangingPunct="1">
              <a:lnSpc>
                <a:spcPct val="90000"/>
              </a:lnSpc>
              <a:buFont typeface="Wingdings" panose="05000000000000000000" pitchFamily="2" charset="2"/>
              <a:buNone/>
            </a:pPr>
            <a:r>
              <a:rPr lang="zh-CN" altLang="en-US" sz="2800" smtClean="0">
                <a:ea typeface="宋体" panose="02010600030101010101" pitchFamily="2" charset="-122"/>
              </a:rPr>
              <a:t>          婴儿唾液腺发育差，分泌量极少，口腔比较干燥。出生3-4个月开始分泌，5-6个加大，但由于口底浅，故经常流涎。</a:t>
            </a:r>
            <a:endParaRPr lang="zh-CN" altLang="en-US" sz="2800" smtClean="0">
              <a:ea typeface="宋体" panose="02010600030101010101" pitchFamily="2" charset="-122"/>
            </a:endParaRPr>
          </a:p>
          <a:p>
            <a:pPr algn="just" eaLnBrk="1" hangingPunct="1">
              <a:lnSpc>
                <a:spcPct val="90000"/>
              </a:lnSpc>
              <a:buFont typeface="Wingdings" panose="05000000000000000000" pitchFamily="2" charset="2"/>
              <a:buNone/>
            </a:pPr>
            <a:r>
              <a:rPr lang="zh-CN" altLang="en-US" sz="2800" smtClean="0">
                <a:ea typeface="宋体" panose="02010600030101010101" pitchFamily="2" charset="-122"/>
              </a:rPr>
              <a:t>           牙齿发育变化大。</a:t>
            </a:r>
            <a:endParaRPr lang="zh-CN" altLang="en-US" sz="2800" smtClean="0">
              <a:ea typeface="宋体" panose="02010600030101010101" pitchFamily="2" charset="-122"/>
            </a:endParaRPr>
          </a:p>
          <a:p>
            <a:pPr algn="just" eaLnBrk="1" hangingPunct="1">
              <a:lnSpc>
                <a:spcPct val="90000"/>
              </a:lnSpc>
              <a:buFont typeface="Wingdings" panose="05000000000000000000" pitchFamily="2" charset="2"/>
              <a:buNone/>
            </a:pPr>
            <a:endParaRPr lang="zh-CN" altLang="en-US" sz="2800" smtClean="0">
              <a:ea typeface="宋体" panose="02010600030101010101" pitchFamily="2" charset="-122"/>
            </a:endParaRPr>
          </a:p>
          <a:p>
            <a:pPr algn="just" eaLnBrk="1" hangingPunct="1">
              <a:lnSpc>
                <a:spcPct val="90000"/>
              </a:lnSpc>
              <a:buFont typeface="Wingdings" panose="05000000000000000000" pitchFamily="2" charset="2"/>
              <a:buNone/>
            </a:pPr>
            <a:endParaRPr lang="zh-CN" altLang="en-US" sz="2800" smtClean="0">
              <a:ea typeface="宋体" panose="02010600030101010101" pitchFamily="2" charset="-122"/>
            </a:endParaRPr>
          </a:p>
        </p:txBody>
      </p:sp>
      <p:sp>
        <p:nvSpPr>
          <p:cNvPr id="14339" name="Text Box 3"/>
          <p:cNvSpPr txBox="1">
            <a:spLocks noChangeArrowheads="1"/>
          </p:cNvSpPr>
          <p:nvPr/>
        </p:nvSpPr>
        <p:spPr bwMode="auto">
          <a:xfrm>
            <a:off x="468313" y="404813"/>
            <a:ext cx="3168650" cy="579437"/>
          </a:xfrm>
          <a:prstGeom prst="rect">
            <a:avLst/>
          </a:prstGeom>
          <a:noFill/>
          <a:ln w="9525">
            <a:noFill/>
            <a:miter lim="800000"/>
          </a:ln>
        </p:spPr>
        <p:txBody>
          <a:bodyPr>
            <a:spAutoFit/>
          </a:bodyPr>
          <a:lstStyle/>
          <a:p>
            <a:pPr>
              <a:spcBef>
                <a:spcPct val="50000"/>
              </a:spcBef>
            </a:pPr>
            <a:r>
              <a:rPr lang="zh-CN" altLang="en-US" sz="3200" b="1">
                <a:solidFill>
                  <a:srgbClr val="FF0000"/>
                </a:solidFill>
                <a:ea typeface="黑体" panose="02010609060101010101" charset="-122"/>
              </a:rPr>
              <a:t>口腔</a:t>
            </a:r>
            <a:endParaRPr lang="zh-CN" altLang="en-US" sz="3200" b="1">
              <a:solidFill>
                <a:srgbClr val="FF0000"/>
              </a:solidFill>
              <a:ea typeface="黑体" panose="02010609060101010101" charset="-122"/>
            </a:endParaRPr>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body" sz="half" idx="4294967295"/>
          </p:nvPr>
        </p:nvSpPr>
        <p:spPr>
          <a:xfrm>
            <a:off x="468313" y="2133600"/>
            <a:ext cx="7705725" cy="1582738"/>
          </a:xfrm>
          <a:noFill/>
        </p:spPr>
        <p:txBody>
          <a:bodyPr/>
          <a:lstStyle/>
          <a:p>
            <a:pPr algn="just" eaLnBrk="1" hangingPunct="1">
              <a:buFont typeface="Wingdings" panose="05000000000000000000" pitchFamily="2" charset="2"/>
              <a:buNone/>
            </a:pPr>
            <a:r>
              <a:rPr lang="zh-CN" altLang="en-US" sz="2800" b="1" smtClean="0">
                <a:solidFill>
                  <a:srgbClr val="FF0000"/>
                </a:solidFill>
                <a:ea typeface="黑体" panose="02010609060101010101" charset="-122"/>
              </a:rPr>
              <a:t>鹅口疮：</a:t>
            </a:r>
            <a:r>
              <a:rPr lang="zh-CN" altLang="en-US" sz="2800" smtClean="0">
                <a:solidFill>
                  <a:srgbClr val="000000"/>
                </a:solidFill>
                <a:ea typeface="宋体" panose="02010600030101010101" pitchFamily="2" charset="-122"/>
              </a:rPr>
              <a:t>口腔粘膜上</a:t>
            </a:r>
            <a:r>
              <a:rPr lang="zh-CN" altLang="en-US" sz="2800" smtClean="0">
                <a:ea typeface="宋体" panose="02010600030101010101" pitchFamily="2" charset="-122"/>
              </a:rPr>
              <a:t>盖以白色乳凝块样小点或小片状物，渐融合成片，不易擦去。症状明显者可表现为伴低热、拒食、吞咽困难</a:t>
            </a:r>
            <a:r>
              <a:rPr lang="zh-CN" altLang="en-US" sz="2800" smtClean="0">
                <a:solidFill>
                  <a:srgbClr val="000000"/>
                </a:solidFill>
                <a:ea typeface="宋体" panose="02010600030101010101" pitchFamily="2" charset="-122"/>
              </a:rPr>
              <a:t>。</a:t>
            </a:r>
            <a:endParaRPr lang="zh-CN" altLang="en-US" sz="2800" smtClean="0">
              <a:ea typeface="宋体" panose="02010600030101010101" pitchFamily="2" charset="-122"/>
            </a:endParaRPr>
          </a:p>
        </p:txBody>
      </p:sp>
      <p:sp>
        <p:nvSpPr>
          <p:cNvPr id="15363" name="Text Box 3"/>
          <p:cNvSpPr txBox="1">
            <a:spLocks noChangeArrowheads="1"/>
          </p:cNvSpPr>
          <p:nvPr/>
        </p:nvSpPr>
        <p:spPr bwMode="auto">
          <a:xfrm>
            <a:off x="395288" y="404813"/>
            <a:ext cx="3960812" cy="519112"/>
          </a:xfrm>
          <a:prstGeom prst="rect">
            <a:avLst/>
          </a:prstGeom>
          <a:noFill/>
          <a:ln w="9525">
            <a:noFill/>
            <a:miter lim="800000"/>
          </a:ln>
        </p:spPr>
        <p:txBody>
          <a:bodyPr>
            <a:spAutoFit/>
          </a:bodyPr>
          <a:lstStyle/>
          <a:p>
            <a:pPr>
              <a:spcBef>
                <a:spcPct val="20000"/>
              </a:spcBef>
              <a:buClr>
                <a:schemeClr val="folHlink"/>
              </a:buClr>
              <a:buSzPct val="90000"/>
              <a:buFont typeface="Wingdings" panose="05000000000000000000" pitchFamily="2" charset="2"/>
              <a:buNone/>
            </a:pPr>
            <a:r>
              <a:rPr lang="zh-CN" altLang="en-US" sz="2800">
                <a:ea typeface="黑体" panose="02010609060101010101" charset="-122"/>
              </a:rPr>
              <a:t>小儿易引起“</a:t>
            </a:r>
            <a:r>
              <a:rPr lang="zh-CN" altLang="en-US" sz="2800">
                <a:solidFill>
                  <a:srgbClr val="FF0000"/>
                </a:solidFill>
                <a:ea typeface="黑体" panose="02010609060101010101" charset="-122"/>
              </a:rPr>
              <a:t>口炎</a:t>
            </a:r>
            <a:r>
              <a:rPr lang="zh-CN" altLang="en-US" sz="2800">
                <a:ea typeface="黑体" panose="02010609060101010101" charset="-122"/>
              </a:rPr>
              <a:t>”</a:t>
            </a:r>
            <a:endParaRPr lang="zh-CN" altLang="en-US" sz="2800">
              <a:ea typeface="黑体" panose="02010609060101010101" charset="-122"/>
            </a:endParaRPr>
          </a:p>
        </p:txBody>
      </p:sp>
      <p:sp>
        <p:nvSpPr>
          <p:cNvPr id="15364" name="Rectangle 2"/>
          <p:cNvSpPr txBox="1">
            <a:spLocks noChangeArrowheads="1"/>
          </p:cNvSpPr>
          <p:nvPr/>
        </p:nvSpPr>
        <p:spPr bwMode="auto">
          <a:xfrm>
            <a:off x="436563" y="3775075"/>
            <a:ext cx="7850187" cy="1841500"/>
          </a:xfrm>
          <a:prstGeom prst="rect">
            <a:avLst/>
          </a:prstGeom>
          <a:noFill/>
          <a:ln w="9525">
            <a:noFill/>
            <a:miter lim="800000"/>
          </a:ln>
        </p:spPr>
        <p:txBody>
          <a:bodyPr lIns="0" tIns="0" rIns="0" bIns="0"/>
          <a:lstStyle/>
          <a:p>
            <a:pPr marL="180975" indent="-180975" algn="just">
              <a:spcAft>
                <a:spcPct val="40000"/>
              </a:spcAft>
            </a:pPr>
            <a:r>
              <a:rPr lang="zh-CN" altLang="en-US" sz="2800" b="1">
                <a:solidFill>
                  <a:srgbClr val="FF0000"/>
                </a:solidFill>
                <a:ea typeface="黑体" panose="02010609060101010101" charset="-122"/>
              </a:rPr>
              <a:t>疱疹性口腔炎：</a:t>
            </a:r>
            <a:r>
              <a:rPr lang="zh-CN" altLang="en-US" sz="2800">
                <a:solidFill>
                  <a:srgbClr val="000000"/>
                </a:solidFill>
                <a:ea typeface="宋体" panose="02010600030101010101" pitchFamily="2" charset="-122"/>
              </a:rPr>
              <a:t>口腔内见小疱疹，周围有红晕，可破溃。因疼痛患儿表现为拒食、流涎、烦躁。</a:t>
            </a:r>
            <a:endParaRPr lang="zh-CN" altLang="en-US" sz="2800">
              <a:ea typeface="宋体" panose="02010600030101010101" pitchFamily="2" charset="-122"/>
            </a:endParaRPr>
          </a:p>
          <a:p>
            <a:pPr marL="180975" indent="-180975">
              <a:spcAft>
                <a:spcPct val="40000"/>
              </a:spcAft>
              <a:buFont typeface="Wingdings" panose="05000000000000000000" pitchFamily="2" charset="2"/>
              <a:buChar char="§"/>
            </a:pPr>
            <a:endParaRPr lang="en-US" altLang="zh-CN" sz="2800">
              <a:ea typeface="宋体" panose="02010600030101010101" pitchFamily="2" charset="-122"/>
            </a:endParaRPr>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body" sz="half" idx="4294967295"/>
          </p:nvPr>
        </p:nvSpPr>
        <p:spPr>
          <a:xfrm>
            <a:off x="250825" y="1052513"/>
            <a:ext cx="8027988" cy="4752975"/>
          </a:xfrm>
        </p:spPr>
        <p:txBody>
          <a:bodyPr>
            <a:normAutofit lnSpcReduction="10000"/>
          </a:bodyPr>
          <a:lstStyle/>
          <a:p>
            <a:pPr algn="just" eaLnBrk="1" hangingPunct="1"/>
            <a:r>
              <a:rPr lang="zh-CN" altLang="en-US" sz="2800" b="1" smtClean="0">
                <a:solidFill>
                  <a:srgbClr val="FF0000"/>
                </a:solidFill>
                <a:ea typeface="黑体" panose="02010609060101010101" charset="-122"/>
              </a:rPr>
              <a:t>胃容量</a:t>
            </a:r>
            <a:r>
              <a:rPr lang="zh-CN" altLang="en-US" sz="2800" smtClean="0">
                <a:solidFill>
                  <a:srgbClr val="FF00FF"/>
                </a:solidFill>
                <a:ea typeface="宋体" panose="02010600030101010101" pitchFamily="2" charset="-122"/>
              </a:rPr>
              <a:t> </a:t>
            </a:r>
            <a:r>
              <a:rPr lang="zh-CN" altLang="en-US" sz="2800" smtClean="0">
                <a:ea typeface="宋体" panose="02010600030101010101" pitchFamily="2" charset="-122"/>
              </a:rPr>
              <a:t>小儿胃容量小，食物通过胃的时间比成快，每次食量不如成人大，故每日饮食次数需比成人多。婴儿胃排空时间与食物种类有关，母乳为</a:t>
            </a:r>
            <a:r>
              <a:rPr lang="en-US" altLang="zh-CN" sz="2800" smtClean="0">
                <a:ea typeface="宋体" panose="02010600030101010101" pitchFamily="2" charset="-122"/>
              </a:rPr>
              <a:t>2</a:t>
            </a:r>
            <a:r>
              <a:rPr lang="zh-CN" altLang="en-US" sz="2800" smtClean="0">
                <a:ea typeface="宋体" panose="02010600030101010101" pitchFamily="2" charset="-122"/>
              </a:rPr>
              <a:t>－</a:t>
            </a:r>
            <a:r>
              <a:rPr lang="en-US" altLang="zh-CN" sz="2800" smtClean="0">
                <a:ea typeface="宋体" panose="02010600030101010101" pitchFamily="2" charset="-122"/>
              </a:rPr>
              <a:t>3</a:t>
            </a:r>
            <a:r>
              <a:rPr lang="zh-CN" altLang="en-US" sz="2800" smtClean="0">
                <a:ea typeface="宋体" panose="02010600030101010101" pitchFamily="2" charset="-122"/>
              </a:rPr>
              <a:t>小时，牛乳为</a:t>
            </a:r>
            <a:r>
              <a:rPr lang="en-US" altLang="zh-CN" sz="2800" smtClean="0">
                <a:ea typeface="宋体" panose="02010600030101010101" pitchFamily="2" charset="-122"/>
              </a:rPr>
              <a:t>3</a:t>
            </a:r>
            <a:r>
              <a:rPr lang="zh-CN" altLang="en-US" sz="2800" smtClean="0">
                <a:ea typeface="宋体" panose="02010600030101010101" pitchFamily="2" charset="-122"/>
              </a:rPr>
              <a:t>－</a:t>
            </a:r>
            <a:r>
              <a:rPr lang="en-US" altLang="zh-CN" sz="2800" smtClean="0">
                <a:ea typeface="宋体" panose="02010600030101010101" pitchFamily="2" charset="-122"/>
              </a:rPr>
              <a:t>4</a:t>
            </a:r>
            <a:r>
              <a:rPr lang="zh-CN" altLang="en-US" sz="2800" smtClean="0">
                <a:ea typeface="宋体" panose="02010600030101010101" pitchFamily="2" charset="-122"/>
              </a:rPr>
              <a:t>小时，水仅为</a:t>
            </a:r>
            <a:r>
              <a:rPr lang="en-US" altLang="zh-CN" sz="2800" smtClean="0">
                <a:ea typeface="宋体" panose="02010600030101010101" pitchFamily="2" charset="-122"/>
              </a:rPr>
              <a:t>1</a:t>
            </a:r>
            <a:r>
              <a:rPr lang="zh-CN" altLang="en-US" sz="2800" smtClean="0">
                <a:ea typeface="宋体" panose="02010600030101010101" pitchFamily="2" charset="-122"/>
              </a:rPr>
              <a:t>－</a:t>
            </a:r>
            <a:r>
              <a:rPr lang="en-US" altLang="zh-CN" sz="2800" smtClean="0">
                <a:ea typeface="宋体" panose="02010600030101010101" pitchFamily="2" charset="-122"/>
              </a:rPr>
              <a:t>1.5</a:t>
            </a:r>
            <a:r>
              <a:rPr lang="zh-CN" altLang="en-US" sz="2800" smtClean="0">
                <a:ea typeface="宋体" panose="02010600030101010101" pitchFamily="2" charset="-122"/>
              </a:rPr>
              <a:t>小时。因此婴儿一般</a:t>
            </a:r>
            <a:r>
              <a:rPr lang="en-US" altLang="zh-CN" sz="2800" smtClean="0">
                <a:solidFill>
                  <a:srgbClr val="FF0000"/>
                </a:solidFill>
                <a:ea typeface="宋体" panose="02010600030101010101" pitchFamily="2" charset="-122"/>
              </a:rPr>
              <a:t>3</a:t>
            </a:r>
            <a:r>
              <a:rPr lang="zh-CN" altLang="en-US" sz="2800" smtClean="0">
                <a:solidFill>
                  <a:srgbClr val="FF0000"/>
                </a:solidFill>
                <a:ea typeface="宋体" panose="02010600030101010101" pitchFamily="2" charset="-122"/>
              </a:rPr>
              <a:t>小时</a:t>
            </a:r>
            <a:r>
              <a:rPr lang="zh-CN" altLang="en-US" sz="2800" smtClean="0">
                <a:ea typeface="宋体" panose="02010600030101010101" pitchFamily="2" charset="-122"/>
              </a:rPr>
              <a:t>左右喂一次奶。 </a:t>
            </a:r>
            <a:endParaRPr lang="zh-CN" altLang="en-US" sz="2800" smtClean="0">
              <a:ea typeface="宋体" panose="02010600030101010101" pitchFamily="2" charset="-122"/>
            </a:endParaRPr>
          </a:p>
          <a:p>
            <a:pPr algn="just" eaLnBrk="1" hangingPunct="1"/>
            <a:r>
              <a:rPr lang="zh-CN" altLang="en-US" sz="2800" b="1" smtClean="0">
                <a:solidFill>
                  <a:srgbClr val="FF0000"/>
                </a:solidFill>
                <a:ea typeface="黑体" panose="02010609060101010101" charset="-122"/>
              </a:rPr>
              <a:t>婴儿胃</a:t>
            </a:r>
            <a:r>
              <a:rPr lang="zh-CN" altLang="en-US" sz="2800" smtClean="0">
                <a:ea typeface="宋体" panose="02010600030101010101" pitchFamily="2" charset="-122"/>
              </a:rPr>
              <a:t>的位置比较水平，待小儿能站立和行走后，胃的位置逐渐变为垂直。于哺乳时吞入较多空气，或一次吃奶量过多及哺乳后立即置于平卧位时较易发生呕吐；胃入口肌肉较松弛，出口肌肉则较发达，故易出现呕吐（</a:t>
            </a:r>
            <a:r>
              <a:rPr lang="zh-CN" altLang="en-US" sz="2800" smtClean="0">
                <a:solidFill>
                  <a:srgbClr val="FF0000"/>
                </a:solidFill>
                <a:ea typeface="宋体" panose="02010600030101010101" pitchFamily="2" charset="-122"/>
              </a:rPr>
              <a:t>宜右侧卧位，吃奶后须多拍背</a:t>
            </a:r>
            <a:r>
              <a:rPr lang="zh-CN" altLang="en-US" sz="2800" smtClean="0">
                <a:ea typeface="宋体" panose="02010600030101010101" pitchFamily="2" charset="-122"/>
              </a:rPr>
              <a:t>）。</a:t>
            </a:r>
            <a:endParaRPr lang="zh-CN" altLang="en-US" sz="2800" smtClean="0">
              <a:ea typeface="宋体" panose="02010600030101010101" pitchFamily="2" charset="-122"/>
            </a:endParaRPr>
          </a:p>
        </p:txBody>
      </p:sp>
      <p:sp>
        <p:nvSpPr>
          <p:cNvPr id="16387" name="Text Box 3"/>
          <p:cNvSpPr txBox="1">
            <a:spLocks noChangeArrowheads="1"/>
          </p:cNvSpPr>
          <p:nvPr/>
        </p:nvSpPr>
        <p:spPr bwMode="auto">
          <a:xfrm>
            <a:off x="323850" y="404813"/>
            <a:ext cx="3168650" cy="579437"/>
          </a:xfrm>
          <a:prstGeom prst="rect">
            <a:avLst/>
          </a:prstGeom>
          <a:noFill/>
          <a:ln w="9525">
            <a:noFill/>
            <a:miter lim="800000"/>
          </a:ln>
        </p:spPr>
        <p:txBody>
          <a:bodyPr>
            <a:spAutoFit/>
          </a:bodyPr>
          <a:lstStyle/>
          <a:p>
            <a:pPr>
              <a:spcBef>
                <a:spcPct val="50000"/>
              </a:spcBef>
            </a:pPr>
            <a:r>
              <a:rPr lang="zh-CN" altLang="en-US" sz="3200" b="1">
                <a:solidFill>
                  <a:srgbClr val="FF0000"/>
                </a:solidFill>
                <a:ea typeface="黑体" panose="02010609060101010101" charset="-122"/>
              </a:rPr>
              <a:t>胃</a:t>
            </a:r>
            <a:endParaRPr lang="zh-CN" altLang="en-US" sz="3200" b="1">
              <a:solidFill>
                <a:srgbClr val="FF0000"/>
              </a:solidFill>
              <a:ea typeface="黑体" panose="02010609060101010101" charset="-122"/>
            </a:endParaRPr>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323850" y="188913"/>
            <a:ext cx="7772400" cy="630237"/>
          </a:xfrm>
        </p:spPr>
        <p:txBody>
          <a:bodyPr>
            <a:normAutofit fontScale="90000"/>
          </a:bodyPr>
          <a:lstStyle/>
          <a:p>
            <a:pPr eaLnBrk="1" hangingPunct="1"/>
            <a:r>
              <a:rPr lang="zh-CN" altLang="en-US" smtClean="0">
                <a:solidFill>
                  <a:srgbClr val="FF0000"/>
                </a:solidFill>
                <a:ea typeface="宋体" panose="02010600030101010101" pitchFamily="2" charset="-122"/>
              </a:rPr>
              <a:t>健康小儿粪便</a:t>
            </a:r>
            <a:endParaRPr lang="zh-CN" altLang="en-US" smtClean="0">
              <a:solidFill>
                <a:srgbClr val="FF0000"/>
              </a:solidFill>
              <a:ea typeface="宋体" panose="02010600030101010101" pitchFamily="2" charset="-122"/>
            </a:endParaRPr>
          </a:p>
        </p:txBody>
      </p:sp>
      <p:grpSp>
        <p:nvGrpSpPr>
          <p:cNvPr id="2" name="Group 3"/>
          <p:cNvGrpSpPr/>
          <p:nvPr/>
        </p:nvGrpSpPr>
        <p:grpSpPr bwMode="auto">
          <a:xfrm>
            <a:off x="323850" y="4149725"/>
            <a:ext cx="8569325" cy="674688"/>
            <a:chOff x="0" y="0"/>
            <a:chExt cx="5398" cy="425"/>
          </a:xfrm>
        </p:grpSpPr>
        <p:sp>
          <p:nvSpPr>
            <p:cNvPr id="17458" name="Rectangle 4"/>
            <p:cNvSpPr>
              <a:spLocks noChangeArrowheads="1"/>
            </p:cNvSpPr>
            <p:nvPr/>
          </p:nvSpPr>
          <p:spPr bwMode="auto">
            <a:xfrm>
              <a:off x="3855" y="0"/>
              <a:ext cx="1543" cy="425"/>
            </a:xfrm>
            <a:prstGeom prst="rect">
              <a:avLst/>
            </a:prstGeom>
            <a:solidFill>
              <a:srgbClr val="FFCCFF"/>
            </a:solidFill>
            <a:ln w="9525">
              <a:noFill/>
              <a:miter lim="800000"/>
            </a:ln>
          </p:spPr>
          <p:txBody>
            <a:bodyPr anchor="ctr"/>
            <a:lstStyle/>
            <a:p>
              <a:pPr algn="ctr">
                <a:lnSpc>
                  <a:spcPct val="80000"/>
                </a:lnSpc>
                <a:spcBef>
                  <a:spcPct val="20000"/>
                </a:spcBef>
              </a:pPr>
              <a:r>
                <a:rPr lang="zh-CN" altLang="en-US">
                  <a:ea typeface="楷体_GB2312" pitchFamily="49" charset="-122"/>
                </a:rPr>
                <a:t>呈中性或碱性反应（</a:t>
              </a:r>
              <a:r>
                <a:rPr lang="en-US" altLang="zh-CN">
                  <a:ea typeface="楷体_GB2312" pitchFamily="49" charset="-122"/>
                </a:rPr>
                <a:t>PH 6</a:t>
              </a:r>
              <a:r>
                <a:rPr lang="zh-CN" altLang="en-US">
                  <a:ea typeface="楷体_GB2312" pitchFamily="49" charset="-122"/>
                </a:rPr>
                <a:t>～</a:t>
              </a:r>
              <a:r>
                <a:rPr lang="en-US" altLang="zh-CN">
                  <a:ea typeface="楷体_GB2312" pitchFamily="49" charset="-122"/>
                </a:rPr>
                <a:t>8</a:t>
              </a:r>
              <a:r>
                <a:rPr lang="zh-CN" altLang="en-US">
                  <a:ea typeface="楷体_GB2312" pitchFamily="49" charset="-122"/>
                </a:rPr>
                <a:t>）</a:t>
              </a:r>
              <a:endParaRPr lang="zh-CN" altLang="en-US">
                <a:ea typeface="楷体_GB2312" pitchFamily="49" charset="-122"/>
              </a:endParaRPr>
            </a:p>
          </p:txBody>
        </p:sp>
        <p:sp>
          <p:nvSpPr>
            <p:cNvPr id="17459" name="Rectangle 5"/>
            <p:cNvSpPr>
              <a:spLocks noChangeArrowheads="1"/>
            </p:cNvSpPr>
            <p:nvPr/>
          </p:nvSpPr>
          <p:spPr bwMode="auto">
            <a:xfrm>
              <a:off x="2358" y="0"/>
              <a:ext cx="1497" cy="425"/>
            </a:xfrm>
            <a:prstGeom prst="rect">
              <a:avLst/>
            </a:prstGeom>
            <a:solidFill>
              <a:srgbClr val="FFCCFF"/>
            </a:solidFill>
            <a:ln w="9525">
              <a:noFill/>
              <a:miter lim="800000"/>
            </a:ln>
          </p:spPr>
          <p:txBody>
            <a:bodyPr anchor="ctr"/>
            <a:lstStyle/>
            <a:p>
              <a:pPr algn="ctr">
                <a:lnSpc>
                  <a:spcPct val="80000"/>
                </a:lnSpc>
                <a:spcBef>
                  <a:spcPct val="20000"/>
                </a:spcBef>
              </a:pPr>
              <a:r>
                <a:rPr lang="zh-CN" altLang="en-US">
                  <a:ea typeface="楷体_GB2312" pitchFamily="49" charset="-122"/>
                </a:rPr>
                <a:t>呈中性或碱性反应（</a:t>
              </a:r>
              <a:r>
                <a:rPr lang="en-US" altLang="zh-CN">
                  <a:ea typeface="楷体_GB2312" pitchFamily="49" charset="-122"/>
                </a:rPr>
                <a:t>PH 6</a:t>
              </a:r>
              <a:r>
                <a:rPr lang="zh-CN" altLang="en-US">
                  <a:ea typeface="楷体_GB2312" pitchFamily="49" charset="-122"/>
                </a:rPr>
                <a:t>～</a:t>
              </a:r>
              <a:r>
                <a:rPr lang="en-US" altLang="zh-CN">
                  <a:ea typeface="楷体_GB2312" pitchFamily="49" charset="-122"/>
                </a:rPr>
                <a:t>8</a:t>
              </a:r>
              <a:r>
                <a:rPr lang="zh-CN" altLang="en-US">
                  <a:ea typeface="楷体_GB2312" pitchFamily="49" charset="-122"/>
                </a:rPr>
                <a:t>）</a:t>
              </a:r>
              <a:endParaRPr lang="zh-CN" altLang="en-US">
                <a:ea typeface="楷体_GB2312" pitchFamily="49" charset="-122"/>
              </a:endParaRPr>
            </a:p>
          </p:txBody>
        </p:sp>
        <p:sp>
          <p:nvSpPr>
            <p:cNvPr id="17460" name="Rectangle 6"/>
            <p:cNvSpPr>
              <a:spLocks noChangeArrowheads="1"/>
            </p:cNvSpPr>
            <p:nvPr/>
          </p:nvSpPr>
          <p:spPr bwMode="auto">
            <a:xfrm>
              <a:off x="830" y="0"/>
              <a:ext cx="1528" cy="425"/>
            </a:xfrm>
            <a:prstGeom prst="rect">
              <a:avLst/>
            </a:prstGeom>
            <a:solidFill>
              <a:srgbClr val="FFCCFF"/>
            </a:solidFill>
            <a:ln w="9525">
              <a:noFill/>
              <a:miter lim="800000"/>
            </a:ln>
          </p:spPr>
          <p:txBody>
            <a:bodyPr anchor="ctr"/>
            <a:lstStyle/>
            <a:p>
              <a:pPr algn="ctr">
                <a:lnSpc>
                  <a:spcPct val="80000"/>
                </a:lnSpc>
                <a:spcBef>
                  <a:spcPct val="20000"/>
                </a:spcBef>
              </a:pPr>
              <a:r>
                <a:rPr lang="zh-CN" altLang="en-US">
                  <a:ea typeface="楷体_GB2312" pitchFamily="49" charset="-122"/>
                </a:rPr>
                <a:t>呈酸性反应（</a:t>
              </a:r>
              <a:r>
                <a:rPr lang="en-US" altLang="zh-CN">
                  <a:ea typeface="楷体_GB2312" pitchFamily="49" charset="-122"/>
                </a:rPr>
                <a:t>PH 4.7</a:t>
              </a:r>
              <a:r>
                <a:rPr lang="zh-CN" altLang="en-US">
                  <a:ea typeface="楷体_GB2312" pitchFamily="49" charset="-122"/>
                </a:rPr>
                <a:t>～</a:t>
              </a:r>
              <a:r>
                <a:rPr lang="en-US" altLang="zh-CN">
                  <a:ea typeface="楷体_GB2312" pitchFamily="49" charset="-122"/>
                </a:rPr>
                <a:t>5.1</a:t>
              </a:r>
              <a:r>
                <a:rPr lang="zh-CN" altLang="en-US">
                  <a:ea typeface="楷体_GB2312" pitchFamily="49" charset="-122"/>
                </a:rPr>
                <a:t>）</a:t>
              </a:r>
              <a:endParaRPr lang="zh-CN" altLang="en-US">
                <a:ea typeface="楷体_GB2312" pitchFamily="49" charset="-122"/>
              </a:endParaRPr>
            </a:p>
          </p:txBody>
        </p:sp>
        <p:sp>
          <p:nvSpPr>
            <p:cNvPr id="17461" name="Rectangle 7"/>
            <p:cNvSpPr>
              <a:spLocks noChangeArrowheads="1"/>
            </p:cNvSpPr>
            <p:nvPr/>
          </p:nvSpPr>
          <p:spPr bwMode="auto">
            <a:xfrm>
              <a:off x="0" y="0"/>
              <a:ext cx="830" cy="425"/>
            </a:xfrm>
            <a:prstGeom prst="rect">
              <a:avLst/>
            </a:prstGeom>
            <a:solidFill>
              <a:srgbClr val="FFCCFF"/>
            </a:solidFill>
            <a:ln w="9525">
              <a:noFill/>
              <a:miter lim="800000"/>
            </a:ln>
          </p:spPr>
          <p:txBody>
            <a:bodyPr anchor="ctr"/>
            <a:lstStyle/>
            <a:p>
              <a:pPr algn="ctr">
                <a:lnSpc>
                  <a:spcPct val="80000"/>
                </a:lnSpc>
                <a:spcBef>
                  <a:spcPct val="20000"/>
                </a:spcBef>
              </a:pPr>
              <a:r>
                <a:rPr lang="zh-CN" altLang="en-US" b="1">
                  <a:solidFill>
                    <a:srgbClr val="FF0066"/>
                  </a:solidFill>
                  <a:ea typeface="楷体_GB2312" pitchFamily="49" charset="-122"/>
                </a:rPr>
                <a:t>酸碱反应</a:t>
              </a:r>
              <a:endParaRPr lang="zh-CN" altLang="en-US" b="1">
                <a:solidFill>
                  <a:srgbClr val="FF0066"/>
                </a:solidFill>
                <a:ea typeface="楷体_GB2312" pitchFamily="49" charset="-122"/>
              </a:endParaRPr>
            </a:p>
          </p:txBody>
        </p:sp>
      </p:grpSp>
      <p:grpSp>
        <p:nvGrpSpPr>
          <p:cNvPr id="3" name="Group 8"/>
          <p:cNvGrpSpPr/>
          <p:nvPr/>
        </p:nvGrpSpPr>
        <p:grpSpPr bwMode="auto">
          <a:xfrm>
            <a:off x="323850" y="3500438"/>
            <a:ext cx="8569325" cy="674687"/>
            <a:chOff x="0" y="0"/>
            <a:chExt cx="5398" cy="425"/>
          </a:xfrm>
        </p:grpSpPr>
        <p:sp>
          <p:nvSpPr>
            <p:cNvPr id="17454" name="Rectangle 9"/>
            <p:cNvSpPr>
              <a:spLocks noChangeArrowheads="1"/>
            </p:cNvSpPr>
            <p:nvPr/>
          </p:nvSpPr>
          <p:spPr bwMode="auto">
            <a:xfrm>
              <a:off x="3855" y="0"/>
              <a:ext cx="1543" cy="425"/>
            </a:xfrm>
            <a:prstGeom prst="rect">
              <a:avLst/>
            </a:prstGeom>
            <a:solidFill>
              <a:srgbClr val="99FFCC"/>
            </a:solidFill>
            <a:ln w="9525">
              <a:noFill/>
              <a:miter lim="800000"/>
            </a:ln>
          </p:spPr>
          <p:txBody>
            <a:bodyPr anchor="ctr"/>
            <a:lstStyle/>
            <a:p>
              <a:pPr algn="ctr">
                <a:lnSpc>
                  <a:spcPct val="80000"/>
                </a:lnSpc>
                <a:spcBef>
                  <a:spcPct val="20000"/>
                </a:spcBef>
              </a:pPr>
              <a:r>
                <a:rPr lang="zh-CN" altLang="en-US">
                  <a:ea typeface="楷体_GB2312" pitchFamily="49" charset="-122"/>
                </a:rPr>
                <a:t>约</a:t>
              </a:r>
              <a:r>
                <a:rPr lang="en-US" altLang="zh-CN">
                  <a:ea typeface="楷体_GB2312" pitchFamily="49" charset="-122"/>
                </a:rPr>
                <a:t>1</a:t>
              </a:r>
              <a:r>
                <a:rPr lang="zh-CN" altLang="en-US">
                  <a:ea typeface="楷体_GB2312" pitchFamily="49" charset="-122"/>
                </a:rPr>
                <a:t>次</a:t>
              </a:r>
              <a:r>
                <a:rPr lang="en-US" altLang="zh-CN">
                  <a:ea typeface="楷体_GB2312" pitchFamily="49" charset="-122"/>
                </a:rPr>
                <a:t>/</a:t>
              </a:r>
              <a:r>
                <a:rPr lang="zh-CN" altLang="en-US">
                  <a:ea typeface="楷体_GB2312" pitchFamily="49" charset="-122"/>
                </a:rPr>
                <a:t>日</a:t>
              </a:r>
              <a:endParaRPr lang="zh-CN" altLang="en-US">
                <a:ea typeface="楷体_GB2312" pitchFamily="49" charset="-122"/>
              </a:endParaRPr>
            </a:p>
          </p:txBody>
        </p:sp>
        <p:sp>
          <p:nvSpPr>
            <p:cNvPr id="17455" name="Rectangle 10"/>
            <p:cNvSpPr>
              <a:spLocks noChangeArrowheads="1"/>
            </p:cNvSpPr>
            <p:nvPr/>
          </p:nvSpPr>
          <p:spPr bwMode="auto">
            <a:xfrm>
              <a:off x="2358" y="0"/>
              <a:ext cx="1497" cy="425"/>
            </a:xfrm>
            <a:prstGeom prst="rect">
              <a:avLst/>
            </a:prstGeom>
            <a:solidFill>
              <a:srgbClr val="99FFCC"/>
            </a:solidFill>
            <a:ln w="9525">
              <a:noFill/>
              <a:miter lim="800000"/>
            </a:ln>
          </p:spPr>
          <p:txBody>
            <a:bodyPr anchor="ctr"/>
            <a:lstStyle/>
            <a:p>
              <a:pPr algn="ctr">
                <a:lnSpc>
                  <a:spcPct val="80000"/>
                </a:lnSpc>
                <a:spcBef>
                  <a:spcPct val="20000"/>
                </a:spcBef>
              </a:pPr>
              <a:r>
                <a:rPr lang="en-US" altLang="zh-CN">
                  <a:ea typeface="楷体_GB2312" pitchFamily="49" charset="-122"/>
                </a:rPr>
                <a:t>1</a:t>
              </a:r>
              <a:r>
                <a:rPr lang="zh-CN" altLang="en-US">
                  <a:ea typeface="楷体_GB2312" pitchFamily="49" charset="-122"/>
                </a:rPr>
                <a:t>～</a:t>
              </a:r>
              <a:r>
                <a:rPr lang="en-US" altLang="zh-CN">
                  <a:ea typeface="楷体_GB2312" pitchFamily="49" charset="-122"/>
                </a:rPr>
                <a:t>2</a:t>
              </a:r>
              <a:r>
                <a:rPr lang="zh-CN" altLang="en-US">
                  <a:ea typeface="楷体_GB2312" pitchFamily="49" charset="-122"/>
                </a:rPr>
                <a:t>次</a:t>
              </a:r>
              <a:r>
                <a:rPr lang="en-US" altLang="zh-CN">
                  <a:ea typeface="楷体_GB2312" pitchFamily="49" charset="-122"/>
                </a:rPr>
                <a:t>/</a:t>
              </a:r>
              <a:r>
                <a:rPr lang="zh-CN" altLang="en-US">
                  <a:ea typeface="楷体_GB2312" pitchFamily="49" charset="-122"/>
                </a:rPr>
                <a:t>日，易便秘</a:t>
              </a:r>
              <a:endParaRPr lang="zh-CN" altLang="en-US">
                <a:ea typeface="楷体_GB2312" pitchFamily="49" charset="-122"/>
              </a:endParaRPr>
            </a:p>
          </p:txBody>
        </p:sp>
        <p:sp>
          <p:nvSpPr>
            <p:cNvPr id="17456" name="Rectangle 11"/>
            <p:cNvSpPr>
              <a:spLocks noChangeArrowheads="1"/>
            </p:cNvSpPr>
            <p:nvPr/>
          </p:nvSpPr>
          <p:spPr bwMode="auto">
            <a:xfrm>
              <a:off x="830" y="0"/>
              <a:ext cx="1528" cy="425"/>
            </a:xfrm>
            <a:prstGeom prst="rect">
              <a:avLst/>
            </a:prstGeom>
            <a:solidFill>
              <a:srgbClr val="99FFCC"/>
            </a:solidFill>
            <a:ln w="9525">
              <a:noFill/>
              <a:miter lim="800000"/>
            </a:ln>
          </p:spPr>
          <p:txBody>
            <a:bodyPr anchor="ctr"/>
            <a:lstStyle/>
            <a:p>
              <a:pPr algn="ctr">
                <a:lnSpc>
                  <a:spcPct val="80000"/>
                </a:lnSpc>
                <a:spcBef>
                  <a:spcPct val="20000"/>
                </a:spcBef>
              </a:pPr>
              <a:r>
                <a:rPr lang="en-US" altLang="zh-CN">
                  <a:ea typeface="楷体_GB2312" pitchFamily="49" charset="-122"/>
                </a:rPr>
                <a:t>2</a:t>
              </a:r>
              <a:r>
                <a:rPr lang="zh-CN" altLang="en-US">
                  <a:ea typeface="楷体_GB2312" pitchFamily="49" charset="-122"/>
                </a:rPr>
                <a:t>～</a:t>
              </a:r>
              <a:r>
                <a:rPr lang="en-US" altLang="zh-CN">
                  <a:ea typeface="楷体_GB2312" pitchFamily="49" charset="-122"/>
                </a:rPr>
                <a:t>4</a:t>
              </a:r>
              <a:r>
                <a:rPr lang="zh-CN" altLang="en-US">
                  <a:ea typeface="楷体_GB2312" pitchFamily="49" charset="-122"/>
                </a:rPr>
                <a:t>次</a:t>
              </a:r>
              <a:r>
                <a:rPr lang="en-US" altLang="zh-CN">
                  <a:ea typeface="楷体_GB2312" pitchFamily="49" charset="-122"/>
                </a:rPr>
                <a:t>/</a:t>
              </a:r>
              <a:r>
                <a:rPr lang="zh-CN" altLang="en-US">
                  <a:ea typeface="楷体_GB2312" pitchFamily="49" charset="-122"/>
                </a:rPr>
                <a:t>日</a:t>
              </a:r>
              <a:endParaRPr lang="zh-CN" altLang="en-US">
                <a:ea typeface="楷体_GB2312" pitchFamily="49" charset="-122"/>
              </a:endParaRPr>
            </a:p>
          </p:txBody>
        </p:sp>
        <p:sp>
          <p:nvSpPr>
            <p:cNvPr id="17457" name="Rectangle 12"/>
            <p:cNvSpPr>
              <a:spLocks noChangeArrowheads="1"/>
            </p:cNvSpPr>
            <p:nvPr/>
          </p:nvSpPr>
          <p:spPr bwMode="auto">
            <a:xfrm>
              <a:off x="0" y="0"/>
              <a:ext cx="830" cy="425"/>
            </a:xfrm>
            <a:prstGeom prst="rect">
              <a:avLst/>
            </a:prstGeom>
            <a:solidFill>
              <a:srgbClr val="99FFCC"/>
            </a:solidFill>
            <a:ln w="9525">
              <a:noFill/>
              <a:miter lim="800000"/>
            </a:ln>
          </p:spPr>
          <p:txBody>
            <a:bodyPr anchor="ctr"/>
            <a:lstStyle/>
            <a:p>
              <a:pPr algn="ctr">
                <a:lnSpc>
                  <a:spcPct val="80000"/>
                </a:lnSpc>
                <a:spcBef>
                  <a:spcPct val="20000"/>
                </a:spcBef>
              </a:pPr>
              <a:r>
                <a:rPr lang="zh-CN" altLang="en-US" b="1">
                  <a:solidFill>
                    <a:srgbClr val="FF0066"/>
                  </a:solidFill>
                  <a:ea typeface="楷体_GB2312" pitchFamily="49" charset="-122"/>
                </a:rPr>
                <a:t>大便次数</a:t>
              </a:r>
              <a:endParaRPr lang="zh-CN" altLang="en-US" b="1">
                <a:solidFill>
                  <a:srgbClr val="FF0066"/>
                </a:solidFill>
                <a:ea typeface="楷体_GB2312" pitchFamily="49" charset="-122"/>
              </a:endParaRPr>
            </a:p>
          </p:txBody>
        </p:sp>
      </p:grpSp>
      <p:grpSp>
        <p:nvGrpSpPr>
          <p:cNvPr id="4" name="Group 13"/>
          <p:cNvGrpSpPr/>
          <p:nvPr/>
        </p:nvGrpSpPr>
        <p:grpSpPr bwMode="auto">
          <a:xfrm>
            <a:off x="323850" y="3141663"/>
            <a:ext cx="8569325" cy="382587"/>
            <a:chOff x="0" y="0"/>
            <a:chExt cx="5398" cy="241"/>
          </a:xfrm>
        </p:grpSpPr>
        <p:sp>
          <p:nvSpPr>
            <p:cNvPr id="17450" name="Rectangle 14"/>
            <p:cNvSpPr>
              <a:spLocks noChangeArrowheads="1"/>
            </p:cNvSpPr>
            <p:nvPr/>
          </p:nvSpPr>
          <p:spPr bwMode="auto">
            <a:xfrm>
              <a:off x="3855" y="0"/>
              <a:ext cx="1543" cy="241"/>
            </a:xfrm>
            <a:prstGeom prst="rect">
              <a:avLst/>
            </a:prstGeom>
            <a:solidFill>
              <a:srgbClr val="FFCCFF"/>
            </a:solidFill>
            <a:ln w="9525">
              <a:noFill/>
              <a:miter lim="800000"/>
            </a:ln>
          </p:spPr>
          <p:txBody>
            <a:bodyPr anchor="ctr"/>
            <a:lstStyle/>
            <a:p>
              <a:pPr algn="ctr">
                <a:lnSpc>
                  <a:spcPct val="80000"/>
                </a:lnSpc>
                <a:spcBef>
                  <a:spcPct val="20000"/>
                </a:spcBef>
              </a:pPr>
              <a:r>
                <a:rPr lang="zh-CN" altLang="en-US">
                  <a:ea typeface="楷体_GB2312" pitchFamily="49" charset="-122"/>
                </a:rPr>
                <a:t>臭味加重</a:t>
              </a:r>
              <a:endParaRPr lang="zh-CN" altLang="en-US">
                <a:ea typeface="楷体_GB2312" pitchFamily="49" charset="-122"/>
              </a:endParaRPr>
            </a:p>
          </p:txBody>
        </p:sp>
        <p:sp>
          <p:nvSpPr>
            <p:cNvPr id="17451" name="Rectangle 15"/>
            <p:cNvSpPr>
              <a:spLocks noChangeArrowheads="1"/>
            </p:cNvSpPr>
            <p:nvPr/>
          </p:nvSpPr>
          <p:spPr bwMode="auto">
            <a:xfrm>
              <a:off x="2358" y="0"/>
              <a:ext cx="1497" cy="241"/>
            </a:xfrm>
            <a:prstGeom prst="rect">
              <a:avLst/>
            </a:prstGeom>
            <a:solidFill>
              <a:srgbClr val="FFCCFF"/>
            </a:solidFill>
            <a:ln w="9525">
              <a:noFill/>
              <a:miter lim="800000"/>
            </a:ln>
          </p:spPr>
          <p:txBody>
            <a:bodyPr anchor="ctr"/>
            <a:lstStyle/>
            <a:p>
              <a:pPr algn="ctr">
                <a:lnSpc>
                  <a:spcPct val="80000"/>
                </a:lnSpc>
                <a:spcBef>
                  <a:spcPct val="20000"/>
                </a:spcBef>
              </a:pPr>
              <a:r>
                <a:rPr lang="zh-CN" altLang="en-US">
                  <a:ea typeface="楷体_GB2312" pitchFamily="49" charset="-122"/>
                </a:rPr>
                <a:t>臭味明显</a:t>
              </a:r>
              <a:endParaRPr lang="zh-CN" altLang="en-US">
                <a:ea typeface="楷体_GB2312" pitchFamily="49" charset="-122"/>
              </a:endParaRPr>
            </a:p>
          </p:txBody>
        </p:sp>
        <p:sp>
          <p:nvSpPr>
            <p:cNvPr id="17452" name="Rectangle 16"/>
            <p:cNvSpPr>
              <a:spLocks noChangeArrowheads="1"/>
            </p:cNvSpPr>
            <p:nvPr/>
          </p:nvSpPr>
          <p:spPr bwMode="auto">
            <a:xfrm>
              <a:off x="830" y="0"/>
              <a:ext cx="1528" cy="241"/>
            </a:xfrm>
            <a:prstGeom prst="rect">
              <a:avLst/>
            </a:prstGeom>
            <a:solidFill>
              <a:srgbClr val="FFCCFF"/>
            </a:solidFill>
            <a:ln w="9525">
              <a:noFill/>
              <a:miter lim="800000"/>
            </a:ln>
          </p:spPr>
          <p:txBody>
            <a:bodyPr anchor="ctr"/>
            <a:lstStyle/>
            <a:p>
              <a:pPr algn="ctr">
                <a:lnSpc>
                  <a:spcPct val="80000"/>
                </a:lnSpc>
                <a:spcBef>
                  <a:spcPct val="20000"/>
                </a:spcBef>
              </a:pPr>
              <a:r>
                <a:rPr lang="zh-CN" altLang="en-US">
                  <a:ea typeface="楷体_GB2312" pitchFamily="49" charset="-122"/>
                </a:rPr>
                <a:t>不臭</a:t>
              </a:r>
              <a:endParaRPr lang="zh-CN" altLang="en-US">
                <a:ea typeface="楷体_GB2312" pitchFamily="49" charset="-122"/>
              </a:endParaRPr>
            </a:p>
          </p:txBody>
        </p:sp>
        <p:sp>
          <p:nvSpPr>
            <p:cNvPr id="17453" name="Rectangle 17"/>
            <p:cNvSpPr>
              <a:spLocks noChangeArrowheads="1"/>
            </p:cNvSpPr>
            <p:nvPr/>
          </p:nvSpPr>
          <p:spPr bwMode="auto">
            <a:xfrm>
              <a:off x="0" y="0"/>
              <a:ext cx="830" cy="241"/>
            </a:xfrm>
            <a:prstGeom prst="rect">
              <a:avLst/>
            </a:prstGeom>
            <a:solidFill>
              <a:srgbClr val="FFCCFF"/>
            </a:solidFill>
            <a:ln w="9525">
              <a:noFill/>
              <a:miter lim="800000"/>
            </a:ln>
          </p:spPr>
          <p:txBody>
            <a:bodyPr anchor="ctr"/>
            <a:lstStyle/>
            <a:p>
              <a:pPr algn="ctr">
                <a:lnSpc>
                  <a:spcPct val="80000"/>
                </a:lnSpc>
                <a:spcBef>
                  <a:spcPct val="20000"/>
                </a:spcBef>
              </a:pPr>
              <a:r>
                <a:rPr lang="zh-CN" altLang="en-US" b="1">
                  <a:solidFill>
                    <a:srgbClr val="FF0066"/>
                  </a:solidFill>
                  <a:ea typeface="楷体_GB2312" pitchFamily="49" charset="-122"/>
                </a:rPr>
                <a:t>气    味</a:t>
              </a:r>
              <a:endParaRPr lang="zh-CN" altLang="en-US" b="1">
                <a:solidFill>
                  <a:srgbClr val="FF0066"/>
                </a:solidFill>
                <a:ea typeface="楷体_GB2312" pitchFamily="49" charset="-122"/>
              </a:endParaRPr>
            </a:p>
          </p:txBody>
        </p:sp>
      </p:grpSp>
      <p:grpSp>
        <p:nvGrpSpPr>
          <p:cNvPr id="5" name="Group 18"/>
          <p:cNvGrpSpPr/>
          <p:nvPr/>
        </p:nvGrpSpPr>
        <p:grpSpPr bwMode="auto">
          <a:xfrm>
            <a:off x="323850" y="2205038"/>
            <a:ext cx="8569325" cy="966787"/>
            <a:chOff x="0" y="0"/>
            <a:chExt cx="5398" cy="609"/>
          </a:xfrm>
        </p:grpSpPr>
        <p:sp>
          <p:nvSpPr>
            <p:cNvPr id="17446" name="Rectangle 19"/>
            <p:cNvSpPr>
              <a:spLocks noChangeArrowheads="1"/>
            </p:cNvSpPr>
            <p:nvPr/>
          </p:nvSpPr>
          <p:spPr bwMode="auto">
            <a:xfrm>
              <a:off x="3855" y="0"/>
              <a:ext cx="1543" cy="609"/>
            </a:xfrm>
            <a:prstGeom prst="rect">
              <a:avLst/>
            </a:prstGeom>
            <a:solidFill>
              <a:srgbClr val="99FFCC"/>
            </a:solidFill>
            <a:ln w="9525">
              <a:noFill/>
              <a:miter lim="800000"/>
            </a:ln>
          </p:spPr>
          <p:txBody>
            <a:bodyPr anchor="ctr"/>
            <a:lstStyle/>
            <a:p>
              <a:pPr algn="ctr">
                <a:lnSpc>
                  <a:spcPct val="80000"/>
                </a:lnSpc>
                <a:spcBef>
                  <a:spcPct val="20000"/>
                </a:spcBef>
              </a:pPr>
              <a:r>
                <a:rPr lang="zh-CN" altLang="en-US">
                  <a:ea typeface="楷体_GB2312" pitchFamily="49" charset="-122"/>
                </a:rPr>
                <a:t>软、稍稠。</a:t>
              </a:r>
              <a:endParaRPr lang="zh-CN" altLang="en-US">
                <a:ea typeface="楷体_GB2312" pitchFamily="49" charset="-122"/>
              </a:endParaRPr>
            </a:p>
          </p:txBody>
        </p:sp>
        <p:sp>
          <p:nvSpPr>
            <p:cNvPr id="17447" name="Rectangle 20"/>
            <p:cNvSpPr>
              <a:spLocks noChangeArrowheads="1"/>
            </p:cNvSpPr>
            <p:nvPr/>
          </p:nvSpPr>
          <p:spPr bwMode="auto">
            <a:xfrm>
              <a:off x="2358" y="0"/>
              <a:ext cx="1497" cy="609"/>
            </a:xfrm>
            <a:prstGeom prst="rect">
              <a:avLst/>
            </a:prstGeom>
            <a:solidFill>
              <a:srgbClr val="99FFCC"/>
            </a:solidFill>
            <a:ln w="9525">
              <a:noFill/>
              <a:miter lim="800000"/>
            </a:ln>
          </p:spPr>
          <p:txBody>
            <a:bodyPr anchor="ctr"/>
            <a:lstStyle/>
            <a:p>
              <a:pPr algn="ctr">
                <a:lnSpc>
                  <a:spcPct val="80000"/>
                </a:lnSpc>
                <a:spcBef>
                  <a:spcPct val="20000"/>
                </a:spcBef>
              </a:pPr>
              <a:r>
                <a:rPr lang="zh-CN" altLang="en-US">
                  <a:ea typeface="楷体_GB2312" pitchFamily="49" charset="-122"/>
                </a:rPr>
                <a:t>较干稠，有时可呈白色凝块。</a:t>
              </a:r>
              <a:endParaRPr lang="zh-CN" altLang="en-US">
                <a:ea typeface="楷体_GB2312" pitchFamily="49" charset="-122"/>
              </a:endParaRPr>
            </a:p>
          </p:txBody>
        </p:sp>
        <p:sp>
          <p:nvSpPr>
            <p:cNvPr id="17448" name="Rectangle 21"/>
            <p:cNvSpPr>
              <a:spLocks noChangeArrowheads="1"/>
            </p:cNvSpPr>
            <p:nvPr/>
          </p:nvSpPr>
          <p:spPr bwMode="auto">
            <a:xfrm>
              <a:off x="830" y="0"/>
              <a:ext cx="1528" cy="609"/>
            </a:xfrm>
            <a:prstGeom prst="rect">
              <a:avLst/>
            </a:prstGeom>
            <a:solidFill>
              <a:srgbClr val="99FFCC"/>
            </a:solidFill>
            <a:ln w="9525">
              <a:noFill/>
              <a:miter lim="800000"/>
            </a:ln>
          </p:spPr>
          <p:txBody>
            <a:bodyPr anchor="ctr"/>
            <a:lstStyle/>
            <a:p>
              <a:pPr algn="ctr">
                <a:lnSpc>
                  <a:spcPct val="80000"/>
                </a:lnSpc>
                <a:spcBef>
                  <a:spcPct val="20000"/>
                </a:spcBef>
              </a:pPr>
              <a:r>
                <a:rPr lang="zh-CN" altLang="en-US">
                  <a:ea typeface="楷体_GB2312" pitchFamily="49" charset="-122"/>
                </a:rPr>
                <a:t>均匀膏状或带黄色粪便颗粒，或较稀薄 </a:t>
              </a:r>
              <a:endParaRPr lang="zh-CN" altLang="en-US">
                <a:ea typeface="楷体_GB2312" pitchFamily="49" charset="-122"/>
              </a:endParaRPr>
            </a:p>
          </p:txBody>
        </p:sp>
        <p:sp>
          <p:nvSpPr>
            <p:cNvPr id="17449" name="Rectangle 22"/>
            <p:cNvSpPr>
              <a:spLocks noChangeArrowheads="1"/>
            </p:cNvSpPr>
            <p:nvPr/>
          </p:nvSpPr>
          <p:spPr bwMode="auto">
            <a:xfrm>
              <a:off x="0" y="0"/>
              <a:ext cx="830" cy="609"/>
            </a:xfrm>
            <a:prstGeom prst="rect">
              <a:avLst/>
            </a:prstGeom>
            <a:solidFill>
              <a:srgbClr val="99FFCC"/>
            </a:solidFill>
            <a:ln w="9525">
              <a:noFill/>
              <a:miter lim="800000"/>
            </a:ln>
          </p:spPr>
          <p:txBody>
            <a:bodyPr anchor="ctr"/>
            <a:lstStyle/>
            <a:p>
              <a:pPr algn="ctr">
                <a:lnSpc>
                  <a:spcPct val="80000"/>
                </a:lnSpc>
                <a:spcBef>
                  <a:spcPct val="20000"/>
                </a:spcBef>
              </a:pPr>
              <a:r>
                <a:rPr lang="zh-CN" altLang="en-US" b="1">
                  <a:solidFill>
                    <a:srgbClr val="FF0066"/>
                  </a:solidFill>
                  <a:ea typeface="楷体_GB2312" pitchFamily="49" charset="-122"/>
                </a:rPr>
                <a:t>大便性状</a:t>
              </a:r>
              <a:endParaRPr lang="zh-CN" altLang="en-US" b="1">
                <a:solidFill>
                  <a:srgbClr val="FF0066"/>
                </a:solidFill>
                <a:ea typeface="楷体_GB2312" pitchFamily="49" charset="-122"/>
              </a:endParaRPr>
            </a:p>
          </p:txBody>
        </p:sp>
      </p:grpSp>
      <p:grpSp>
        <p:nvGrpSpPr>
          <p:cNvPr id="6" name="Group 23"/>
          <p:cNvGrpSpPr/>
          <p:nvPr/>
        </p:nvGrpSpPr>
        <p:grpSpPr bwMode="auto">
          <a:xfrm>
            <a:off x="323850" y="1557338"/>
            <a:ext cx="8569325" cy="674687"/>
            <a:chOff x="0" y="0"/>
            <a:chExt cx="5398" cy="425"/>
          </a:xfrm>
        </p:grpSpPr>
        <p:sp>
          <p:nvSpPr>
            <p:cNvPr id="17442" name="Rectangle 24"/>
            <p:cNvSpPr>
              <a:spLocks noChangeArrowheads="1"/>
            </p:cNvSpPr>
            <p:nvPr/>
          </p:nvSpPr>
          <p:spPr bwMode="auto">
            <a:xfrm>
              <a:off x="3855" y="0"/>
              <a:ext cx="1543" cy="425"/>
            </a:xfrm>
            <a:prstGeom prst="rect">
              <a:avLst/>
            </a:prstGeom>
            <a:solidFill>
              <a:srgbClr val="FFCCFF"/>
            </a:solidFill>
            <a:ln w="9525">
              <a:noFill/>
              <a:miter lim="800000"/>
            </a:ln>
          </p:spPr>
          <p:txBody>
            <a:bodyPr anchor="ctr"/>
            <a:lstStyle/>
            <a:p>
              <a:pPr algn="ctr">
                <a:lnSpc>
                  <a:spcPct val="80000"/>
                </a:lnSpc>
                <a:spcBef>
                  <a:spcPct val="20000"/>
                </a:spcBef>
              </a:pPr>
              <a:r>
                <a:rPr lang="zh-CN" altLang="en-US">
                  <a:ea typeface="楷体_GB2312" pitchFamily="49" charset="-122"/>
                </a:rPr>
                <a:t>与喂养牛乳者相似，但较黄</a:t>
              </a:r>
              <a:r>
                <a:rPr lang="en-US" altLang="zh-CN">
                  <a:ea typeface="楷体_GB2312" pitchFamily="49" charset="-122"/>
                </a:rPr>
                <a:t>.</a:t>
              </a:r>
              <a:endParaRPr lang="en-US" altLang="zh-CN">
                <a:ea typeface="楷体_GB2312" pitchFamily="49" charset="-122"/>
              </a:endParaRPr>
            </a:p>
          </p:txBody>
        </p:sp>
        <p:sp>
          <p:nvSpPr>
            <p:cNvPr id="17443" name="Rectangle 25"/>
            <p:cNvSpPr>
              <a:spLocks noChangeArrowheads="1"/>
            </p:cNvSpPr>
            <p:nvPr/>
          </p:nvSpPr>
          <p:spPr bwMode="auto">
            <a:xfrm>
              <a:off x="2358" y="0"/>
              <a:ext cx="1497" cy="425"/>
            </a:xfrm>
            <a:prstGeom prst="rect">
              <a:avLst/>
            </a:prstGeom>
            <a:solidFill>
              <a:srgbClr val="FFCCFF"/>
            </a:solidFill>
            <a:ln w="9525">
              <a:noFill/>
              <a:miter lim="800000"/>
            </a:ln>
          </p:spPr>
          <p:txBody>
            <a:bodyPr anchor="ctr"/>
            <a:lstStyle/>
            <a:p>
              <a:pPr algn="ctr">
                <a:lnSpc>
                  <a:spcPct val="80000"/>
                </a:lnSpc>
                <a:spcBef>
                  <a:spcPct val="20000"/>
                </a:spcBef>
              </a:pPr>
              <a:r>
                <a:rPr lang="zh-CN" altLang="en-US">
                  <a:ea typeface="楷体_GB2312" pitchFamily="49" charset="-122"/>
                </a:rPr>
                <a:t>呈淡黄色或灰黄色</a:t>
              </a:r>
              <a:r>
                <a:rPr lang="en-US" altLang="zh-CN">
                  <a:ea typeface="楷体_GB2312" pitchFamily="49" charset="-122"/>
                </a:rPr>
                <a:t>.</a:t>
              </a:r>
              <a:endParaRPr lang="en-US" altLang="zh-CN">
                <a:ea typeface="楷体_GB2312" pitchFamily="49" charset="-122"/>
              </a:endParaRPr>
            </a:p>
          </p:txBody>
        </p:sp>
        <p:sp>
          <p:nvSpPr>
            <p:cNvPr id="17444" name="Rectangle 26"/>
            <p:cNvSpPr>
              <a:spLocks noChangeArrowheads="1"/>
            </p:cNvSpPr>
            <p:nvPr/>
          </p:nvSpPr>
          <p:spPr bwMode="auto">
            <a:xfrm>
              <a:off x="830" y="0"/>
              <a:ext cx="1528" cy="425"/>
            </a:xfrm>
            <a:prstGeom prst="rect">
              <a:avLst/>
            </a:prstGeom>
            <a:solidFill>
              <a:srgbClr val="FFCCFF"/>
            </a:solidFill>
            <a:ln w="9525">
              <a:noFill/>
              <a:miter lim="800000"/>
            </a:ln>
          </p:spPr>
          <p:txBody>
            <a:bodyPr anchor="ctr"/>
            <a:lstStyle/>
            <a:p>
              <a:pPr algn="ctr">
                <a:lnSpc>
                  <a:spcPct val="80000"/>
                </a:lnSpc>
                <a:spcBef>
                  <a:spcPct val="20000"/>
                </a:spcBef>
              </a:pPr>
              <a:r>
                <a:rPr lang="zh-CN" altLang="en-US">
                  <a:ea typeface="楷体_GB2312" pitchFamily="49" charset="-122"/>
                </a:rPr>
                <a:t>黄色或金黄色，也可呈绿色</a:t>
              </a:r>
              <a:r>
                <a:rPr lang="en-US" altLang="zh-CN">
                  <a:ea typeface="楷体_GB2312" pitchFamily="49" charset="-122"/>
                </a:rPr>
                <a:t>.</a:t>
              </a:r>
              <a:endParaRPr lang="en-US" altLang="zh-CN">
                <a:ea typeface="楷体_GB2312" pitchFamily="49" charset="-122"/>
              </a:endParaRPr>
            </a:p>
          </p:txBody>
        </p:sp>
        <p:sp>
          <p:nvSpPr>
            <p:cNvPr id="17445" name="Rectangle 27"/>
            <p:cNvSpPr>
              <a:spLocks noChangeArrowheads="1"/>
            </p:cNvSpPr>
            <p:nvPr/>
          </p:nvSpPr>
          <p:spPr bwMode="auto">
            <a:xfrm>
              <a:off x="0" y="0"/>
              <a:ext cx="830" cy="425"/>
            </a:xfrm>
            <a:prstGeom prst="rect">
              <a:avLst/>
            </a:prstGeom>
            <a:solidFill>
              <a:srgbClr val="FFCCFF"/>
            </a:solidFill>
            <a:ln w="9525">
              <a:noFill/>
              <a:miter lim="800000"/>
            </a:ln>
          </p:spPr>
          <p:txBody>
            <a:bodyPr anchor="ctr"/>
            <a:lstStyle/>
            <a:p>
              <a:pPr algn="ctr">
                <a:lnSpc>
                  <a:spcPct val="80000"/>
                </a:lnSpc>
                <a:spcBef>
                  <a:spcPct val="20000"/>
                </a:spcBef>
              </a:pPr>
              <a:r>
                <a:rPr lang="zh-CN" altLang="en-US" b="1">
                  <a:solidFill>
                    <a:srgbClr val="FF0066"/>
                  </a:solidFill>
                  <a:ea typeface="楷体_GB2312" pitchFamily="49" charset="-122"/>
                </a:rPr>
                <a:t>大便颜色</a:t>
              </a:r>
              <a:endParaRPr lang="zh-CN" altLang="en-US" b="1">
                <a:solidFill>
                  <a:srgbClr val="FF0066"/>
                </a:solidFill>
                <a:ea typeface="楷体_GB2312" pitchFamily="49" charset="-122"/>
              </a:endParaRPr>
            </a:p>
          </p:txBody>
        </p:sp>
      </p:grpSp>
      <p:grpSp>
        <p:nvGrpSpPr>
          <p:cNvPr id="7" name="Group 28"/>
          <p:cNvGrpSpPr/>
          <p:nvPr/>
        </p:nvGrpSpPr>
        <p:grpSpPr bwMode="auto">
          <a:xfrm>
            <a:off x="323850" y="1196975"/>
            <a:ext cx="8569325" cy="382588"/>
            <a:chOff x="0" y="0"/>
            <a:chExt cx="5398" cy="241"/>
          </a:xfrm>
        </p:grpSpPr>
        <p:sp>
          <p:nvSpPr>
            <p:cNvPr id="17438" name="Rectangle 29"/>
            <p:cNvSpPr>
              <a:spLocks noChangeArrowheads="1"/>
            </p:cNvSpPr>
            <p:nvPr/>
          </p:nvSpPr>
          <p:spPr bwMode="auto">
            <a:xfrm>
              <a:off x="3855" y="0"/>
              <a:ext cx="1543" cy="241"/>
            </a:xfrm>
            <a:prstGeom prst="rect">
              <a:avLst/>
            </a:prstGeom>
            <a:solidFill>
              <a:srgbClr val="6699FF"/>
            </a:solidFill>
            <a:ln w="9525">
              <a:noFill/>
              <a:miter lim="800000"/>
            </a:ln>
          </p:spPr>
          <p:txBody>
            <a:bodyPr anchor="ctr"/>
            <a:lstStyle/>
            <a:p>
              <a:pPr algn="ctr">
                <a:lnSpc>
                  <a:spcPct val="80000"/>
                </a:lnSpc>
                <a:spcBef>
                  <a:spcPct val="20000"/>
                </a:spcBef>
              </a:pPr>
              <a:r>
                <a:rPr lang="zh-CN" altLang="en-US" b="1">
                  <a:solidFill>
                    <a:schemeClr val="bg1"/>
                  </a:solidFill>
                  <a:ea typeface="楷体_GB2312" pitchFamily="49" charset="-122"/>
                </a:rPr>
                <a:t>混合喂养儿粪便 </a:t>
              </a:r>
              <a:endParaRPr lang="zh-CN" altLang="en-US">
                <a:solidFill>
                  <a:schemeClr val="bg1"/>
                </a:solidFill>
                <a:ea typeface="楷体_GB2312" pitchFamily="49" charset="-122"/>
              </a:endParaRPr>
            </a:p>
          </p:txBody>
        </p:sp>
        <p:sp>
          <p:nvSpPr>
            <p:cNvPr id="17439" name="Rectangle 30"/>
            <p:cNvSpPr>
              <a:spLocks noChangeArrowheads="1"/>
            </p:cNvSpPr>
            <p:nvPr/>
          </p:nvSpPr>
          <p:spPr bwMode="auto">
            <a:xfrm>
              <a:off x="2358" y="0"/>
              <a:ext cx="1497" cy="241"/>
            </a:xfrm>
            <a:prstGeom prst="rect">
              <a:avLst/>
            </a:prstGeom>
            <a:solidFill>
              <a:srgbClr val="6699FF"/>
            </a:solidFill>
            <a:ln w="9525">
              <a:noFill/>
              <a:miter lim="800000"/>
            </a:ln>
          </p:spPr>
          <p:txBody>
            <a:bodyPr anchor="ctr"/>
            <a:lstStyle/>
            <a:p>
              <a:pPr algn="ctr">
                <a:lnSpc>
                  <a:spcPct val="80000"/>
                </a:lnSpc>
                <a:spcBef>
                  <a:spcPct val="20000"/>
                </a:spcBef>
              </a:pPr>
              <a:r>
                <a:rPr lang="zh-CN" altLang="en-US" b="1">
                  <a:solidFill>
                    <a:schemeClr val="bg1"/>
                  </a:solidFill>
                  <a:ea typeface="楷体_GB2312" pitchFamily="49" charset="-122"/>
                </a:rPr>
                <a:t>人工喂养儿粪便</a:t>
              </a:r>
              <a:endParaRPr lang="zh-CN" altLang="en-US" b="1">
                <a:solidFill>
                  <a:schemeClr val="bg1"/>
                </a:solidFill>
                <a:ea typeface="楷体_GB2312" pitchFamily="49" charset="-122"/>
              </a:endParaRPr>
            </a:p>
          </p:txBody>
        </p:sp>
        <p:sp>
          <p:nvSpPr>
            <p:cNvPr id="17440" name="Rectangle 31"/>
            <p:cNvSpPr>
              <a:spLocks noChangeArrowheads="1"/>
            </p:cNvSpPr>
            <p:nvPr/>
          </p:nvSpPr>
          <p:spPr bwMode="auto">
            <a:xfrm>
              <a:off x="830" y="0"/>
              <a:ext cx="1528" cy="241"/>
            </a:xfrm>
            <a:prstGeom prst="rect">
              <a:avLst/>
            </a:prstGeom>
            <a:solidFill>
              <a:srgbClr val="6699FF"/>
            </a:solidFill>
            <a:ln w="9525">
              <a:noFill/>
              <a:miter lim="800000"/>
            </a:ln>
          </p:spPr>
          <p:txBody>
            <a:bodyPr anchor="ctr"/>
            <a:lstStyle/>
            <a:p>
              <a:pPr algn="ctr">
                <a:lnSpc>
                  <a:spcPct val="80000"/>
                </a:lnSpc>
                <a:spcBef>
                  <a:spcPct val="20000"/>
                </a:spcBef>
              </a:pPr>
              <a:r>
                <a:rPr lang="zh-CN" altLang="en-US" b="1">
                  <a:solidFill>
                    <a:schemeClr val="bg1"/>
                  </a:solidFill>
                  <a:ea typeface="楷体_GB2312" pitchFamily="49" charset="-122"/>
                </a:rPr>
                <a:t>人乳喂养儿粪便</a:t>
              </a:r>
              <a:endParaRPr lang="zh-CN" altLang="en-US" b="1">
                <a:solidFill>
                  <a:schemeClr val="bg1"/>
                </a:solidFill>
                <a:ea typeface="楷体_GB2312" pitchFamily="49" charset="-122"/>
              </a:endParaRPr>
            </a:p>
          </p:txBody>
        </p:sp>
        <p:sp>
          <p:nvSpPr>
            <p:cNvPr id="17441" name="Rectangle 32"/>
            <p:cNvSpPr>
              <a:spLocks noChangeArrowheads="1"/>
            </p:cNvSpPr>
            <p:nvPr/>
          </p:nvSpPr>
          <p:spPr bwMode="auto">
            <a:xfrm>
              <a:off x="0" y="0"/>
              <a:ext cx="830" cy="241"/>
            </a:xfrm>
            <a:prstGeom prst="rect">
              <a:avLst/>
            </a:prstGeom>
            <a:solidFill>
              <a:srgbClr val="6699FF"/>
            </a:solidFill>
            <a:ln w="9525">
              <a:noFill/>
              <a:miter lim="800000"/>
            </a:ln>
          </p:spPr>
          <p:txBody>
            <a:bodyPr anchor="ctr"/>
            <a:lstStyle/>
            <a:p>
              <a:pPr algn="ctr">
                <a:lnSpc>
                  <a:spcPct val="80000"/>
                </a:lnSpc>
                <a:spcBef>
                  <a:spcPct val="20000"/>
                </a:spcBef>
              </a:pPr>
              <a:endParaRPr lang="zh-CN" altLang="en-US" sz="2800">
                <a:ea typeface="楷体_GB2312" pitchFamily="49" charset="-122"/>
              </a:endParaRPr>
            </a:p>
          </p:txBody>
        </p:sp>
      </p:grpSp>
      <p:sp>
        <p:nvSpPr>
          <p:cNvPr id="17417" name="Line 33"/>
          <p:cNvSpPr>
            <a:spLocks noChangeShapeType="1"/>
          </p:cNvSpPr>
          <p:nvPr/>
        </p:nvSpPr>
        <p:spPr bwMode="auto">
          <a:xfrm>
            <a:off x="323850" y="1484313"/>
            <a:ext cx="1317625" cy="0"/>
          </a:xfrm>
          <a:prstGeom prst="line">
            <a:avLst/>
          </a:prstGeom>
          <a:noFill/>
          <a:ln w="9525">
            <a:noFill/>
            <a:round/>
          </a:ln>
        </p:spPr>
        <p:txBody>
          <a:bodyPr wrap="none"/>
          <a:lstStyle/>
          <a:p>
            <a:endParaRPr lang="zh-CN" altLang="en-US"/>
          </a:p>
        </p:txBody>
      </p:sp>
      <p:sp>
        <p:nvSpPr>
          <p:cNvPr id="17418" name="Line 34"/>
          <p:cNvSpPr>
            <a:spLocks noChangeShapeType="1"/>
          </p:cNvSpPr>
          <p:nvPr/>
        </p:nvSpPr>
        <p:spPr bwMode="auto">
          <a:xfrm>
            <a:off x="323850" y="5240338"/>
            <a:ext cx="1317625" cy="0"/>
          </a:xfrm>
          <a:prstGeom prst="line">
            <a:avLst/>
          </a:prstGeom>
          <a:noFill/>
          <a:ln w="9525">
            <a:noFill/>
            <a:round/>
          </a:ln>
        </p:spPr>
        <p:txBody>
          <a:bodyPr wrap="none"/>
          <a:lstStyle/>
          <a:p>
            <a:endParaRPr lang="zh-CN" altLang="en-US"/>
          </a:p>
        </p:txBody>
      </p:sp>
      <p:sp>
        <p:nvSpPr>
          <p:cNvPr id="17419" name="Line 35"/>
          <p:cNvSpPr>
            <a:spLocks noChangeShapeType="1"/>
          </p:cNvSpPr>
          <p:nvPr/>
        </p:nvSpPr>
        <p:spPr bwMode="auto">
          <a:xfrm>
            <a:off x="323850" y="1484313"/>
            <a:ext cx="0" cy="382587"/>
          </a:xfrm>
          <a:prstGeom prst="line">
            <a:avLst/>
          </a:prstGeom>
          <a:noFill/>
          <a:ln w="9525">
            <a:noFill/>
            <a:round/>
          </a:ln>
        </p:spPr>
        <p:txBody>
          <a:bodyPr wrap="none"/>
          <a:lstStyle/>
          <a:p>
            <a:endParaRPr lang="zh-CN" altLang="en-US"/>
          </a:p>
        </p:txBody>
      </p:sp>
      <p:sp>
        <p:nvSpPr>
          <p:cNvPr id="17420" name="Line 36"/>
          <p:cNvSpPr>
            <a:spLocks noChangeShapeType="1"/>
          </p:cNvSpPr>
          <p:nvPr/>
        </p:nvSpPr>
        <p:spPr bwMode="auto">
          <a:xfrm>
            <a:off x="8893175" y="1484313"/>
            <a:ext cx="0" cy="382587"/>
          </a:xfrm>
          <a:prstGeom prst="line">
            <a:avLst/>
          </a:prstGeom>
          <a:noFill/>
          <a:ln w="9525">
            <a:noFill/>
            <a:round/>
          </a:ln>
        </p:spPr>
        <p:txBody>
          <a:bodyPr wrap="none"/>
          <a:lstStyle/>
          <a:p>
            <a:endParaRPr lang="zh-CN" altLang="en-US"/>
          </a:p>
        </p:txBody>
      </p:sp>
      <p:sp>
        <p:nvSpPr>
          <p:cNvPr id="17421" name="Line 37"/>
          <p:cNvSpPr>
            <a:spLocks noChangeShapeType="1"/>
          </p:cNvSpPr>
          <p:nvPr/>
        </p:nvSpPr>
        <p:spPr bwMode="auto">
          <a:xfrm>
            <a:off x="1641475" y="1484313"/>
            <a:ext cx="2425700" cy="0"/>
          </a:xfrm>
          <a:prstGeom prst="line">
            <a:avLst/>
          </a:prstGeom>
          <a:noFill/>
          <a:ln w="9525">
            <a:noFill/>
            <a:round/>
          </a:ln>
        </p:spPr>
        <p:txBody>
          <a:bodyPr wrap="none"/>
          <a:lstStyle/>
          <a:p>
            <a:endParaRPr lang="zh-CN" altLang="en-US"/>
          </a:p>
        </p:txBody>
      </p:sp>
      <p:sp>
        <p:nvSpPr>
          <p:cNvPr id="17422" name="Line 38"/>
          <p:cNvSpPr>
            <a:spLocks noChangeShapeType="1"/>
          </p:cNvSpPr>
          <p:nvPr/>
        </p:nvSpPr>
        <p:spPr bwMode="auto">
          <a:xfrm>
            <a:off x="323850" y="1866900"/>
            <a:ext cx="0" cy="674688"/>
          </a:xfrm>
          <a:prstGeom prst="line">
            <a:avLst/>
          </a:prstGeom>
          <a:noFill/>
          <a:ln w="9525">
            <a:noFill/>
            <a:round/>
          </a:ln>
        </p:spPr>
        <p:txBody>
          <a:bodyPr wrap="none"/>
          <a:lstStyle/>
          <a:p>
            <a:endParaRPr lang="zh-CN" altLang="en-US"/>
          </a:p>
        </p:txBody>
      </p:sp>
      <p:sp>
        <p:nvSpPr>
          <p:cNvPr id="17423" name="Line 39"/>
          <p:cNvSpPr>
            <a:spLocks noChangeShapeType="1"/>
          </p:cNvSpPr>
          <p:nvPr/>
        </p:nvSpPr>
        <p:spPr bwMode="auto">
          <a:xfrm>
            <a:off x="4067175" y="1484313"/>
            <a:ext cx="2376488" cy="0"/>
          </a:xfrm>
          <a:prstGeom prst="line">
            <a:avLst/>
          </a:prstGeom>
          <a:noFill/>
          <a:ln w="9525">
            <a:noFill/>
            <a:round/>
          </a:ln>
        </p:spPr>
        <p:txBody>
          <a:bodyPr wrap="none"/>
          <a:lstStyle/>
          <a:p>
            <a:endParaRPr lang="zh-CN" altLang="en-US"/>
          </a:p>
        </p:txBody>
      </p:sp>
      <p:sp>
        <p:nvSpPr>
          <p:cNvPr id="17424" name="Line 40"/>
          <p:cNvSpPr>
            <a:spLocks noChangeShapeType="1"/>
          </p:cNvSpPr>
          <p:nvPr/>
        </p:nvSpPr>
        <p:spPr bwMode="auto">
          <a:xfrm>
            <a:off x="6443663" y="1484313"/>
            <a:ext cx="2449512" cy="0"/>
          </a:xfrm>
          <a:prstGeom prst="line">
            <a:avLst/>
          </a:prstGeom>
          <a:noFill/>
          <a:ln w="9525">
            <a:noFill/>
            <a:round/>
          </a:ln>
        </p:spPr>
        <p:txBody>
          <a:bodyPr wrap="none"/>
          <a:lstStyle/>
          <a:p>
            <a:endParaRPr lang="zh-CN" altLang="en-US"/>
          </a:p>
        </p:txBody>
      </p:sp>
      <p:sp>
        <p:nvSpPr>
          <p:cNvPr id="17425" name="Line 41"/>
          <p:cNvSpPr>
            <a:spLocks noChangeShapeType="1"/>
          </p:cNvSpPr>
          <p:nvPr/>
        </p:nvSpPr>
        <p:spPr bwMode="auto">
          <a:xfrm>
            <a:off x="8893175" y="1866900"/>
            <a:ext cx="0" cy="674688"/>
          </a:xfrm>
          <a:prstGeom prst="line">
            <a:avLst/>
          </a:prstGeom>
          <a:noFill/>
          <a:ln w="9525">
            <a:noFill/>
            <a:round/>
          </a:ln>
        </p:spPr>
        <p:txBody>
          <a:bodyPr wrap="none"/>
          <a:lstStyle/>
          <a:p>
            <a:endParaRPr lang="zh-CN" altLang="en-US"/>
          </a:p>
        </p:txBody>
      </p:sp>
      <p:sp>
        <p:nvSpPr>
          <p:cNvPr id="17426" name="Line 42"/>
          <p:cNvSpPr>
            <a:spLocks noChangeShapeType="1"/>
          </p:cNvSpPr>
          <p:nvPr/>
        </p:nvSpPr>
        <p:spPr bwMode="auto">
          <a:xfrm>
            <a:off x="323850" y="2541588"/>
            <a:ext cx="0" cy="966787"/>
          </a:xfrm>
          <a:prstGeom prst="line">
            <a:avLst/>
          </a:prstGeom>
          <a:noFill/>
          <a:ln w="9525">
            <a:noFill/>
            <a:round/>
          </a:ln>
        </p:spPr>
        <p:txBody>
          <a:bodyPr wrap="none"/>
          <a:lstStyle/>
          <a:p>
            <a:endParaRPr lang="zh-CN" altLang="en-US"/>
          </a:p>
        </p:txBody>
      </p:sp>
      <p:sp>
        <p:nvSpPr>
          <p:cNvPr id="17427" name="Line 43"/>
          <p:cNvSpPr>
            <a:spLocks noChangeShapeType="1"/>
          </p:cNvSpPr>
          <p:nvPr/>
        </p:nvSpPr>
        <p:spPr bwMode="auto">
          <a:xfrm>
            <a:off x="8893175" y="2541588"/>
            <a:ext cx="0" cy="966787"/>
          </a:xfrm>
          <a:prstGeom prst="line">
            <a:avLst/>
          </a:prstGeom>
          <a:noFill/>
          <a:ln w="9525">
            <a:noFill/>
            <a:round/>
          </a:ln>
        </p:spPr>
        <p:txBody>
          <a:bodyPr wrap="none"/>
          <a:lstStyle/>
          <a:p>
            <a:endParaRPr lang="zh-CN" altLang="en-US"/>
          </a:p>
        </p:txBody>
      </p:sp>
      <p:sp>
        <p:nvSpPr>
          <p:cNvPr id="17428" name="Line 44"/>
          <p:cNvSpPr>
            <a:spLocks noChangeShapeType="1"/>
          </p:cNvSpPr>
          <p:nvPr/>
        </p:nvSpPr>
        <p:spPr bwMode="auto">
          <a:xfrm>
            <a:off x="323850" y="3508375"/>
            <a:ext cx="0" cy="382588"/>
          </a:xfrm>
          <a:prstGeom prst="line">
            <a:avLst/>
          </a:prstGeom>
          <a:noFill/>
          <a:ln w="9525">
            <a:noFill/>
            <a:round/>
          </a:ln>
        </p:spPr>
        <p:txBody>
          <a:bodyPr wrap="none"/>
          <a:lstStyle/>
          <a:p>
            <a:endParaRPr lang="zh-CN" altLang="en-US"/>
          </a:p>
        </p:txBody>
      </p:sp>
      <p:sp>
        <p:nvSpPr>
          <p:cNvPr id="17429" name="Line 45"/>
          <p:cNvSpPr>
            <a:spLocks noChangeShapeType="1"/>
          </p:cNvSpPr>
          <p:nvPr/>
        </p:nvSpPr>
        <p:spPr bwMode="auto">
          <a:xfrm>
            <a:off x="8893175" y="3508375"/>
            <a:ext cx="0" cy="382588"/>
          </a:xfrm>
          <a:prstGeom prst="line">
            <a:avLst/>
          </a:prstGeom>
          <a:noFill/>
          <a:ln w="9525">
            <a:noFill/>
            <a:round/>
          </a:ln>
        </p:spPr>
        <p:txBody>
          <a:bodyPr wrap="none"/>
          <a:lstStyle/>
          <a:p>
            <a:endParaRPr lang="zh-CN" altLang="en-US"/>
          </a:p>
        </p:txBody>
      </p:sp>
      <p:sp>
        <p:nvSpPr>
          <p:cNvPr id="17430" name="Line 46"/>
          <p:cNvSpPr>
            <a:spLocks noChangeShapeType="1"/>
          </p:cNvSpPr>
          <p:nvPr/>
        </p:nvSpPr>
        <p:spPr bwMode="auto">
          <a:xfrm>
            <a:off x="323850" y="3890963"/>
            <a:ext cx="0" cy="674687"/>
          </a:xfrm>
          <a:prstGeom prst="line">
            <a:avLst/>
          </a:prstGeom>
          <a:noFill/>
          <a:ln w="9525">
            <a:noFill/>
            <a:round/>
          </a:ln>
        </p:spPr>
        <p:txBody>
          <a:bodyPr wrap="none"/>
          <a:lstStyle/>
          <a:p>
            <a:endParaRPr lang="zh-CN" altLang="en-US"/>
          </a:p>
        </p:txBody>
      </p:sp>
      <p:sp>
        <p:nvSpPr>
          <p:cNvPr id="17431" name="Line 47"/>
          <p:cNvSpPr>
            <a:spLocks noChangeShapeType="1"/>
          </p:cNvSpPr>
          <p:nvPr/>
        </p:nvSpPr>
        <p:spPr bwMode="auto">
          <a:xfrm>
            <a:off x="8893175" y="3890963"/>
            <a:ext cx="0" cy="674687"/>
          </a:xfrm>
          <a:prstGeom prst="line">
            <a:avLst/>
          </a:prstGeom>
          <a:noFill/>
          <a:ln w="9525">
            <a:noFill/>
            <a:round/>
          </a:ln>
        </p:spPr>
        <p:txBody>
          <a:bodyPr wrap="none"/>
          <a:lstStyle/>
          <a:p>
            <a:endParaRPr lang="zh-CN" altLang="en-US"/>
          </a:p>
        </p:txBody>
      </p:sp>
      <p:sp>
        <p:nvSpPr>
          <p:cNvPr id="17432" name="Line 48"/>
          <p:cNvSpPr>
            <a:spLocks noChangeShapeType="1"/>
          </p:cNvSpPr>
          <p:nvPr/>
        </p:nvSpPr>
        <p:spPr bwMode="auto">
          <a:xfrm>
            <a:off x="323850" y="4565650"/>
            <a:ext cx="0" cy="674688"/>
          </a:xfrm>
          <a:prstGeom prst="line">
            <a:avLst/>
          </a:prstGeom>
          <a:noFill/>
          <a:ln w="9525">
            <a:noFill/>
            <a:round/>
          </a:ln>
        </p:spPr>
        <p:txBody>
          <a:bodyPr wrap="none"/>
          <a:lstStyle/>
          <a:p>
            <a:endParaRPr lang="zh-CN" altLang="en-US"/>
          </a:p>
        </p:txBody>
      </p:sp>
      <p:sp>
        <p:nvSpPr>
          <p:cNvPr id="17433" name="Line 49"/>
          <p:cNvSpPr>
            <a:spLocks noChangeShapeType="1"/>
          </p:cNvSpPr>
          <p:nvPr/>
        </p:nvSpPr>
        <p:spPr bwMode="auto">
          <a:xfrm>
            <a:off x="8893175" y="4565650"/>
            <a:ext cx="0" cy="674688"/>
          </a:xfrm>
          <a:prstGeom prst="line">
            <a:avLst/>
          </a:prstGeom>
          <a:noFill/>
          <a:ln w="9525">
            <a:noFill/>
            <a:round/>
          </a:ln>
        </p:spPr>
        <p:txBody>
          <a:bodyPr wrap="none"/>
          <a:lstStyle/>
          <a:p>
            <a:endParaRPr lang="zh-CN" altLang="en-US"/>
          </a:p>
        </p:txBody>
      </p:sp>
      <p:sp>
        <p:nvSpPr>
          <p:cNvPr id="17434" name="Line 50"/>
          <p:cNvSpPr>
            <a:spLocks noChangeShapeType="1"/>
          </p:cNvSpPr>
          <p:nvPr/>
        </p:nvSpPr>
        <p:spPr bwMode="auto">
          <a:xfrm>
            <a:off x="1641475" y="5240338"/>
            <a:ext cx="2425700" cy="0"/>
          </a:xfrm>
          <a:prstGeom prst="line">
            <a:avLst/>
          </a:prstGeom>
          <a:noFill/>
          <a:ln w="9525">
            <a:noFill/>
            <a:round/>
          </a:ln>
        </p:spPr>
        <p:txBody>
          <a:bodyPr wrap="none"/>
          <a:lstStyle/>
          <a:p>
            <a:endParaRPr lang="zh-CN" altLang="en-US"/>
          </a:p>
        </p:txBody>
      </p:sp>
      <p:sp>
        <p:nvSpPr>
          <p:cNvPr id="17435" name="Line 51"/>
          <p:cNvSpPr>
            <a:spLocks noChangeShapeType="1"/>
          </p:cNvSpPr>
          <p:nvPr/>
        </p:nvSpPr>
        <p:spPr bwMode="auto">
          <a:xfrm>
            <a:off x="4067175" y="5240338"/>
            <a:ext cx="2376488" cy="0"/>
          </a:xfrm>
          <a:prstGeom prst="line">
            <a:avLst/>
          </a:prstGeom>
          <a:noFill/>
          <a:ln w="9525">
            <a:noFill/>
            <a:round/>
          </a:ln>
        </p:spPr>
        <p:txBody>
          <a:bodyPr wrap="none"/>
          <a:lstStyle/>
          <a:p>
            <a:endParaRPr lang="zh-CN" altLang="en-US"/>
          </a:p>
        </p:txBody>
      </p:sp>
      <p:sp>
        <p:nvSpPr>
          <p:cNvPr id="17436" name="Line 52"/>
          <p:cNvSpPr>
            <a:spLocks noChangeShapeType="1"/>
          </p:cNvSpPr>
          <p:nvPr/>
        </p:nvSpPr>
        <p:spPr bwMode="auto">
          <a:xfrm>
            <a:off x="6443663" y="5240338"/>
            <a:ext cx="2449512" cy="0"/>
          </a:xfrm>
          <a:prstGeom prst="line">
            <a:avLst/>
          </a:prstGeom>
          <a:noFill/>
          <a:ln w="9525">
            <a:noFill/>
            <a:round/>
          </a:ln>
        </p:spPr>
        <p:txBody>
          <a:bodyPr wrap="none"/>
          <a:lstStyle/>
          <a:p>
            <a:endParaRPr lang="zh-CN" altLang="en-US"/>
          </a:p>
        </p:txBody>
      </p:sp>
      <p:sp>
        <p:nvSpPr>
          <p:cNvPr id="17437" name="Rectangle 53"/>
          <p:cNvSpPr>
            <a:spLocks noGrp="1" noChangeArrowheads="1"/>
          </p:cNvSpPr>
          <p:nvPr>
            <p:ph type="body" sz="half" idx="4294967295"/>
          </p:nvPr>
        </p:nvSpPr>
        <p:spPr>
          <a:xfrm>
            <a:off x="468313" y="4797425"/>
            <a:ext cx="8351837" cy="1039813"/>
          </a:xfrm>
          <a:noFill/>
        </p:spPr>
        <p:txBody>
          <a:bodyPr>
            <a:normAutofit lnSpcReduction="10000"/>
          </a:bodyPr>
          <a:lstStyle/>
          <a:p>
            <a:pPr eaLnBrk="1" hangingPunct="1">
              <a:lnSpc>
                <a:spcPct val="90000"/>
              </a:lnSpc>
              <a:buFont typeface="Wingdings" panose="05000000000000000000" pitchFamily="2" charset="2"/>
              <a:buNone/>
            </a:pPr>
            <a:r>
              <a:rPr lang="zh-CN" altLang="en-US" sz="2400" smtClean="0">
                <a:ea typeface="宋体" panose="02010600030101010101" pitchFamily="2" charset="-122"/>
              </a:rPr>
              <a:t>注：如果排便间隔超过</a:t>
            </a:r>
            <a:r>
              <a:rPr lang="en-US" altLang="zh-CN" sz="2400" smtClean="0">
                <a:ea typeface="宋体" panose="02010600030101010101" pitchFamily="2" charset="-122"/>
              </a:rPr>
              <a:t>48</a:t>
            </a:r>
            <a:r>
              <a:rPr lang="zh-CN" altLang="en-US" sz="2400" smtClean="0">
                <a:ea typeface="宋体" panose="02010600030101010101" pitchFamily="2" charset="-122"/>
              </a:rPr>
              <a:t>小时，不伴任何不适，不称为便秘。</a:t>
            </a:r>
            <a:endParaRPr lang="zh-CN" altLang="en-US" sz="2400" smtClean="0">
              <a:ea typeface="宋体" panose="02010600030101010101" pitchFamily="2" charset="-122"/>
            </a:endParaRPr>
          </a:p>
          <a:p>
            <a:pPr eaLnBrk="1" hangingPunct="1">
              <a:lnSpc>
                <a:spcPct val="90000"/>
              </a:lnSpc>
              <a:buFont typeface="Wingdings" panose="05000000000000000000" pitchFamily="2" charset="2"/>
              <a:buNone/>
            </a:pPr>
            <a:r>
              <a:rPr lang="zh-CN" altLang="en-US" sz="2400" smtClean="0">
                <a:ea typeface="宋体" panose="02010600030101010101" pitchFamily="2" charset="-122"/>
              </a:rPr>
              <a:t>混合喂养儿粪便添加蔬菜、水果等辅食时大便外观与成人相似，初加菜泥时常有小量绿色便排出。 </a:t>
            </a:r>
            <a:endParaRPr lang="zh-CN" altLang="en-US" sz="2400" smtClean="0">
              <a:ea typeface="宋体" panose="02010600030101010101" pitchFamily="2" charset="-122"/>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body" sz="half" idx="4294967295"/>
          </p:nvPr>
        </p:nvSpPr>
        <p:spPr>
          <a:xfrm>
            <a:off x="250825" y="260350"/>
            <a:ext cx="6788150" cy="823913"/>
          </a:xfrm>
        </p:spPr>
        <p:txBody>
          <a:bodyPr/>
          <a:lstStyle/>
          <a:p>
            <a:pPr eaLnBrk="1" hangingPunct="1">
              <a:spcBef>
                <a:spcPct val="50000"/>
              </a:spcBef>
              <a:spcAft>
                <a:spcPct val="0"/>
              </a:spcAft>
              <a:buFont typeface="Wingdings" panose="05000000000000000000" pitchFamily="2" charset="2"/>
              <a:buNone/>
            </a:pPr>
            <a:r>
              <a:rPr lang="zh-CN" altLang="en-US" sz="3000" b="1" smtClean="0">
                <a:solidFill>
                  <a:srgbClr val="FF0000"/>
                </a:solidFill>
                <a:latin typeface="黑体" panose="02010609060101010101" charset="-122"/>
                <a:ea typeface="黑体" panose="02010609060101010101" charset="-122"/>
              </a:rPr>
              <a:t>（二）呼吸系统 </a:t>
            </a:r>
            <a:endParaRPr lang="zh-CN" altLang="en-US" sz="3000" b="1" smtClean="0">
              <a:solidFill>
                <a:srgbClr val="FF0000"/>
              </a:solidFill>
              <a:latin typeface="黑体" panose="02010609060101010101" charset="-122"/>
              <a:ea typeface="黑体" panose="02010609060101010101" charset="-122"/>
            </a:endParaRPr>
          </a:p>
        </p:txBody>
      </p:sp>
      <p:sp>
        <p:nvSpPr>
          <p:cNvPr id="18435" name="Text Box 3"/>
          <p:cNvSpPr txBox="1">
            <a:spLocks noChangeArrowheads="1"/>
          </p:cNvSpPr>
          <p:nvPr/>
        </p:nvSpPr>
        <p:spPr bwMode="auto">
          <a:xfrm>
            <a:off x="323850" y="1052513"/>
            <a:ext cx="3995738" cy="3160712"/>
          </a:xfrm>
          <a:prstGeom prst="rect">
            <a:avLst/>
          </a:prstGeom>
          <a:noFill/>
          <a:ln w="9525">
            <a:noFill/>
            <a:miter lim="800000"/>
          </a:ln>
        </p:spPr>
        <p:txBody>
          <a:bodyPr>
            <a:spAutoFit/>
          </a:bodyPr>
          <a:lstStyle/>
          <a:p>
            <a:pPr>
              <a:lnSpc>
                <a:spcPct val="80000"/>
              </a:lnSpc>
              <a:spcBef>
                <a:spcPct val="50000"/>
              </a:spcBef>
            </a:pPr>
            <a:r>
              <a:rPr lang="en-US" altLang="zh-CN" sz="2800">
                <a:ea typeface="楷体_GB2312" pitchFamily="49" charset="-122"/>
              </a:rPr>
              <a:t>    </a:t>
            </a:r>
            <a:r>
              <a:rPr lang="zh-CN" altLang="en-US" sz="2800">
                <a:ea typeface="楷体_GB2312" pitchFamily="49" charset="-122"/>
              </a:rPr>
              <a:t>呼吸系统包括上呼吸道、下呼吸道。鼻、咽和喉为上呼吸道；而下呼吸道则由气管、支气管、毛细支气管及其肺泡组成。肺作为一个独立的呼吸器官，在气体的交换方面扮演着及其重要的角色。</a:t>
            </a:r>
            <a:endParaRPr lang="zh-CN" altLang="en-US" sz="2800">
              <a:latin typeface="楷体_GB2312" pitchFamily="49" charset="-122"/>
              <a:ea typeface="楷体_GB2312" pitchFamily="49" charset="-122"/>
            </a:endParaRPr>
          </a:p>
        </p:txBody>
      </p:sp>
      <p:pic>
        <p:nvPicPr>
          <p:cNvPr id="18436" name="Picture 4" descr="未标题-1"/>
          <p:cNvPicPr>
            <a:picLocks noChangeAspect="1" noChangeArrowheads="1"/>
          </p:cNvPicPr>
          <p:nvPr/>
        </p:nvPicPr>
        <p:blipFill>
          <a:blip r:embed="rId1" cstate="print"/>
          <a:srcRect/>
          <a:stretch>
            <a:fillRect/>
          </a:stretch>
        </p:blipFill>
        <p:spPr bwMode="auto">
          <a:xfrm>
            <a:off x="3924300" y="1412875"/>
            <a:ext cx="4932363" cy="4227513"/>
          </a:xfrm>
          <a:prstGeom prst="rect">
            <a:avLst/>
          </a:prstGeom>
          <a:noFill/>
          <a:ln w="9525">
            <a:noFill/>
            <a:miter lim="800000"/>
            <a:headEnd/>
            <a:tailEnd/>
          </a:ln>
        </p:spPr>
      </p:pic>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body" sz="half" idx="4294967295"/>
          </p:nvPr>
        </p:nvSpPr>
        <p:spPr>
          <a:xfrm>
            <a:off x="468313" y="1484313"/>
            <a:ext cx="7559675" cy="4032250"/>
          </a:xfrm>
        </p:spPr>
        <p:txBody>
          <a:bodyPr/>
          <a:lstStyle/>
          <a:p>
            <a:pPr algn="just" eaLnBrk="1" hangingPunct="1"/>
            <a:r>
              <a:rPr lang="zh-CN" altLang="en-US" sz="2800" smtClean="0">
                <a:solidFill>
                  <a:srgbClr val="FF0000"/>
                </a:solidFill>
                <a:ea typeface="宋体" panose="02010600030101010101" pitchFamily="2" charset="-122"/>
              </a:rPr>
              <a:t>鼻：</a:t>
            </a:r>
            <a:r>
              <a:rPr lang="zh-CN" altLang="en-US" sz="2800" smtClean="0">
                <a:solidFill>
                  <a:srgbClr val="000000"/>
                </a:solidFill>
                <a:ea typeface="宋体" panose="02010600030101010101" pitchFamily="2" charset="-122"/>
              </a:rPr>
              <a:t>婴幼儿鼻腔相对短小，无鼻毛，易于</a:t>
            </a:r>
            <a:r>
              <a:rPr lang="zh-CN" altLang="en-US" sz="2800" smtClean="0">
                <a:solidFill>
                  <a:srgbClr val="FF0000"/>
                </a:solidFill>
                <a:ea typeface="宋体" panose="02010600030101010101" pitchFamily="2" charset="-122"/>
              </a:rPr>
              <a:t>感染</a:t>
            </a:r>
            <a:r>
              <a:rPr lang="zh-CN" altLang="en-US" sz="2800" smtClean="0">
                <a:ea typeface="宋体" panose="02010600030101010101" pitchFamily="2" charset="-122"/>
              </a:rPr>
              <a:t>并</a:t>
            </a:r>
            <a:r>
              <a:rPr lang="zh-CN" altLang="en-US" sz="2800" smtClean="0">
                <a:solidFill>
                  <a:srgbClr val="000000"/>
                </a:solidFill>
                <a:ea typeface="宋体" panose="02010600030101010101" pitchFamily="2" charset="-122"/>
              </a:rPr>
              <a:t>易造成</a:t>
            </a:r>
            <a:r>
              <a:rPr lang="zh-CN" altLang="en-US" sz="2800" smtClean="0">
                <a:solidFill>
                  <a:srgbClr val="FF0000"/>
                </a:solidFill>
                <a:ea typeface="宋体" panose="02010600030101010101" pitchFamily="2" charset="-122"/>
              </a:rPr>
              <a:t>堵塞</a:t>
            </a:r>
            <a:r>
              <a:rPr lang="zh-CN" altLang="en-US" sz="2800" smtClean="0">
                <a:solidFill>
                  <a:srgbClr val="000000"/>
                </a:solidFill>
                <a:ea typeface="宋体" panose="02010600030101010101" pitchFamily="2" charset="-122"/>
              </a:rPr>
              <a:t>，发生</a:t>
            </a:r>
            <a:r>
              <a:rPr lang="zh-CN" altLang="en-US" sz="2800" smtClean="0">
                <a:solidFill>
                  <a:srgbClr val="FF0000"/>
                </a:solidFill>
                <a:ea typeface="宋体" panose="02010600030101010101" pitchFamily="2" charset="-122"/>
              </a:rPr>
              <a:t>呼吸困难或张口呼吸</a:t>
            </a:r>
            <a:r>
              <a:rPr lang="zh-CN" altLang="en-US" sz="2800" smtClean="0">
                <a:solidFill>
                  <a:srgbClr val="000000"/>
                </a:solidFill>
                <a:ea typeface="宋体" panose="02010600030101010101" pitchFamily="2" charset="-122"/>
              </a:rPr>
              <a:t>。</a:t>
            </a:r>
            <a:r>
              <a:rPr lang="zh-CN" altLang="en-US" sz="2800" smtClean="0">
                <a:ea typeface="宋体" panose="02010600030101010101" pitchFamily="2" charset="-122"/>
              </a:rPr>
              <a:t>这就解释了为什么婴儿在普通感冒时，也会发生呼吸困难，拒绝吃奶以及烦躁不安。</a:t>
            </a:r>
            <a:endParaRPr lang="zh-CN" altLang="en-US" sz="2800" smtClean="0">
              <a:solidFill>
                <a:srgbClr val="FF6600"/>
              </a:solidFill>
              <a:ea typeface="宋体" panose="02010600030101010101" pitchFamily="2" charset="-122"/>
            </a:endParaRPr>
          </a:p>
          <a:p>
            <a:pPr algn="just" eaLnBrk="1" hangingPunct="1"/>
            <a:endParaRPr lang="zh-CN" altLang="en-US" sz="2800" smtClean="0">
              <a:solidFill>
                <a:srgbClr val="000000"/>
              </a:solidFill>
              <a:latin typeface="宋体" panose="02010600030101010101" pitchFamily="2" charset="-122"/>
              <a:ea typeface="宋体" panose="02010600030101010101" pitchFamily="2" charset="-122"/>
            </a:endParaRPr>
          </a:p>
        </p:txBody>
      </p:sp>
      <p:sp>
        <p:nvSpPr>
          <p:cNvPr id="19459" name="Text Box 3"/>
          <p:cNvSpPr txBox="1">
            <a:spLocks noChangeArrowheads="1"/>
          </p:cNvSpPr>
          <p:nvPr/>
        </p:nvSpPr>
        <p:spPr bwMode="auto">
          <a:xfrm>
            <a:off x="395288" y="620713"/>
            <a:ext cx="3384550" cy="579437"/>
          </a:xfrm>
          <a:prstGeom prst="rect">
            <a:avLst/>
          </a:prstGeom>
          <a:noFill/>
          <a:ln w="9525">
            <a:noFill/>
            <a:miter lim="800000"/>
          </a:ln>
        </p:spPr>
        <p:txBody>
          <a:bodyPr>
            <a:spAutoFit/>
          </a:bodyPr>
          <a:lstStyle/>
          <a:p>
            <a:pPr>
              <a:spcBef>
                <a:spcPct val="50000"/>
              </a:spcBef>
            </a:pPr>
            <a:r>
              <a:rPr lang="zh-CN" altLang="en-US" sz="3200" b="1">
                <a:solidFill>
                  <a:srgbClr val="FF0000"/>
                </a:solidFill>
                <a:ea typeface="黑体" panose="02010609060101010101" charset="-122"/>
              </a:rPr>
              <a:t>上呼吸道</a:t>
            </a:r>
            <a:endParaRPr lang="zh-CN" altLang="en-US" sz="3200" b="1">
              <a:solidFill>
                <a:srgbClr val="FF0000"/>
              </a:solidFill>
              <a:ea typeface="黑体" panose="02010609060101010101" charset="-122"/>
            </a:endParaRPr>
          </a:p>
        </p:txBody>
      </p:sp>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body" idx="4294967295"/>
          </p:nvPr>
        </p:nvSpPr>
        <p:spPr>
          <a:xfrm>
            <a:off x="468313" y="1268413"/>
            <a:ext cx="7772400" cy="3816350"/>
          </a:xfrm>
        </p:spPr>
        <p:txBody>
          <a:bodyPr/>
          <a:lstStyle/>
          <a:p>
            <a:pPr algn="just" eaLnBrk="1" hangingPunct="1"/>
            <a:r>
              <a:rPr lang="zh-CN" altLang="en-US" sz="2800" smtClean="0">
                <a:solidFill>
                  <a:srgbClr val="FF0000"/>
                </a:solidFill>
                <a:ea typeface="宋体" panose="02010600030101010101" pitchFamily="2" charset="-122"/>
              </a:rPr>
              <a:t>咽部：</a:t>
            </a:r>
            <a:r>
              <a:rPr lang="zh-CN" altLang="en-US" sz="2800" smtClean="0">
                <a:ea typeface="宋体" panose="02010600030101010101" pitchFamily="2" charset="-122"/>
              </a:rPr>
              <a:t>扁桃体则需要到一岁末才逐渐长大，４－</a:t>
            </a:r>
            <a:r>
              <a:rPr lang="en-US" altLang="zh-CN" sz="2800" smtClean="0">
                <a:ea typeface="宋体" panose="02010600030101010101" pitchFamily="2" charset="-122"/>
              </a:rPr>
              <a:t>10</a:t>
            </a:r>
            <a:r>
              <a:rPr lang="zh-CN" altLang="en-US" sz="2800" smtClean="0">
                <a:ea typeface="宋体" panose="02010600030101010101" pitchFamily="2" charset="-122"/>
              </a:rPr>
              <a:t>岁时发育达最高峰，</a:t>
            </a:r>
            <a:r>
              <a:rPr lang="en-US" altLang="zh-CN" sz="2800" smtClean="0">
                <a:ea typeface="宋体" panose="02010600030101010101" pitchFamily="2" charset="-122"/>
              </a:rPr>
              <a:t>14</a:t>
            </a:r>
            <a:r>
              <a:rPr lang="zh-CN" altLang="en-US" sz="2800" smtClean="0">
                <a:ea typeface="宋体" panose="02010600030101010101" pitchFamily="2" charset="-122"/>
              </a:rPr>
              <a:t>－</a:t>
            </a:r>
            <a:r>
              <a:rPr lang="en-US" altLang="zh-CN" sz="2800" smtClean="0">
                <a:ea typeface="宋体" panose="02010600030101010101" pitchFamily="2" charset="-122"/>
              </a:rPr>
              <a:t>15</a:t>
            </a:r>
            <a:r>
              <a:rPr lang="zh-CN" altLang="en-US" sz="2800" smtClean="0">
                <a:ea typeface="宋体" panose="02010600030101010101" pitchFamily="2" charset="-122"/>
              </a:rPr>
              <a:t>岁时又逐渐退化。因此婴儿易发生咽后壁脓肿，而学龄期儿童则易患扁桃体炎，而且当细菌藏于腺窝深处时易引发慢性感染及急性肾炎等疾病。</a:t>
            </a:r>
            <a:endParaRPr lang="zh-CN" altLang="en-US" sz="2800" smtClean="0">
              <a:ea typeface="宋体" panose="02010600030101010101" pitchFamily="2" charset="-122"/>
            </a:endParaRPr>
          </a:p>
          <a:p>
            <a:pPr eaLnBrk="1" hangingPunct="1"/>
            <a:r>
              <a:rPr lang="zh-CN" altLang="en-US" sz="2800" smtClean="0">
                <a:solidFill>
                  <a:srgbClr val="FF0000"/>
                </a:solidFill>
                <a:latin typeface="宋体" panose="02010600030101010101" pitchFamily="2" charset="-122"/>
                <a:ea typeface="宋体" panose="02010600030101010101" pitchFamily="2" charset="-122"/>
              </a:rPr>
              <a:t>喉：</a:t>
            </a:r>
            <a:r>
              <a:rPr lang="zh-CN" altLang="en-US" sz="2800" smtClean="0">
                <a:solidFill>
                  <a:srgbClr val="000000"/>
                </a:solidFill>
                <a:latin typeface="宋体" panose="02010600030101010101" pitchFamily="2" charset="-122"/>
                <a:ea typeface="宋体" panose="02010600030101010101" pitchFamily="2" charset="-122"/>
              </a:rPr>
              <a:t>喉腔较窄，声门狭小，软骨柔软，故轻微炎症即可引起</a:t>
            </a:r>
            <a:r>
              <a:rPr lang="zh-CN" altLang="en-US" sz="2800" smtClean="0">
                <a:solidFill>
                  <a:srgbClr val="FF0000"/>
                </a:solidFill>
                <a:latin typeface="宋体" panose="02010600030101010101" pitchFamily="2" charset="-122"/>
                <a:ea typeface="宋体" panose="02010600030101010101" pitchFamily="2" charset="-122"/>
              </a:rPr>
              <a:t>声嘶、呼吸困难</a:t>
            </a:r>
            <a:r>
              <a:rPr lang="zh-CN" altLang="en-US" sz="2800" smtClean="0">
                <a:latin typeface="宋体" panose="02010600030101010101" pitchFamily="2" charset="-122"/>
                <a:ea typeface="宋体" panose="02010600030101010101" pitchFamily="2" charset="-122"/>
              </a:rPr>
              <a:t>，</a:t>
            </a:r>
            <a:r>
              <a:rPr lang="zh-CN" altLang="en-US" sz="2800" smtClean="0">
                <a:ea typeface="宋体" panose="02010600030101010101" pitchFamily="2" charset="-122"/>
              </a:rPr>
              <a:t>需紧急处理。</a:t>
            </a:r>
            <a:r>
              <a:rPr lang="zh-CN" altLang="en-US" sz="2800" smtClean="0">
                <a:solidFill>
                  <a:srgbClr val="FF00FF"/>
                </a:solidFill>
                <a:latin typeface="宋体" panose="02010600030101010101" pitchFamily="2" charset="-122"/>
                <a:ea typeface="宋体" panose="02010600030101010101" pitchFamily="2" charset="-122"/>
              </a:rPr>
              <a:t> </a:t>
            </a:r>
            <a:endParaRPr lang="zh-CN" altLang="en-US" sz="2800" smtClean="0">
              <a:solidFill>
                <a:srgbClr val="000000"/>
              </a:solidFill>
              <a:latin typeface="宋体" panose="02010600030101010101" pitchFamily="2" charset="-122"/>
              <a:ea typeface="宋体" panose="02010600030101010101" pitchFamily="2" charset="-122"/>
            </a:endParaRPr>
          </a:p>
        </p:txBody>
      </p:sp>
      <p:sp>
        <p:nvSpPr>
          <p:cNvPr id="20483" name="Text Box 3"/>
          <p:cNvSpPr txBox="1">
            <a:spLocks noChangeArrowheads="1"/>
          </p:cNvSpPr>
          <p:nvPr/>
        </p:nvSpPr>
        <p:spPr bwMode="auto">
          <a:xfrm>
            <a:off x="395288" y="260350"/>
            <a:ext cx="3384550" cy="579438"/>
          </a:xfrm>
          <a:prstGeom prst="rect">
            <a:avLst/>
          </a:prstGeom>
          <a:noFill/>
          <a:ln w="9525">
            <a:noFill/>
            <a:miter lim="800000"/>
          </a:ln>
        </p:spPr>
        <p:txBody>
          <a:bodyPr>
            <a:spAutoFit/>
          </a:bodyPr>
          <a:lstStyle/>
          <a:p>
            <a:pPr>
              <a:spcBef>
                <a:spcPct val="50000"/>
              </a:spcBef>
            </a:pPr>
            <a:r>
              <a:rPr lang="zh-CN" altLang="en-US" sz="3200" b="1">
                <a:solidFill>
                  <a:srgbClr val="FF0000"/>
                </a:solidFill>
                <a:ea typeface="黑体" panose="02010609060101010101" charset="-122"/>
              </a:rPr>
              <a:t>上呼吸道</a:t>
            </a:r>
            <a:endParaRPr lang="zh-CN" altLang="en-US" sz="3200" b="1">
              <a:solidFill>
                <a:srgbClr val="FF0000"/>
              </a:solidFill>
              <a:ea typeface="黑体" panose="02010609060101010101"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smtClean="0"/>
              <a:t>（一）发展的自然性和发展的干预性</a:t>
            </a:r>
            <a:endParaRPr lang="en-US" altLang="zh-CN" dirty="0" smtClean="0"/>
          </a:p>
          <a:p>
            <a:r>
              <a:rPr lang="en-US" altLang="zh-CN" dirty="0" smtClean="0"/>
              <a:t>    1</a:t>
            </a:r>
            <a:r>
              <a:rPr lang="zh-CN" altLang="en-US" dirty="0" smtClean="0"/>
              <a:t>、基于发展的自然性视角的</a:t>
            </a:r>
            <a:r>
              <a:rPr lang="en-US" altLang="zh-CN" dirty="0" smtClean="0"/>
              <a:t>0-3</a:t>
            </a:r>
            <a:r>
              <a:rPr lang="zh-CN" altLang="en-US" dirty="0" smtClean="0"/>
              <a:t>岁儿童保育</a:t>
            </a:r>
            <a:endParaRPr lang="en-US" altLang="zh-CN" dirty="0" smtClean="0"/>
          </a:p>
          <a:p>
            <a:r>
              <a:rPr lang="en-US" altLang="zh-CN" dirty="0" smtClean="0"/>
              <a:t>    2</a:t>
            </a:r>
            <a:r>
              <a:rPr lang="zh-CN" altLang="en-US" dirty="0" smtClean="0"/>
              <a:t>、基于发展的干预性视角的</a:t>
            </a:r>
            <a:r>
              <a:rPr lang="en-US" altLang="zh-CN" dirty="0" smtClean="0"/>
              <a:t>0-3</a:t>
            </a:r>
            <a:r>
              <a:rPr lang="zh-CN" altLang="en-US" dirty="0" smtClean="0"/>
              <a:t>岁儿童保育</a:t>
            </a:r>
            <a:endParaRPr lang="en-US" altLang="zh-CN" dirty="0" smtClean="0"/>
          </a:p>
          <a:p>
            <a:r>
              <a:rPr lang="zh-CN" altLang="en-US" dirty="0" smtClean="0"/>
              <a:t>（二）差异和潜能</a:t>
            </a:r>
            <a:endParaRPr lang="en-US" altLang="zh-CN" dirty="0" smtClean="0"/>
          </a:p>
          <a:p>
            <a:r>
              <a:rPr lang="en-US" altLang="zh-CN" dirty="0" smtClean="0"/>
              <a:t>    1</a:t>
            </a:r>
            <a:r>
              <a:rPr lang="zh-CN" altLang="en-US" dirty="0" smtClean="0"/>
              <a:t>、</a:t>
            </a:r>
            <a:r>
              <a:rPr lang="en-US" altLang="zh-CN" dirty="0" smtClean="0"/>
              <a:t>0-3</a:t>
            </a:r>
            <a:r>
              <a:rPr lang="zh-CN" altLang="en-US" dirty="0" smtClean="0"/>
              <a:t>岁儿童不同阶段的保育目标</a:t>
            </a:r>
            <a:endParaRPr lang="en-US" altLang="zh-CN" dirty="0" smtClean="0"/>
          </a:p>
          <a:p>
            <a:r>
              <a:rPr lang="en-US" altLang="zh-CN" dirty="0" smtClean="0"/>
              <a:t>    2</a:t>
            </a:r>
            <a:r>
              <a:rPr lang="zh-CN" altLang="en-US" dirty="0" smtClean="0"/>
              <a:t>、尊重差异、个性引导、激发潜能</a:t>
            </a:r>
            <a:endParaRPr lang="en-US" altLang="zh-CN" dirty="0" smtClean="0"/>
          </a:p>
          <a:p>
            <a:endParaRPr lang="zh-CN" altLang="en-US" dirty="0">
              <a:latin typeface="华文楷体" panose="02010600040101010101" pitchFamily="2" charset="-122"/>
              <a:ea typeface="华文楷体" panose="02010600040101010101" pitchFamily="2" charset="-122"/>
            </a:endParaRPr>
          </a:p>
        </p:txBody>
      </p:sp>
      <p:sp>
        <p:nvSpPr>
          <p:cNvPr id="3" name="标题 2"/>
          <p:cNvSpPr>
            <a:spLocks noGrp="1"/>
          </p:cNvSpPr>
          <p:nvPr>
            <p:ph type="title"/>
          </p:nvPr>
        </p:nvSpPr>
        <p:spPr/>
        <p:txBody>
          <a:bodyPr>
            <a:normAutofit/>
          </a:bodyPr>
          <a:lstStyle/>
          <a:p>
            <a:r>
              <a:rPr lang="zh-CN" altLang="en-US" sz="3500" dirty="0" smtClean="0"/>
              <a:t>二、发展观在</a:t>
            </a:r>
            <a:r>
              <a:rPr lang="en-US" altLang="zh-CN" sz="3500" dirty="0" smtClean="0"/>
              <a:t>0-3</a:t>
            </a:r>
            <a:r>
              <a:rPr lang="zh-CN" altLang="en-US" sz="3500" dirty="0" smtClean="0"/>
              <a:t>岁儿童保育中的运用</a:t>
            </a:r>
            <a:endParaRPr lang="zh-CN" altLang="en-US" sz="3500"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body" sz="half" idx="4294967295"/>
          </p:nvPr>
        </p:nvSpPr>
        <p:spPr>
          <a:xfrm>
            <a:off x="684213" y="1700213"/>
            <a:ext cx="6913562" cy="3168650"/>
          </a:xfrm>
        </p:spPr>
        <p:txBody>
          <a:bodyPr/>
          <a:lstStyle/>
          <a:p>
            <a:pPr algn="just" eaLnBrk="1" hangingPunct="1"/>
            <a:r>
              <a:rPr lang="zh-CN" altLang="en-US" sz="2800" smtClean="0">
                <a:solidFill>
                  <a:srgbClr val="FF0000"/>
                </a:solidFill>
                <a:ea typeface="宋体" panose="02010600030101010101" pitchFamily="2" charset="-122"/>
              </a:rPr>
              <a:t>气管、支气管：</a:t>
            </a:r>
            <a:r>
              <a:rPr lang="zh-CN" altLang="en-US" sz="2800" smtClean="0">
                <a:solidFill>
                  <a:srgbClr val="000000"/>
                </a:solidFill>
                <a:ea typeface="宋体" panose="02010600030101010101" pitchFamily="2" charset="-122"/>
              </a:rPr>
              <a:t>婴幼儿较成人短、狭窄，血管丰富，软骨缺乏支撑作用、气道较干燥。婴幼儿易患“</a:t>
            </a:r>
            <a:r>
              <a:rPr lang="zh-CN" altLang="en-US" sz="2800" smtClean="0">
                <a:solidFill>
                  <a:srgbClr val="FF0000"/>
                </a:solidFill>
                <a:ea typeface="宋体" panose="02010600030101010101" pitchFamily="2" charset="-122"/>
              </a:rPr>
              <a:t>呼吸道感染</a:t>
            </a:r>
            <a:r>
              <a:rPr lang="zh-CN" altLang="en-US" sz="2800" smtClean="0">
                <a:solidFill>
                  <a:srgbClr val="000000"/>
                </a:solidFill>
                <a:ea typeface="宋体" panose="02010600030101010101" pitchFamily="2" charset="-122"/>
              </a:rPr>
              <a:t>”，易导致</a:t>
            </a:r>
            <a:r>
              <a:rPr lang="zh-CN" altLang="en-US" sz="2800" smtClean="0">
                <a:solidFill>
                  <a:srgbClr val="FF0000"/>
                </a:solidFill>
                <a:ea typeface="宋体" panose="02010600030101010101" pitchFamily="2" charset="-122"/>
              </a:rPr>
              <a:t>呼吸道阻塞</a:t>
            </a:r>
            <a:r>
              <a:rPr lang="zh-CN" altLang="en-US" sz="2800" smtClean="0">
                <a:solidFill>
                  <a:srgbClr val="000000"/>
                </a:solidFill>
                <a:ea typeface="宋体" panose="02010600030101010101" pitchFamily="2" charset="-122"/>
              </a:rPr>
              <a:t>。</a:t>
            </a:r>
            <a:endParaRPr lang="zh-CN" altLang="en-US" sz="2800" smtClean="0">
              <a:solidFill>
                <a:srgbClr val="FF6600"/>
              </a:solidFill>
              <a:ea typeface="宋体" panose="02010600030101010101" pitchFamily="2" charset="-122"/>
            </a:endParaRPr>
          </a:p>
          <a:p>
            <a:pPr algn="just" eaLnBrk="1" hangingPunct="1"/>
            <a:r>
              <a:rPr lang="zh-CN" altLang="en-US" sz="2800" smtClean="0">
                <a:solidFill>
                  <a:srgbClr val="FF0000"/>
                </a:solidFill>
                <a:ea typeface="宋体" panose="02010600030101010101" pitchFamily="2" charset="-122"/>
              </a:rPr>
              <a:t>右支气管</a:t>
            </a:r>
            <a:r>
              <a:rPr lang="zh-CN" altLang="en-US" sz="2800" smtClean="0">
                <a:solidFill>
                  <a:srgbClr val="000000"/>
                </a:solidFill>
                <a:ea typeface="宋体" panose="02010600030101010101" pitchFamily="2" charset="-122"/>
              </a:rPr>
              <a:t>短、粗，</a:t>
            </a:r>
            <a:r>
              <a:rPr lang="zh-CN" altLang="en-US" sz="2800" smtClean="0">
                <a:solidFill>
                  <a:srgbClr val="FF0000"/>
                </a:solidFill>
                <a:ea typeface="宋体" panose="02010600030101010101" pitchFamily="2" charset="-122"/>
              </a:rPr>
              <a:t>异物</a:t>
            </a:r>
            <a:r>
              <a:rPr lang="zh-CN" altLang="en-US" sz="2800" smtClean="0">
                <a:solidFill>
                  <a:srgbClr val="000000"/>
                </a:solidFill>
                <a:ea typeface="宋体" panose="02010600030101010101" pitchFamily="2" charset="-122"/>
              </a:rPr>
              <a:t>容易进入。</a:t>
            </a:r>
            <a:endParaRPr lang="zh-CN" altLang="en-US" sz="2800" smtClean="0">
              <a:solidFill>
                <a:srgbClr val="FF6600"/>
              </a:solidFill>
              <a:ea typeface="宋体" panose="02010600030101010101" pitchFamily="2" charset="-122"/>
            </a:endParaRPr>
          </a:p>
          <a:p>
            <a:pPr algn="just" eaLnBrk="1" hangingPunct="1"/>
            <a:r>
              <a:rPr lang="zh-CN" altLang="en-US" sz="2800" smtClean="0">
                <a:solidFill>
                  <a:srgbClr val="FF0000"/>
                </a:solidFill>
                <a:ea typeface="宋体" panose="02010600030101010101" pitchFamily="2" charset="-122"/>
              </a:rPr>
              <a:t>肺：</a:t>
            </a:r>
            <a:r>
              <a:rPr lang="zh-CN" altLang="en-US" sz="2800" smtClean="0">
                <a:solidFill>
                  <a:srgbClr val="000000"/>
                </a:solidFill>
                <a:ea typeface="宋体" panose="02010600030101010101" pitchFamily="2" charset="-122"/>
              </a:rPr>
              <a:t>  发育较差，易于</a:t>
            </a:r>
            <a:r>
              <a:rPr lang="zh-CN" altLang="en-US" sz="2800" smtClean="0">
                <a:solidFill>
                  <a:srgbClr val="FF0000"/>
                </a:solidFill>
                <a:ea typeface="宋体" panose="02010600030101010101" pitchFamily="2" charset="-122"/>
              </a:rPr>
              <a:t>感染</a:t>
            </a:r>
            <a:r>
              <a:rPr lang="zh-CN" altLang="en-US" sz="2800" smtClean="0">
                <a:solidFill>
                  <a:srgbClr val="000000"/>
                </a:solidFill>
                <a:ea typeface="宋体" panose="02010600030101010101" pitchFamily="2" charset="-122"/>
              </a:rPr>
              <a:t>。</a:t>
            </a:r>
            <a:endParaRPr lang="zh-CN" altLang="en-US" sz="2800" smtClean="0">
              <a:solidFill>
                <a:srgbClr val="FF6600"/>
              </a:solidFill>
              <a:ea typeface="宋体" panose="02010600030101010101" pitchFamily="2" charset="-122"/>
            </a:endParaRPr>
          </a:p>
        </p:txBody>
      </p:sp>
      <p:sp>
        <p:nvSpPr>
          <p:cNvPr id="21507" name="Text Box 3"/>
          <p:cNvSpPr txBox="1">
            <a:spLocks noChangeArrowheads="1"/>
          </p:cNvSpPr>
          <p:nvPr/>
        </p:nvSpPr>
        <p:spPr bwMode="auto">
          <a:xfrm>
            <a:off x="684213" y="620713"/>
            <a:ext cx="3384550" cy="579437"/>
          </a:xfrm>
          <a:prstGeom prst="rect">
            <a:avLst/>
          </a:prstGeom>
          <a:noFill/>
          <a:ln w="9525">
            <a:noFill/>
            <a:miter lim="800000"/>
          </a:ln>
        </p:spPr>
        <p:txBody>
          <a:bodyPr>
            <a:spAutoFit/>
          </a:bodyPr>
          <a:lstStyle/>
          <a:p>
            <a:pPr>
              <a:spcBef>
                <a:spcPct val="50000"/>
              </a:spcBef>
            </a:pPr>
            <a:r>
              <a:rPr lang="zh-CN" altLang="en-US" sz="3200" b="1">
                <a:solidFill>
                  <a:srgbClr val="FF0000"/>
                </a:solidFill>
                <a:ea typeface="黑体" panose="02010609060101010101" charset="-122"/>
              </a:rPr>
              <a:t>下呼吸道</a:t>
            </a:r>
            <a:endParaRPr lang="zh-CN" altLang="en-US" sz="3200" b="1">
              <a:solidFill>
                <a:srgbClr val="FF0000"/>
              </a:solidFill>
              <a:ea typeface="黑体" panose="02010609060101010101" charset="-122"/>
            </a:endParaRPr>
          </a:p>
        </p:txBody>
      </p:sp>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2268538" y="836613"/>
            <a:ext cx="5040312" cy="946150"/>
          </a:xfrm>
          <a:prstGeom prst="rect">
            <a:avLst/>
          </a:prstGeom>
          <a:solidFill>
            <a:srgbClr val="6699FF"/>
          </a:solidFill>
          <a:ln w="9525">
            <a:noFill/>
            <a:miter lim="800000"/>
          </a:ln>
        </p:spPr>
        <p:txBody>
          <a:bodyPr>
            <a:spAutoFit/>
          </a:bodyPr>
          <a:lstStyle/>
          <a:p>
            <a:pPr marL="179705" lvl="1" algn="ctr">
              <a:lnSpc>
                <a:spcPct val="90000"/>
              </a:lnSpc>
              <a:spcBef>
                <a:spcPct val="20000"/>
              </a:spcBef>
              <a:buClr>
                <a:schemeClr val="hlink"/>
              </a:buClr>
              <a:buSzPct val="55000"/>
              <a:buFont typeface="Wingdings" panose="05000000000000000000" pitchFamily="2" charset="2"/>
              <a:buNone/>
            </a:pPr>
            <a:r>
              <a:rPr lang="zh-CN" altLang="en-US" sz="2800">
                <a:solidFill>
                  <a:schemeClr val="bg1"/>
                </a:solidFill>
                <a:latin typeface="楷体_GB2312" pitchFamily="49" charset="-122"/>
                <a:ea typeface="楷体_GB2312" pitchFamily="49" charset="-122"/>
              </a:rPr>
              <a:t>各年龄小儿呼吸次数（每分钟）</a:t>
            </a:r>
            <a:endParaRPr lang="zh-CN" altLang="en-US" sz="2800">
              <a:solidFill>
                <a:schemeClr val="bg1"/>
              </a:solidFill>
              <a:latin typeface="楷体_GB2312" pitchFamily="49" charset="-122"/>
              <a:ea typeface="楷体_GB2312" pitchFamily="49" charset="-122"/>
            </a:endParaRPr>
          </a:p>
          <a:p>
            <a:pPr marL="179705" lvl="1" algn="ctr">
              <a:lnSpc>
                <a:spcPct val="90000"/>
              </a:lnSpc>
              <a:spcBef>
                <a:spcPct val="20000"/>
              </a:spcBef>
              <a:buClr>
                <a:schemeClr val="hlink"/>
              </a:buClr>
              <a:buSzPct val="55000"/>
              <a:buFont typeface="Wingdings" panose="05000000000000000000" pitchFamily="2" charset="2"/>
              <a:buNone/>
            </a:pPr>
            <a:r>
              <a:rPr lang="zh-CN" altLang="en-US" sz="2800">
                <a:solidFill>
                  <a:schemeClr val="bg1"/>
                </a:solidFill>
                <a:ea typeface="楷体_GB2312" pitchFamily="49" charset="-122"/>
              </a:rPr>
              <a:t>年龄越小，呼吸频率越快</a:t>
            </a:r>
            <a:endParaRPr lang="zh-CN" altLang="en-US" sz="2800">
              <a:solidFill>
                <a:schemeClr val="bg1"/>
              </a:solidFill>
              <a:ea typeface="楷体_GB2312" pitchFamily="49" charset="-122"/>
            </a:endParaRPr>
          </a:p>
        </p:txBody>
      </p:sp>
      <p:sp>
        <p:nvSpPr>
          <p:cNvPr id="22531" name="Text Box 64"/>
          <p:cNvSpPr txBox="1">
            <a:spLocks noChangeArrowheads="1"/>
          </p:cNvSpPr>
          <p:nvPr/>
        </p:nvSpPr>
        <p:spPr bwMode="auto">
          <a:xfrm>
            <a:off x="323850" y="333375"/>
            <a:ext cx="2735263" cy="579438"/>
          </a:xfrm>
          <a:prstGeom prst="rect">
            <a:avLst/>
          </a:prstGeom>
          <a:noFill/>
          <a:ln w="9525">
            <a:noFill/>
            <a:miter lim="800000"/>
          </a:ln>
        </p:spPr>
        <p:txBody>
          <a:bodyPr>
            <a:spAutoFit/>
          </a:bodyPr>
          <a:lstStyle/>
          <a:p>
            <a:pPr>
              <a:spcBef>
                <a:spcPct val="50000"/>
              </a:spcBef>
            </a:pPr>
            <a:r>
              <a:rPr lang="zh-CN" altLang="en-US" sz="3200" b="1">
                <a:solidFill>
                  <a:srgbClr val="FF0000"/>
                </a:solidFill>
                <a:ea typeface="黑体" panose="02010609060101010101" charset="-122"/>
              </a:rPr>
              <a:t>呼吸频率</a:t>
            </a:r>
            <a:endParaRPr lang="zh-CN" altLang="en-US" sz="3200" b="1">
              <a:solidFill>
                <a:srgbClr val="FF0000"/>
              </a:solidFill>
              <a:ea typeface="黑体" panose="02010609060101010101" charset="-122"/>
            </a:endParaRPr>
          </a:p>
        </p:txBody>
      </p:sp>
      <p:graphicFrame>
        <p:nvGraphicFramePr>
          <p:cNvPr id="23556" name="Group 4"/>
          <p:cNvGraphicFramePr>
            <a:graphicFrameLocks noGrp="1"/>
          </p:cNvGraphicFramePr>
          <p:nvPr/>
        </p:nvGraphicFramePr>
        <p:xfrm>
          <a:off x="2268538" y="1773238"/>
          <a:ext cx="5040312" cy="3744915"/>
        </p:xfrm>
        <a:graphic>
          <a:graphicData uri="http://schemas.openxmlformats.org/drawingml/2006/table">
            <a:tbl>
              <a:tblPr/>
              <a:tblGrid>
                <a:gridCol w="2520950"/>
                <a:gridCol w="2519362"/>
              </a:tblGrid>
              <a:tr h="623888">
                <a:tc>
                  <a:txBody>
                    <a:bodyPr/>
                    <a:lstStyle>
                      <a:lvl1pPr eaLnBrk="0" hangingPunct="0">
                        <a:spcAft>
                          <a:spcPct val="40000"/>
                        </a:spcAft>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5607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2pPr>
                      <a:lvl3pPr marL="1143000" indent="-697230"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3pPr>
                      <a:lvl4pPr marL="1600200" indent="-8782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4pPr>
                      <a:lvl5pPr marL="2057400" indent="-10687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marL="25146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marL="29718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marL="34290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marL="38862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pPr>
                      <a:r>
                        <a:rPr kumimoji="0" lang="zh-CN" altLang="en-US" sz="2800" b="1" i="0" u="none" strike="noStrike" cap="none" normalizeH="0" baseline="0" smtClean="0">
                          <a:ln>
                            <a:noFill/>
                          </a:ln>
                          <a:solidFill>
                            <a:schemeClr val="tx1"/>
                          </a:solidFill>
                          <a:effectLst/>
                          <a:latin typeface="Arial" panose="020B0604020202020204" pitchFamily="34" charset="0"/>
                          <a:ea typeface="楷体_GB2312" pitchFamily="49" charset="-122"/>
                          <a:cs typeface="Arial" panose="020B0604020202020204" pitchFamily="34" charset="0"/>
                        </a:rPr>
                        <a:t>年龄</a:t>
                      </a:r>
                      <a:endParaRPr kumimoji="0" lang="zh-CN" altLang="en-US" sz="2800" b="1" i="0" u="none" strike="noStrike" cap="none" normalizeH="0" baseline="0" smtClean="0">
                        <a:ln>
                          <a:noFill/>
                        </a:ln>
                        <a:solidFill>
                          <a:schemeClr val="tx1"/>
                        </a:solidFill>
                        <a:effectLst/>
                        <a:latin typeface="Arial" panose="020B0604020202020204" pitchFamily="34" charset="0"/>
                        <a:ea typeface="楷体_GB2312" pitchFamily="49" charset="-122"/>
                        <a:cs typeface="Arial" panose="020B0604020202020204" pitchFamily="34" charset="0"/>
                      </a:endParaRPr>
                    </a:p>
                  </a:txBody>
                  <a:tcPr marL="90000" marR="90000" marT="46800" marB="46800" anchor="ctr" anchorCtr="1" horzOverflow="overflow">
                    <a:lnL>
                      <a:noFill/>
                    </a:lnL>
                    <a:lnR>
                      <a:noFill/>
                    </a:lnR>
                    <a:lnT>
                      <a:noFill/>
                    </a:lnT>
                    <a:lnB>
                      <a:noFill/>
                    </a:lnB>
                    <a:lnTlToBr>
                      <a:noFill/>
                    </a:lnTlToBr>
                    <a:lnBlToTr>
                      <a:noFill/>
                    </a:lnBlToTr>
                    <a:solidFill>
                      <a:srgbClr val="FFCC66"/>
                    </a:solidFill>
                  </a:tcPr>
                </a:tc>
                <a:tc>
                  <a:txBody>
                    <a:bodyPr/>
                    <a:lstStyle>
                      <a:lvl1pPr eaLnBrk="0" hangingPunct="0">
                        <a:spcAft>
                          <a:spcPct val="40000"/>
                        </a:spcAft>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5607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2pPr>
                      <a:lvl3pPr marL="1143000" indent="-697230"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3pPr>
                      <a:lvl4pPr marL="1600200" indent="-8782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4pPr>
                      <a:lvl5pPr marL="2057400" indent="-10687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marL="25146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marL="29718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marL="34290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marL="38862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pPr>
                      <a:r>
                        <a:rPr kumimoji="0" lang="zh-CN" altLang="en-US" sz="2800" b="1" i="0" u="none" strike="noStrike" cap="none" normalizeH="0" baseline="0" smtClean="0">
                          <a:ln>
                            <a:noFill/>
                          </a:ln>
                          <a:solidFill>
                            <a:schemeClr val="tx1"/>
                          </a:solidFill>
                          <a:effectLst/>
                          <a:latin typeface="Arial" panose="020B0604020202020204" pitchFamily="34" charset="0"/>
                          <a:ea typeface="楷体_GB2312" pitchFamily="49" charset="-122"/>
                          <a:cs typeface="Arial" panose="020B0604020202020204" pitchFamily="34" charset="0"/>
                        </a:rPr>
                        <a:t>呼吸</a:t>
                      </a:r>
                      <a:endParaRPr kumimoji="0" lang="zh-CN" altLang="en-US" sz="2800" b="1" i="0" u="none" strike="noStrike" cap="none" normalizeH="0" baseline="0" smtClean="0">
                        <a:ln>
                          <a:noFill/>
                        </a:ln>
                        <a:solidFill>
                          <a:schemeClr val="tx1"/>
                        </a:solidFill>
                        <a:effectLst/>
                        <a:latin typeface="Arial" panose="020B0604020202020204" pitchFamily="34" charset="0"/>
                        <a:ea typeface="楷体_GB2312" pitchFamily="49" charset="-122"/>
                        <a:cs typeface="Arial" panose="020B0604020202020204" pitchFamily="34" charset="0"/>
                      </a:endParaRPr>
                    </a:p>
                  </a:txBody>
                  <a:tcPr marL="90000" marR="90000" marT="46800" marB="46800" anchor="ctr" anchorCtr="1" horzOverflow="overflow">
                    <a:lnL>
                      <a:noFill/>
                    </a:lnL>
                    <a:lnR>
                      <a:noFill/>
                    </a:lnR>
                    <a:lnT>
                      <a:noFill/>
                    </a:lnT>
                    <a:lnB>
                      <a:noFill/>
                    </a:lnB>
                    <a:lnTlToBr>
                      <a:noFill/>
                    </a:lnTlToBr>
                    <a:lnBlToTr>
                      <a:noFill/>
                    </a:lnBlToTr>
                    <a:solidFill>
                      <a:srgbClr val="FFCC66"/>
                    </a:solidFill>
                  </a:tcPr>
                </a:tc>
              </a:tr>
              <a:tr h="623888">
                <a:tc>
                  <a:txBody>
                    <a:bodyPr/>
                    <a:lstStyle>
                      <a:lvl1pPr eaLnBrk="0" hangingPunct="0">
                        <a:spcAft>
                          <a:spcPct val="40000"/>
                        </a:spcAft>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5607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2pPr>
                      <a:lvl3pPr marL="1143000" indent="-697230"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3pPr>
                      <a:lvl4pPr marL="1600200" indent="-8782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4pPr>
                      <a:lvl5pPr marL="2057400" indent="-10687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marL="25146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marL="29718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marL="34290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marL="38862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pPr>
                      <a:r>
                        <a:rPr kumimoji="0" lang="zh-CN" altLang="en-US" sz="2800" b="0" i="0" u="none" strike="noStrike" cap="none" normalizeH="0" baseline="0" smtClean="0">
                          <a:ln>
                            <a:noFill/>
                          </a:ln>
                          <a:solidFill>
                            <a:schemeClr val="tx1"/>
                          </a:solidFill>
                          <a:effectLst/>
                          <a:latin typeface="Arial" panose="020B0604020202020204" pitchFamily="34" charset="0"/>
                          <a:ea typeface="楷体_GB2312" pitchFamily="49" charset="-122"/>
                          <a:cs typeface="Arial" panose="020B0604020202020204" pitchFamily="34" charset="0"/>
                        </a:rPr>
                        <a:t>新生儿</a:t>
                      </a:r>
                      <a:endParaRPr kumimoji="0" lang="zh-CN" altLang="en-US" sz="2800" b="0" i="0" u="none" strike="noStrike" cap="none" normalizeH="0" baseline="0" smtClean="0">
                        <a:ln>
                          <a:noFill/>
                        </a:ln>
                        <a:solidFill>
                          <a:schemeClr val="tx1"/>
                        </a:solidFill>
                        <a:effectLst/>
                        <a:latin typeface="Arial" panose="020B0604020202020204" pitchFamily="34" charset="0"/>
                        <a:ea typeface="楷体_GB2312" pitchFamily="49" charset="-122"/>
                        <a:cs typeface="Arial" panose="020B0604020202020204" pitchFamily="34" charset="0"/>
                      </a:endParaRPr>
                    </a:p>
                  </a:txBody>
                  <a:tcPr marL="90000" marR="90000" marT="46800" marB="46800" anchor="ctr" anchorCtr="1" horzOverflow="overflow">
                    <a:lnL>
                      <a:noFill/>
                    </a:lnL>
                    <a:lnR>
                      <a:noFill/>
                    </a:lnR>
                    <a:lnT>
                      <a:noFill/>
                    </a:lnT>
                    <a:lnB>
                      <a:noFill/>
                    </a:lnB>
                    <a:lnTlToBr>
                      <a:noFill/>
                    </a:lnTlToBr>
                    <a:lnBlToTr>
                      <a:noFill/>
                    </a:lnBlToTr>
                    <a:solidFill>
                      <a:schemeClr val="accent1"/>
                    </a:solidFill>
                  </a:tcPr>
                </a:tc>
                <a:tc>
                  <a:txBody>
                    <a:bodyPr/>
                    <a:lstStyle>
                      <a:lvl1pPr eaLnBrk="0" hangingPunct="0">
                        <a:spcAft>
                          <a:spcPct val="40000"/>
                        </a:spcAft>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5607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2pPr>
                      <a:lvl3pPr marL="1143000" indent="-697230"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3pPr>
                      <a:lvl4pPr marL="1600200" indent="-8782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4pPr>
                      <a:lvl5pPr marL="2057400" indent="-10687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marL="25146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marL="29718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marL="34290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marL="38862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pPr>
                      <a:r>
                        <a:rPr kumimoji="0" lang="en-US" altLang="zh-CN" sz="2800" b="0" i="0" u="none" strike="noStrike" cap="none" normalizeH="0" baseline="0" smtClean="0">
                          <a:ln>
                            <a:noFill/>
                          </a:ln>
                          <a:solidFill>
                            <a:schemeClr val="tx1"/>
                          </a:solidFill>
                          <a:effectLst/>
                          <a:latin typeface="Arial" panose="020B0604020202020204" pitchFamily="34" charset="0"/>
                          <a:ea typeface="楷体_GB2312" pitchFamily="49" charset="-122"/>
                          <a:cs typeface="Arial" panose="020B0604020202020204" pitchFamily="34" charset="0"/>
                        </a:rPr>
                        <a:t>40-45</a:t>
                      </a:r>
                      <a:endParaRPr kumimoji="0" lang="en-US" altLang="zh-CN" sz="2800" b="0" i="0" u="none" strike="noStrike" cap="none" normalizeH="0" baseline="0" smtClean="0">
                        <a:ln>
                          <a:noFill/>
                        </a:ln>
                        <a:solidFill>
                          <a:schemeClr val="tx1"/>
                        </a:solidFill>
                        <a:effectLst/>
                        <a:latin typeface="Arial" panose="020B0604020202020204" pitchFamily="34" charset="0"/>
                        <a:ea typeface="楷体_GB2312" pitchFamily="49" charset="-122"/>
                        <a:cs typeface="Arial" panose="020B0604020202020204" pitchFamily="34" charset="0"/>
                      </a:endParaRPr>
                    </a:p>
                  </a:txBody>
                  <a:tcPr marL="90000" marR="90000" marT="46800" marB="46800" anchor="ctr" anchorCtr="1" horzOverflow="overflow">
                    <a:lnL>
                      <a:noFill/>
                    </a:lnL>
                    <a:lnR>
                      <a:noFill/>
                    </a:lnR>
                    <a:lnT>
                      <a:noFill/>
                    </a:lnT>
                    <a:lnB>
                      <a:noFill/>
                    </a:lnB>
                    <a:lnTlToBr>
                      <a:noFill/>
                    </a:lnTlToBr>
                    <a:lnBlToTr>
                      <a:noFill/>
                    </a:lnBlToTr>
                    <a:solidFill>
                      <a:schemeClr val="accent1"/>
                    </a:solidFill>
                  </a:tcPr>
                </a:tc>
              </a:tr>
              <a:tr h="625475">
                <a:tc>
                  <a:txBody>
                    <a:bodyPr/>
                    <a:lstStyle>
                      <a:lvl1pPr eaLnBrk="0" hangingPunct="0">
                        <a:spcAft>
                          <a:spcPct val="40000"/>
                        </a:spcAft>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5607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2pPr>
                      <a:lvl3pPr marL="1143000" indent="-697230"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3pPr>
                      <a:lvl4pPr marL="1600200" indent="-8782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4pPr>
                      <a:lvl5pPr marL="2057400" indent="-10687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marL="25146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marL="29718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marL="34290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marL="38862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pPr>
                      <a:r>
                        <a:rPr kumimoji="0" lang="en-US" altLang="zh-CN" sz="2800" b="0" i="0" u="none" strike="noStrike" cap="none" normalizeH="0" baseline="0" smtClean="0">
                          <a:ln>
                            <a:noFill/>
                          </a:ln>
                          <a:solidFill>
                            <a:schemeClr val="tx1"/>
                          </a:solidFill>
                          <a:effectLst/>
                          <a:latin typeface="Arial" panose="020B0604020202020204" pitchFamily="34" charset="0"/>
                          <a:ea typeface="楷体_GB2312" pitchFamily="49" charset="-122"/>
                          <a:cs typeface="Arial" panose="020B0604020202020204" pitchFamily="34" charset="0"/>
                        </a:rPr>
                        <a:t>1</a:t>
                      </a:r>
                      <a:r>
                        <a:rPr kumimoji="0" lang="zh-CN" altLang="en-US" sz="2800" b="0" i="0" u="none" strike="noStrike" cap="none" normalizeH="0" baseline="0" smtClean="0">
                          <a:ln>
                            <a:noFill/>
                          </a:ln>
                          <a:solidFill>
                            <a:schemeClr val="tx1"/>
                          </a:solidFill>
                          <a:effectLst/>
                          <a:latin typeface="Arial" panose="020B0604020202020204" pitchFamily="34" charset="0"/>
                          <a:ea typeface="楷体_GB2312" pitchFamily="49" charset="-122"/>
                          <a:cs typeface="Arial" panose="020B0604020202020204" pitchFamily="34" charset="0"/>
                        </a:rPr>
                        <a:t>岁以下</a:t>
                      </a:r>
                      <a:endParaRPr kumimoji="0" lang="zh-CN" altLang="en-US" sz="2800" b="0" i="0" u="none" strike="noStrike" cap="none" normalizeH="0" baseline="0" smtClean="0">
                        <a:ln>
                          <a:noFill/>
                        </a:ln>
                        <a:solidFill>
                          <a:schemeClr val="tx1"/>
                        </a:solidFill>
                        <a:effectLst/>
                        <a:latin typeface="Arial" panose="020B0604020202020204" pitchFamily="34" charset="0"/>
                        <a:ea typeface="楷体_GB2312" pitchFamily="49" charset="-122"/>
                        <a:cs typeface="Arial" panose="020B0604020202020204" pitchFamily="34" charset="0"/>
                      </a:endParaRPr>
                    </a:p>
                  </a:txBody>
                  <a:tcPr marL="90000" marR="90000" marT="46800" marB="46800" anchor="ctr" anchorCtr="1" horzOverflow="overflow">
                    <a:lnL>
                      <a:noFill/>
                    </a:lnL>
                    <a:lnR>
                      <a:noFill/>
                    </a:lnR>
                    <a:lnT>
                      <a:noFill/>
                    </a:lnT>
                    <a:lnB>
                      <a:noFill/>
                    </a:lnB>
                    <a:lnTlToBr>
                      <a:noFill/>
                    </a:lnTlToBr>
                    <a:lnBlToTr>
                      <a:noFill/>
                    </a:lnBlToTr>
                    <a:solidFill>
                      <a:srgbClr val="CCFFCC"/>
                    </a:solidFill>
                  </a:tcPr>
                </a:tc>
                <a:tc>
                  <a:txBody>
                    <a:bodyPr/>
                    <a:lstStyle>
                      <a:lvl1pPr eaLnBrk="0" hangingPunct="0">
                        <a:spcAft>
                          <a:spcPct val="40000"/>
                        </a:spcAft>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5607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2pPr>
                      <a:lvl3pPr marL="1143000" indent="-697230"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3pPr>
                      <a:lvl4pPr marL="1600200" indent="-8782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4pPr>
                      <a:lvl5pPr marL="2057400" indent="-10687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marL="25146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marL="29718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marL="34290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marL="38862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pPr>
                      <a:r>
                        <a:rPr kumimoji="0" lang="en-US" altLang="zh-CN" sz="2800" b="0" i="0" u="none" strike="noStrike" cap="none" normalizeH="0" baseline="0" smtClean="0">
                          <a:ln>
                            <a:noFill/>
                          </a:ln>
                          <a:solidFill>
                            <a:schemeClr val="tx1"/>
                          </a:solidFill>
                          <a:effectLst/>
                          <a:latin typeface="Arial" panose="020B0604020202020204" pitchFamily="34" charset="0"/>
                          <a:ea typeface="楷体_GB2312" pitchFamily="49" charset="-122"/>
                          <a:cs typeface="Arial" panose="020B0604020202020204" pitchFamily="34" charset="0"/>
                        </a:rPr>
                        <a:t>30-40</a:t>
                      </a:r>
                      <a:endParaRPr kumimoji="0" lang="en-US" altLang="zh-CN" sz="2800" b="0" i="0" u="none" strike="noStrike" cap="none" normalizeH="0" baseline="0" smtClean="0">
                        <a:ln>
                          <a:noFill/>
                        </a:ln>
                        <a:solidFill>
                          <a:schemeClr val="tx1"/>
                        </a:solidFill>
                        <a:effectLst/>
                        <a:latin typeface="Arial" panose="020B0604020202020204" pitchFamily="34" charset="0"/>
                        <a:ea typeface="楷体_GB2312" pitchFamily="49" charset="-122"/>
                        <a:cs typeface="Arial" panose="020B0604020202020204" pitchFamily="34" charset="0"/>
                      </a:endParaRPr>
                    </a:p>
                  </a:txBody>
                  <a:tcPr marL="90000" marR="90000" marT="46800" marB="46800" anchor="ctr" anchorCtr="1" horzOverflow="overflow">
                    <a:lnL>
                      <a:noFill/>
                    </a:lnL>
                    <a:lnR>
                      <a:noFill/>
                    </a:lnR>
                    <a:lnT>
                      <a:noFill/>
                    </a:lnT>
                    <a:lnB>
                      <a:noFill/>
                    </a:lnB>
                    <a:lnTlToBr>
                      <a:noFill/>
                    </a:lnTlToBr>
                    <a:lnBlToTr>
                      <a:noFill/>
                    </a:lnBlToTr>
                    <a:solidFill>
                      <a:srgbClr val="CCFFCC"/>
                    </a:solidFill>
                  </a:tcPr>
                </a:tc>
              </a:tr>
              <a:tr h="623888">
                <a:tc>
                  <a:txBody>
                    <a:bodyPr/>
                    <a:lstStyle>
                      <a:lvl1pPr eaLnBrk="0" hangingPunct="0">
                        <a:spcAft>
                          <a:spcPct val="40000"/>
                        </a:spcAft>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5607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2pPr>
                      <a:lvl3pPr marL="1143000" indent="-697230"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3pPr>
                      <a:lvl4pPr marL="1600200" indent="-8782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4pPr>
                      <a:lvl5pPr marL="2057400" indent="-10687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marL="25146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marL="29718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marL="34290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marL="38862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pPr>
                      <a:r>
                        <a:rPr kumimoji="0" lang="en-US" altLang="zh-CN" sz="2800" b="0" i="0" u="none" strike="noStrike" cap="none" normalizeH="0" baseline="0" smtClean="0">
                          <a:ln>
                            <a:noFill/>
                          </a:ln>
                          <a:solidFill>
                            <a:schemeClr val="tx1"/>
                          </a:solidFill>
                          <a:effectLst/>
                          <a:latin typeface="Arial" panose="020B0604020202020204" pitchFamily="34" charset="0"/>
                          <a:ea typeface="楷体_GB2312" pitchFamily="49" charset="-122"/>
                          <a:cs typeface="Arial" panose="020B0604020202020204" pitchFamily="34" charset="0"/>
                        </a:rPr>
                        <a:t>2-3</a:t>
                      </a:r>
                      <a:r>
                        <a:rPr kumimoji="0" lang="zh-CN" altLang="en-US" sz="2800" b="0" i="0" u="none" strike="noStrike" cap="none" normalizeH="0" baseline="0" smtClean="0">
                          <a:ln>
                            <a:noFill/>
                          </a:ln>
                          <a:solidFill>
                            <a:schemeClr val="tx1"/>
                          </a:solidFill>
                          <a:effectLst/>
                          <a:latin typeface="Arial" panose="020B0604020202020204" pitchFamily="34" charset="0"/>
                          <a:ea typeface="楷体_GB2312" pitchFamily="49" charset="-122"/>
                          <a:cs typeface="Arial" panose="020B0604020202020204" pitchFamily="34" charset="0"/>
                        </a:rPr>
                        <a:t>岁</a:t>
                      </a:r>
                      <a:endParaRPr kumimoji="0" lang="zh-CN" altLang="en-US" sz="2800" b="0" i="0" u="none" strike="noStrike" cap="none" normalizeH="0" baseline="0" smtClean="0">
                        <a:ln>
                          <a:noFill/>
                        </a:ln>
                        <a:solidFill>
                          <a:schemeClr val="tx1"/>
                        </a:solidFill>
                        <a:effectLst/>
                        <a:latin typeface="Arial" panose="020B0604020202020204" pitchFamily="34" charset="0"/>
                        <a:ea typeface="楷体_GB2312" pitchFamily="49" charset="-122"/>
                        <a:cs typeface="Arial" panose="020B0604020202020204" pitchFamily="34" charset="0"/>
                      </a:endParaRPr>
                    </a:p>
                  </a:txBody>
                  <a:tcPr marL="90000" marR="90000" marT="46800" marB="46800" anchor="ctr" anchorCtr="1" horzOverflow="overflow">
                    <a:lnL>
                      <a:noFill/>
                    </a:lnL>
                    <a:lnR>
                      <a:noFill/>
                    </a:lnR>
                    <a:lnT>
                      <a:noFill/>
                    </a:lnT>
                    <a:lnB>
                      <a:noFill/>
                    </a:lnB>
                    <a:lnTlToBr>
                      <a:noFill/>
                    </a:lnTlToBr>
                    <a:lnBlToTr>
                      <a:noFill/>
                    </a:lnBlToTr>
                    <a:solidFill>
                      <a:schemeClr val="accent1"/>
                    </a:solidFill>
                  </a:tcPr>
                </a:tc>
                <a:tc>
                  <a:txBody>
                    <a:bodyPr/>
                    <a:lstStyle>
                      <a:lvl1pPr eaLnBrk="0" hangingPunct="0">
                        <a:spcAft>
                          <a:spcPct val="40000"/>
                        </a:spcAft>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5607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2pPr>
                      <a:lvl3pPr marL="1143000" indent="-697230"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3pPr>
                      <a:lvl4pPr marL="1600200" indent="-8782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4pPr>
                      <a:lvl5pPr marL="2057400" indent="-10687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marL="25146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marL="29718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marL="34290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marL="38862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pPr>
                      <a:r>
                        <a:rPr kumimoji="0" lang="en-US" altLang="zh-CN" sz="2800" b="0" i="0" u="none" strike="noStrike" cap="none" normalizeH="0" baseline="0" smtClean="0">
                          <a:ln>
                            <a:noFill/>
                          </a:ln>
                          <a:solidFill>
                            <a:schemeClr val="tx1"/>
                          </a:solidFill>
                          <a:effectLst/>
                          <a:latin typeface="Arial" panose="020B0604020202020204" pitchFamily="34" charset="0"/>
                          <a:ea typeface="楷体_GB2312" pitchFamily="49" charset="-122"/>
                          <a:cs typeface="Arial" panose="020B0604020202020204" pitchFamily="34" charset="0"/>
                        </a:rPr>
                        <a:t>25-30</a:t>
                      </a:r>
                      <a:endParaRPr kumimoji="0" lang="en-US" altLang="zh-CN" sz="2800" b="0" i="0" u="none" strike="noStrike" cap="none" normalizeH="0" baseline="0" smtClean="0">
                        <a:ln>
                          <a:noFill/>
                        </a:ln>
                        <a:solidFill>
                          <a:schemeClr val="tx1"/>
                        </a:solidFill>
                        <a:effectLst/>
                        <a:latin typeface="Arial" panose="020B0604020202020204" pitchFamily="34" charset="0"/>
                        <a:ea typeface="楷体_GB2312" pitchFamily="49" charset="-122"/>
                        <a:cs typeface="Arial" panose="020B0604020202020204" pitchFamily="34" charset="0"/>
                      </a:endParaRPr>
                    </a:p>
                  </a:txBody>
                  <a:tcPr marL="90000" marR="90000" marT="46800" marB="46800" anchor="ctr" anchorCtr="1" horzOverflow="overflow">
                    <a:lnL>
                      <a:noFill/>
                    </a:lnL>
                    <a:lnR>
                      <a:noFill/>
                    </a:lnR>
                    <a:lnT>
                      <a:noFill/>
                    </a:lnT>
                    <a:lnB>
                      <a:noFill/>
                    </a:lnB>
                    <a:lnTlToBr>
                      <a:noFill/>
                    </a:lnTlToBr>
                    <a:lnBlToTr>
                      <a:noFill/>
                    </a:lnBlToTr>
                    <a:solidFill>
                      <a:schemeClr val="accent1"/>
                    </a:solidFill>
                  </a:tcPr>
                </a:tc>
              </a:tr>
              <a:tr h="623888">
                <a:tc>
                  <a:txBody>
                    <a:bodyPr/>
                    <a:lstStyle>
                      <a:lvl1pPr eaLnBrk="0" hangingPunct="0">
                        <a:spcAft>
                          <a:spcPct val="40000"/>
                        </a:spcAft>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5607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2pPr>
                      <a:lvl3pPr marL="1143000" indent="-697230"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3pPr>
                      <a:lvl4pPr marL="1600200" indent="-8782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4pPr>
                      <a:lvl5pPr marL="2057400" indent="-10687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marL="25146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marL="29718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marL="34290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marL="38862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pPr>
                      <a:r>
                        <a:rPr kumimoji="0" lang="en-US" altLang="zh-CN" sz="2800" b="0" i="0" u="none" strike="noStrike" cap="none" normalizeH="0" baseline="0" smtClean="0">
                          <a:ln>
                            <a:noFill/>
                          </a:ln>
                          <a:solidFill>
                            <a:schemeClr val="tx1"/>
                          </a:solidFill>
                          <a:effectLst/>
                          <a:latin typeface="Arial" panose="020B0604020202020204" pitchFamily="34" charset="0"/>
                          <a:ea typeface="楷体_GB2312" pitchFamily="49" charset="-122"/>
                          <a:cs typeface="Arial" panose="020B0604020202020204" pitchFamily="34" charset="0"/>
                        </a:rPr>
                        <a:t>4-7</a:t>
                      </a:r>
                      <a:r>
                        <a:rPr kumimoji="0" lang="zh-CN" altLang="en-US" sz="2800" b="0" i="0" u="none" strike="noStrike" cap="none" normalizeH="0" baseline="0" smtClean="0">
                          <a:ln>
                            <a:noFill/>
                          </a:ln>
                          <a:solidFill>
                            <a:schemeClr val="tx1"/>
                          </a:solidFill>
                          <a:effectLst/>
                          <a:latin typeface="Arial" panose="020B0604020202020204" pitchFamily="34" charset="0"/>
                          <a:ea typeface="楷体_GB2312" pitchFamily="49" charset="-122"/>
                          <a:cs typeface="Arial" panose="020B0604020202020204" pitchFamily="34" charset="0"/>
                        </a:rPr>
                        <a:t>岁</a:t>
                      </a:r>
                      <a:endParaRPr kumimoji="0" lang="zh-CN" altLang="en-US" sz="2800" b="0" i="0" u="none" strike="noStrike" cap="none" normalizeH="0" baseline="0" smtClean="0">
                        <a:ln>
                          <a:noFill/>
                        </a:ln>
                        <a:solidFill>
                          <a:schemeClr val="tx1"/>
                        </a:solidFill>
                        <a:effectLst/>
                        <a:latin typeface="Arial" panose="020B0604020202020204" pitchFamily="34" charset="0"/>
                        <a:ea typeface="楷体_GB2312" pitchFamily="49" charset="-122"/>
                        <a:cs typeface="Arial" panose="020B0604020202020204" pitchFamily="34" charset="0"/>
                      </a:endParaRPr>
                    </a:p>
                  </a:txBody>
                  <a:tcPr marL="90000" marR="90000" marT="46800" marB="46800" anchor="ctr" anchorCtr="1" horzOverflow="overflow">
                    <a:lnL>
                      <a:noFill/>
                    </a:lnL>
                    <a:lnR>
                      <a:noFill/>
                    </a:lnR>
                    <a:lnT>
                      <a:noFill/>
                    </a:lnT>
                    <a:lnB>
                      <a:noFill/>
                    </a:lnB>
                    <a:lnTlToBr>
                      <a:noFill/>
                    </a:lnTlToBr>
                    <a:lnBlToTr>
                      <a:noFill/>
                    </a:lnBlToTr>
                    <a:solidFill>
                      <a:srgbClr val="CCFFCC"/>
                    </a:solidFill>
                  </a:tcPr>
                </a:tc>
                <a:tc>
                  <a:txBody>
                    <a:bodyPr/>
                    <a:lstStyle>
                      <a:lvl1pPr eaLnBrk="0" hangingPunct="0">
                        <a:spcAft>
                          <a:spcPct val="40000"/>
                        </a:spcAft>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5607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2pPr>
                      <a:lvl3pPr marL="1143000" indent="-697230"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3pPr>
                      <a:lvl4pPr marL="1600200" indent="-8782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4pPr>
                      <a:lvl5pPr marL="2057400" indent="-10687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marL="25146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marL="29718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marL="34290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marL="38862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2800" b="0" i="0" u="none" strike="noStrike" cap="none" normalizeH="0" baseline="0" smtClean="0">
                          <a:ln>
                            <a:noFill/>
                          </a:ln>
                          <a:solidFill>
                            <a:schemeClr val="tx1"/>
                          </a:solidFill>
                          <a:effectLst/>
                          <a:latin typeface="Arial" panose="020B0604020202020204" pitchFamily="34" charset="0"/>
                          <a:ea typeface="楷体_GB2312" pitchFamily="49" charset="-122"/>
                          <a:cs typeface="Arial" panose="020B0604020202020204" pitchFamily="34" charset="0"/>
                        </a:rPr>
                        <a:t>20-25</a:t>
                      </a:r>
                      <a:endParaRPr kumimoji="0" lang="en-US" altLang="zh-CN" sz="2800" b="0" i="0" u="none" strike="noStrike" cap="none" normalizeH="0" baseline="0" smtClean="0">
                        <a:ln>
                          <a:noFill/>
                        </a:ln>
                        <a:solidFill>
                          <a:schemeClr val="tx1"/>
                        </a:solidFill>
                        <a:effectLst/>
                        <a:latin typeface="Arial" panose="020B0604020202020204" pitchFamily="34" charset="0"/>
                        <a:ea typeface="楷体_GB2312" pitchFamily="49" charset="-122"/>
                        <a:cs typeface="Arial" panose="020B0604020202020204" pitchFamily="34" charset="0"/>
                      </a:endParaRPr>
                    </a:p>
                  </a:txBody>
                  <a:tcPr marL="90000" marR="90000" marT="46800" marB="46800" anchor="ctr" anchorCtr="1" horzOverflow="overflow">
                    <a:lnL>
                      <a:noFill/>
                    </a:lnL>
                    <a:lnR>
                      <a:noFill/>
                    </a:lnR>
                    <a:lnT>
                      <a:noFill/>
                    </a:lnT>
                    <a:lnB>
                      <a:noFill/>
                    </a:lnB>
                    <a:lnTlToBr>
                      <a:noFill/>
                    </a:lnTlToBr>
                    <a:lnBlToTr>
                      <a:noFill/>
                    </a:lnBlToTr>
                    <a:solidFill>
                      <a:srgbClr val="CCFFCC"/>
                    </a:solidFill>
                  </a:tcPr>
                </a:tc>
              </a:tr>
              <a:tr h="623888">
                <a:tc>
                  <a:txBody>
                    <a:bodyPr/>
                    <a:lstStyle>
                      <a:lvl1pPr eaLnBrk="0" hangingPunct="0">
                        <a:spcAft>
                          <a:spcPct val="40000"/>
                        </a:spcAft>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5607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2pPr>
                      <a:lvl3pPr marL="1143000" indent="-697230"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3pPr>
                      <a:lvl4pPr marL="1600200" indent="-8782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4pPr>
                      <a:lvl5pPr marL="2057400" indent="-10687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marL="25146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marL="29718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marL="34290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marL="38862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pPr>
                      <a:r>
                        <a:rPr kumimoji="0" lang="en-US" altLang="zh-CN" sz="2800" b="0" i="0" u="none" strike="noStrike" cap="none" normalizeH="0" baseline="0" smtClean="0">
                          <a:ln>
                            <a:noFill/>
                          </a:ln>
                          <a:solidFill>
                            <a:schemeClr val="tx1"/>
                          </a:solidFill>
                          <a:effectLst/>
                          <a:latin typeface="Arial" panose="020B0604020202020204" pitchFamily="34" charset="0"/>
                          <a:ea typeface="楷体_GB2312" pitchFamily="49" charset="-122"/>
                          <a:cs typeface="Arial" panose="020B0604020202020204" pitchFamily="34" charset="0"/>
                        </a:rPr>
                        <a:t>8-14</a:t>
                      </a:r>
                      <a:r>
                        <a:rPr kumimoji="0" lang="zh-CN" altLang="en-US" sz="2800" b="0" i="0" u="none" strike="noStrike" cap="none" normalizeH="0" baseline="0" smtClean="0">
                          <a:ln>
                            <a:noFill/>
                          </a:ln>
                          <a:solidFill>
                            <a:schemeClr val="tx1"/>
                          </a:solidFill>
                          <a:effectLst/>
                          <a:latin typeface="Arial" panose="020B0604020202020204" pitchFamily="34" charset="0"/>
                          <a:ea typeface="楷体_GB2312" pitchFamily="49" charset="-122"/>
                          <a:cs typeface="Arial" panose="020B0604020202020204" pitchFamily="34" charset="0"/>
                        </a:rPr>
                        <a:t>岁</a:t>
                      </a:r>
                      <a:endParaRPr kumimoji="0" lang="zh-CN" altLang="en-US" sz="2800" b="0" i="0" u="none" strike="noStrike" cap="none" normalizeH="0" baseline="0" smtClean="0">
                        <a:ln>
                          <a:noFill/>
                        </a:ln>
                        <a:solidFill>
                          <a:schemeClr val="tx1"/>
                        </a:solidFill>
                        <a:effectLst/>
                        <a:latin typeface="Arial" panose="020B0604020202020204" pitchFamily="34" charset="0"/>
                        <a:ea typeface="楷体_GB2312" pitchFamily="49" charset="-122"/>
                        <a:cs typeface="Arial" panose="020B0604020202020204" pitchFamily="34" charset="0"/>
                      </a:endParaRPr>
                    </a:p>
                  </a:txBody>
                  <a:tcPr marL="90000" marR="90000" marT="46800" marB="46800" anchor="ctr" anchorCtr="1" horzOverflow="overflow">
                    <a:lnL>
                      <a:noFill/>
                    </a:lnL>
                    <a:lnR>
                      <a:noFill/>
                    </a:lnR>
                    <a:lnT>
                      <a:noFill/>
                    </a:lnT>
                    <a:lnB>
                      <a:noFill/>
                    </a:lnB>
                    <a:lnTlToBr>
                      <a:noFill/>
                    </a:lnTlToBr>
                    <a:lnBlToTr>
                      <a:noFill/>
                    </a:lnBlToTr>
                    <a:solidFill>
                      <a:schemeClr val="accent1"/>
                    </a:solidFill>
                  </a:tcPr>
                </a:tc>
                <a:tc>
                  <a:txBody>
                    <a:bodyPr/>
                    <a:lstStyle>
                      <a:lvl1pPr eaLnBrk="0" hangingPunct="0">
                        <a:spcAft>
                          <a:spcPct val="40000"/>
                        </a:spcAft>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5607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2pPr>
                      <a:lvl3pPr marL="1143000" indent="-697230"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3pPr>
                      <a:lvl4pPr marL="1600200" indent="-8782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4pPr>
                      <a:lvl5pPr marL="2057400" indent="-10687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marL="25146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marL="29718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marL="34290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marL="38862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pPr>
                      <a:r>
                        <a:rPr kumimoji="0" lang="en-US" altLang="zh-CN" sz="2800" b="0" i="0" u="none" strike="noStrike" cap="none" normalizeH="0" baseline="0" smtClean="0">
                          <a:ln>
                            <a:noFill/>
                          </a:ln>
                          <a:solidFill>
                            <a:schemeClr val="tx1"/>
                          </a:solidFill>
                          <a:effectLst/>
                          <a:latin typeface="Arial" panose="020B0604020202020204" pitchFamily="34" charset="0"/>
                          <a:ea typeface="楷体_GB2312" pitchFamily="49" charset="-122"/>
                          <a:cs typeface="Arial" panose="020B0604020202020204" pitchFamily="34" charset="0"/>
                        </a:rPr>
                        <a:t>18-20</a:t>
                      </a:r>
                      <a:endParaRPr kumimoji="0" lang="en-US" altLang="zh-CN" sz="2800" b="0" i="0" u="none" strike="noStrike" cap="none" normalizeH="0" baseline="0" smtClean="0">
                        <a:ln>
                          <a:noFill/>
                        </a:ln>
                        <a:solidFill>
                          <a:schemeClr val="tx1"/>
                        </a:solidFill>
                        <a:effectLst/>
                        <a:latin typeface="Arial" panose="020B0604020202020204" pitchFamily="34" charset="0"/>
                        <a:ea typeface="楷体_GB2312" pitchFamily="49" charset="-122"/>
                        <a:cs typeface="Arial" panose="020B0604020202020204" pitchFamily="34" charset="0"/>
                      </a:endParaRPr>
                    </a:p>
                  </a:txBody>
                  <a:tcPr marL="90000" marR="90000" marT="46800" marB="46800" anchor="ctr" anchorCtr="1" horzOverflow="overflow">
                    <a:lnL>
                      <a:noFill/>
                    </a:lnL>
                    <a:lnR>
                      <a:noFill/>
                    </a:lnR>
                    <a:lnT>
                      <a:noFill/>
                    </a:lnT>
                    <a:lnB>
                      <a:noFill/>
                    </a:lnB>
                    <a:lnTlToBr>
                      <a:noFill/>
                    </a:lnTlToBr>
                    <a:lnBlToTr>
                      <a:noFill/>
                    </a:lnBlToTr>
                    <a:solidFill>
                      <a:schemeClr val="accent1"/>
                    </a:solidFill>
                  </a:tcPr>
                </a:tc>
              </a:tr>
            </a:tbl>
          </a:graphicData>
        </a:graphic>
      </p:graphicFrame>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body" sz="half" idx="4294967295"/>
          </p:nvPr>
        </p:nvSpPr>
        <p:spPr>
          <a:xfrm>
            <a:off x="684213" y="1557338"/>
            <a:ext cx="7624762" cy="2733675"/>
          </a:xfrm>
        </p:spPr>
        <p:txBody>
          <a:bodyPr/>
          <a:lstStyle/>
          <a:p>
            <a:pPr eaLnBrk="1" hangingPunct="1">
              <a:lnSpc>
                <a:spcPct val="150000"/>
              </a:lnSpc>
            </a:pPr>
            <a:r>
              <a:rPr lang="zh-CN" altLang="en-US" sz="2800" smtClean="0">
                <a:solidFill>
                  <a:srgbClr val="FF0000"/>
                </a:solidFill>
                <a:latin typeface="楷体_GB2312" pitchFamily="49" charset="-122"/>
                <a:ea typeface="楷体_GB2312" pitchFamily="49" charset="-122"/>
              </a:rPr>
              <a:t>常见疾病有：</a:t>
            </a:r>
            <a:r>
              <a:rPr lang="zh-CN" altLang="en-US" sz="2800" smtClean="0">
                <a:latin typeface="楷体_GB2312" pitchFamily="49" charset="-122"/>
                <a:ea typeface="楷体_GB2312" pitchFamily="49" charset="-122"/>
              </a:rPr>
              <a:t>急性上呼吸道感染、急性感染性喉炎、喉梗阻、急性支气管炎、毛细支气管炎、肺炎、气管及支气管异物等。 </a:t>
            </a:r>
            <a:endParaRPr lang="zh-CN" altLang="en-US" sz="2800" smtClean="0">
              <a:latin typeface="楷体_GB2312" pitchFamily="49" charset="-122"/>
              <a:ea typeface="楷体_GB2312" pitchFamily="49" charset="-122"/>
            </a:endParaRPr>
          </a:p>
        </p:txBody>
      </p:sp>
      <p:sp>
        <p:nvSpPr>
          <p:cNvPr id="23555" name="Text Box 3"/>
          <p:cNvSpPr txBox="1">
            <a:spLocks noChangeArrowheads="1"/>
          </p:cNvSpPr>
          <p:nvPr/>
        </p:nvSpPr>
        <p:spPr bwMode="auto">
          <a:xfrm>
            <a:off x="684213" y="333375"/>
            <a:ext cx="4967287" cy="579438"/>
          </a:xfrm>
          <a:prstGeom prst="rect">
            <a:avLst/>
          </a:prstGeom>
          <a:noFill/>
          <a:ln w="9525">
            <a:noFill/>
            <a:miter lim="800000"/>
          </a:ln>
        </p:spPr>
        <p:txBody>
          <a:bodyPr>
            <a:spAutoFit/>
          </a:bodyPr>
          <a:lstStyle/>
          <a:p>
            <a:pPr>
              <a:spcBef>
                <a:spcPct val="50000"/>
              </a:spcBef>
            </a:pPr>
            <a:r>
              <a:rPr lang="zh-CN" altLang="en-US" sz="3200" b="1">
                <a:solidFill>
                  <a:srgbClr val="FF0000"/>
                </a:solidFill>
                <a:ea typeface="楷体_GB2312" pitchFamily="49" charset="-122"/>
              </a:rPr>
              <a:t>常见呼吸道疾病</a:t>
            </a:r>
            <a:endParaRPr lang="zh-CN" altLang="en-US" sz="3200" b="1">
              <a:solidFill>
                <a:srgbClr val="FF0000"/>
              </a:solidFill>
              <a:ea typeface="楷体_GB2312" pitchFamily="49" charset="-122"/>
            </a:endParaRPr>
          </a:p>
        </p:txBody>
      </p:sp>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body" sz="half" idx="4294967295"/>
          </p:nvPr>
        </p:nvSpPr>
        <p:spPr>
          <a:xfrm>
            <a:off x="468313" y="188913"/>
            <a:ext cx="3530600" cy="1223962"/>
          </a:xfrm>
        </p:spPr>
        <p:txBody>
          <a:bodyPr/>
          <a:lstStyle/>
          <a:p>
            <a:pPr eaLnBrk="1" hangingPunct="1">
              <a:spcBef>
                <a:spcPct val="50000"/>
              </a:spcBef>
              <a:spcAft>
                <a:spcPct val="0"/>
              </a:spcAft>
              <a:buFont typeface="Wingdings" panose="05000000000000000000" pitchFamily="2" charset="2"/>
              <a:buNone/>
            </a:pPr>
            <a:r>
              <a:rPr lang="zh-CN" altLang="en-US" sz="3000" b="1" smtClean="0">
                <a:solidFill>
                  <a:srgbClr val="FF0000"/>
                </a:solidFill>
                <a:latin typeface="黑体" panose="02010609060101010101" charset="-122"/>
                <a:ea typeface="黑体" panose="02010609060101010101" charset="-122"/>
              </a:rPr>
              <a:t>（三）心血管系统</a:t>
            </a:r>
            <a:endParaRPr lang="zh-CN" altLang="en-US" sz="3000" b="1" smtClean="0">
              <a:solidFill>
                <a:srgbClr val="FF0000"/>
              </a:solidFill>
              <a:latin typeface="黑体" panose="02010609060101010101" charset="-122"/>
              <a:ea typeface="黑体" panose="02010609060101010101" charset="-122"/>
            </a:endParaRPr>
          </a:p>
        </p:txBody>
      </p:sp>
      <p:sp>
        <p:nvSpPr>
          <p:cNvPr id="24579" name="Text Box 3"/>
          <p:cNvSpPr txBox="1">
            <a:spLocks noChangeArrowheads="1"/>
          </p:cNvSpPr>
          <p:nvPr/>
        </p:nvSpPr>
        <p:spPr bwMode="auto">
          <a:xfrm>
            <a:off x="611188" y="1341438"/>
            <a:ext cx="3384550" cy="4359275"/>
          </a:xfrm>
          <a:prstGeom prst="rect">
            <a:avLst/>
          </a:prstGeom>
          <a:noFill/>
          <a:ln w="9525">
            <a:noFill/>
            <a:miter lim="800000"/>
          </a:ln>
        </p:spPr>
        <p:txBody>
          <a:bodyPr>
            <a:spAutoFit/>
          </a:bodyPr>
          <a:lstStyle/>
          <a:p>
            <a:pPr>
              <a:spcBef>
                <a:spcPct val="50000"/>
              </a:spcBef>
            </a:pPr>
            <a:r>
              <a:rPr lang="zh-CN" altLang="en-US" sz="2800">
                <a:latin typeface="Times New Roman" panose="02020603050405020304" pitchFamily="18" charset="0"/>
                <a:ea typeface="楷体_GB2312" pitchFamily="49" charset="-122"/>
              </a:rPr>
              <a:t>人体通过循环系统（又称为心血管系统）不断的将人体所需养分和氧气输送至全身以维持人体需要，并带走各器官所产生的代谢产物。心血管系统包括了心脏和血管系统。心脏则是循环系统的动力来源。</a:t>
            </a:r>
            <a:endParaRPr lang="zh-CN" altLang="en-US" sz="2800">
              <a:latin typeface="Times New Roman" panose="02020603050405020304" pitchFamily="18" charset="0"/>
              <a:ea typeface="楷体_GB2312" pitchFamily="49" charset="-122"/>
            </a:endParaRPr>
          </a:p>
        </p:txBody>
      </p:sp>
      <p:pic>
        <p:nvPicPr>
          <p:cNvPr id="24580" name="Picture 4" descr="未标题-3"/>
          <p:cNvPicPr>
            <a:picLocks noChangeAspect="1" noChangeArrowheads="1"/>
          </p:cNvPicPr>
          <p:nvPr/>
        </p:nvPicPr>
        <p:blipFill>
          <a:blip r:embed="rId1" cstate="print"/>
          <a:srcRect/>
          <a:stretch>
            <a:fillRect/>
          </a:stretch>
        </p:blipFill>
        <p:spPr bwMode="auto">
          <a:xfrm>
            <a:off x="4356100" y="404813"/>
            <a:ext cx="4002088" cy="5689600"/>
          </a:xfrm>
          <a:prstGeom prst="rect">
            <a:avLst/>
          </a:prstGeom>
          <a:noFill/>
          <a:ln w="9525">
            <a:noFill/>
            <a:miter lim="800000"/>
            <a:headEnd/>
            <a:tailEnd/>
          </a:ln>
        </p:spPr>
      </p:pic>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body" sz="half" idx="4294967295"/>
          </p:nvPr>
        </p:nvSpPr>
        <p:spPr>
          <a:xfrm>
            <a:off x="1763713" y="549275"/>
            <a:ext cx="6192837" cy="431800"/>
          </a:xfrm>
        </p:spPr>
        <p:txBody>
          <a:bodyPr>
            <a:normAutofit fontScale="92500" lnSpcReduction="10000"/>
          </a:bodyPr>
          <a:lstStyle/>
          <a:p>
            <a:pPr marL="0" indent="0" eaLnBrk="1" hangingPunct="1">
              <a:lnSpc>
                <a:spcPct val="90000"/>
              </a:lnSpc>
              <a:buFont typeface="Wingdings" panose="05000000000000000000" pitchFamily="2" charset="2"/>
              <a:buNone/>
            </a:pPr>
            <a:r>
              <a:rPr lang="en-US" altLang="zh-CN" sz="2800" smtClean="0">
                <a:solidFill>
                  <a:srgbClr val="000000"/>
                </a:solidFill>
                <a:ea typeface="宋体" panose="02010600030101010101" pitchFamily="2" charset="-122"/>
              </a:rPr>
              <a:t> </a:t>
            </a:r>
            <a:r>
              <a:rPr lang="zh-CN" altLang="en-US" sz="2800" smtClean="0">
                <a:solidFill>
                  <a:srgbClr val="000000"/>
                </a:solidFill>
                <a:ea typeface="宋体" panose="02010600030101010101" pitchFamily="2" charset="-122"/>
              </a:rPr>
              <a:t>心脏每分钟搏动次数称为心率</a:t>
            </a:r>
            <a:r>
              <a:rPr lang="zh-CN" altLang="en-US" sz="2800" smtClean="0">
                <a:ea typeface="宋体" panose="02010600030101010101" pitchFamily="2" charset="-122"/>
              </a:rPr>
              <a:t> 。</a:t>
            </a:r>
            <a:endParaRPr lang="zh-CN" altLang="en-US" sz="2800" smtClean="0">
              <a:ea typeface="宋体" panose="02010600030101010101" pitchFamily="2" charset="-122"/>
            </a:endParaRPr>
          </a:p>
        </p:txBody>
      </p:sp>
      <p:sp>
        <p:nvSpPr>
          <p:cNvPr id="25603" name="Text Box 3"/>
          <p:cNvSpPr txBox="1">
            <a:spLocks noChangeArrowheads="1"/>
          </p:cNvSpPr>
          <p:nvPr/>
        </p:nvSpPr>
        <p:spPr bwMode="auto">
          <a:xfrm>
            <a:off x="323850" y="260350"/>
            <a:ext cx="1871663" cy="579438"/>
          </a:xfrm>
          <a:prstGeom prst="rect">
            <a:avLst/>
          </a:prstGeom>
          <a:noFill/>
          <a:ln w="9525">
            <a:noFill/>
            <a:miter lim="800000"/>
          </a:ln>
        </p:spPr>
        <p:txBody>
          <a:bodyPr>
            <a:spAutoFit/>
          </a:bodyPr>
          <a:lstStyle/>
          <a:p>
            <a:pPr>
              <a:spcBef>
                <a:spcPct val="50000"/>
              </a:spcBef>
            </a:pPr>
            <a:r>
              <a:rPr lang="zh-CN" altLang="en-US" sz="3200" b="1">
                <a:solidFill>
                  <a:srgbClr val="FF0000"/>
                </a:solidFill>
                <a:ea typeface="黑体" panose="02010609060101010101" charset="-122"/>
              </a:rPr>
              <a:t>心率</a:t>
            </a:r>
            <a:endParaRPr lang="zh-CN" altLang="en-US" sz="3200" b="1">
              <a:solidFill>
                <a:srgbClr val="FF0000"/>
              </a:solidFill>
              <a:ea typeface="黑体" panose="02010609060101010101" charset="-122"/>
            </a:endParaRPr>
          </a:p>
        </p:txBody>
      </p:sp>
      <p:graphicFrame>
        <p:nvGraphicFramePr>
          <p:cNvPr id="26628" name="Group 4"/>
          <p:cNvGraphicFramePr>
            <a:graphicFrameLocks noGrp="1"/>
          </p:cNvGraphicFramePr>
          <p:nvPr>
            <p:ph sz="half" idx="4294967295"/>
          </p:nvPr>
        </p:nvGraphicFramePr>
        <p:xfrm>
          <a:off x="1476375" y="1052513"/>
          <a:ext cx="5903913" cy="4730751"/>
        </p:xfrm>
        <a:graphic>
          <a:graphicData uri="http://schemas.openxmlformats.org/drawingml/2006/table">
            <a:tbl>
              <a:tblPr/>
              <a:tblGrid>
                <a:gridCol w="2952750"/>
                <a:gridCol w="2951163"/>
              </a:tblGrid>
              <a:tr h="947738">
                <a:tc gridSpan="2">
                  <a:txBody>
                    <a:bodyPr/>
                    <a:lstStyle>
                      <a:lvl1pPr eaLnBrk="0" hangingPunct="0">
                        <a:spcAft>
                          <a:spcPct val="40000"/>
                        </a:spcAft>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5607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2pPr>
                      <a:lvl3pPr marL="1143000" indent="-697230"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3pPr>
                      <a:lvl4pPr marL="1600200" indent="-8782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4pPr>
                      <a:lvl5pPr marL="2057400" indent="-10687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marL="25146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marL="29718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marL="34290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marL="38862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pPr>
                      <a:r>
                        <a:rPr kumimoji="0" lang="zh-CN" altLang="en-US" sz="2800" b="0" i="0" u="none" strike="noStrike" cap="none" normalizeH="0" baseline="0" smtClean="0">
                          <a:ln>
                            <a:noFill/>
                          </a:ln>
                          <a:solidFill>
                            <a:schemeClr val="bg1"/>
                          </a:solidFill>
                          <a:effectLst/>
                          <a:latin typeface="Arial" panose="020B0604020202020204" pitchFamily="34" charset="0"/>
                          <a:ea typeface="楷体_GB2312" pitchFamily="49" charset="-122"/>
                          <a:cs typeface="Arial" panose="020B0604020202020204" pitchFamily="34" charset="0"/>
                        </a:rPr>
                        <a:t>表：各年龄小儿脉搏（心率）次数（每分钟）年龄越小，心率越快。</a:t>
                      </a:r>
                      <a:endParaRPr kumimoji="0" lang="zh-CN" altLang="en-US" sz="2800" b="0" i="0" u="none" strike="noStrike" cap="none" normalizeH="0" baseline="0" smtClean="0">
                        <a:ln>
                          <a:noFill/>
                        </a:ln>
                        <a:solidFill>
                          <a:schemeClr val="bg1"/>
                        </a:solidFill>
                        <a:effectLst/>
                        <a:latin typeface="Arial" panose="020B0604020202020204" pitchFamily="34" charset="0"/>
                        <a:ea typeface="楷体_GB2312" pitchFamily="49" charset="-122"/>
                        <a:cs typeface="Arial" panose="020B0604020202020204" pitchFamily="34" charset="0"/>
                      </a:endParaRPr>
                    </a:p>
                  </a:txBody>
                  <a:tcPr marL="90000" marR="90000" marT="46800" marB="46800" anchor="ctr" anchorCtr="1" horzOverflow="overflow">
                    <a:lnL>
                      <a:noFill/>
                    </a:lnL>
                    <a:lnR>
                      <a:noFill/>
                    </a:lnR>
                    <a:lnT>
                      <a:noFill/>
                    </a:lnT>
                    <a:lnB>
                      <a:noFill/>
                    </a:lnB>
                    <a:lnTlToBr>
                      <a:noFill/>
                    </a:lnTlToBr>
                    <a:lnBlToTr>
                      <a:noFill/>
                    </a:lnBlToTr>
                    <a:solidFill>
                      <a:srgbClr val="6699FF"/>
                    </a:solidFill>
                  </a:tcPr>
                </a:tc>
                <a:tc hMerge="1">
                  <a:tcPr/>
                </a:tc>
              </a:tr>
              <a:tr h="566738">
                <a:tc>
                  <a:txBody>
                    <a:bodyPr/>
                    <a:lstStyle>
                      <a:lvl1pPr eaLnBrk="0" hangingPunct="0">
                        <a:spcAft>
                          <a:spcPct val="40000"/>
                        </a:spcAft>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5607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2pPr>
                      <a:lvl3pPr marL="1143000" indent="-697230"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3pPr>
                      <a:lvl4pPr marL="1600200" indent="-8782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4pPr>
                      <a:lvl5pPr marL="2057400" indent="-10687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marL="25146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marL="29718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marL="34290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marL="38862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pPr>
                      <a:r>
                        <a:rPr kumimoji="0" lang="zh-CN" altLang="en-US" sz="2800" b="1" i="0" u="none" strike="noStrike" cap="none" normalizeH="0" baseline="0" smtClean="0">
                          <a:ln>
                            <a:noFill/>
                          </a:ln>
                          <a:solidFill>
                            <a:schemeClr val="tx1"/>
                          </a:solidFill>
                          <a:effectLst/>
                          <a:latin typeface="Arial" panose="020B0604020202020204" pitchFamily="34" charset="0"/>
                          <a:ea typeface="楷体_GB2312" pitchFamily="49" charset="-122"/>
                          <a:cs typeface="Arial" panose="020B0604020202020204" pitchFamily="34" charset="0"/>
                        </a:rPr>
                        <a:t>年龄</a:t>
                      </a:r>
                      <a:endParaRPr kumimoji="0" lang="zh-CN" altLang="en-US" sz="2800" b="1" i="0" u="none" strike="noStrike" cap="none" normalizeH="0" baseline="0" smtClean="0">
                        <a:ln>
                          <a:noFill/>
                        </a:ln>
                        <a:solidFill>
                          <a:schemeClr val="tx1"/>
                        </a:solidFill>
                        <a:effectLst/>
                        <a:latin typeface="Arial" panose="020B0604020202020204" pitchFamily="34" charset="0"/>
                        <a:ea typeface="楷体_GB2312" pitchFamily="49" charset="-122"/>
                        <a:cs typeface="Arial" panose="020B0604020202020204" pitchFamily="34" charset="0"/>
                      </a:endParaRPr>
                    </a:p>
                  </a:txBody>
                  <a:tcPr marL="90000" marR="90000" marT="46800" marB="46800" anchor="ctr" anchorCtr="1" horzOverflow="overflow">
                    <a:lnL>
                      <a:noFill/>
                    </a:lnL>
                    <a:lnR>
                      <a:noFill/>
                    </a:lnR>
                    <a:lnT>
                      <a:noFill/>
                    </a:lnT>
                    <a:lnB>
                      <a:noFill/>
                    </a:lnB>
                    <a:lnTlToBr>
                      <a:noFill/>
                    </a:lnTlToBr>
                    <a:lnBlToTr>
                      <a:noFill/>
                    </a:lnBlToTr>
                    <a:solidFill>
                      <a:srgbClr val="FFCC66"/>
                    </a:solidFill>
                  </a:tcPr>
                </a:tc>
                <a:tc>
                  <a:txBody>
                    <a:bodyPr/>
                    <a:lstStyle>
                      <a:lvl1pPr eaLnBrk="0" hangingPunct="0">
                        <a:spcAft>
                          <a:spcPct val="40000"/>
                        </a:spcAft>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5607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2pPr>
                      <a:lvl3pPr marL="1143000" indent="-697230"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3pPr>
                      <a:lvl4pPr marL="1600200" indent="-8782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4pPr>
                      <a:lvl5pPr marL="2057400" indent="-10687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marL="25146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marL="29718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marL="34290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marL="38862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800" b="1" i="0" u="none" strike="noStrike" cap="none" normalizeH="0" baseline="0" smtClean="0">
                          <a:ln>
                            <a:noFill/>
                          </a:ln>
                          <a:solidFill>
                            <a:schemeClr val="tx1"/>
                          </a:solidFill>
                          <a:effectLst/>
                          <a:latin typeface="Arial" panose="020B0604020202020204" pitchFamily="34" charset="0"/>
                          <a:ea typeface="楷体_GB2312" pitchFamily="49" charset="-122"/>
                          <a:cs typeface="Arial" panose="020B0604020202020204" pitchFamily="34" charset="0"/>
                        </a:rPr>
                        <a:t>脉搏（心率）</a:t>
                      </a:r>
                      <a:endParaRPr kumimoji="0" lang="zh-CN" altLang="en-US" sz="2800" b="1" i="0" u="none" strike="noStrike" cap="none" normalizeH="0" baseline="0" smtClean="0">
                        <a:ln>
                          <a:noFill/>
                        </a:ln>
                        <a:solidFill>
                          <a:schemeClr val="tx1"/>
                        </a:solidFill>
                        <a:effectLst/>
                        <a:latin typeface="Arial" panose="020B0604020202020204" pitchFamily="34" charset="0"/>
                        <a:ea typeface="楷体_GB2312" pitchFamily="49" charset="-122"/>
                        <a:cs typeface="Arial" panose="020B0604020202020204" pitchFamily="34" charset="0"/>
                      </a:endParaRPr>
                    </a:p>
                  </a:txBody>
                  <a:tcPr marL="90000" marR="90000" marT="46800" marB="46800" anchor="ctr" anchorCtr="1" horzOverflow="overflow">
                    <a:lnL>
                      <a:noFill/>
                    </a:lnL>
                    <a:lnR>
                      <a:noFill/>
                    </a:lnR>
                    <a:lnT>
                      <a:noFill/>
                    </a:lnT>
                    <a:lnB>
                      <a:noFill/>
                    </a:lnB>
                    <a:lnTlToBr>
                      <a:noFill/>
                    </a:lnTlToBr>
                    <a:lnBlToTr>
                      <a:noFill/>
                    </a:lnBlToTr>
                    <a:solidFill>
                      <a:srgbClr val="FFCC66"/>
                    </a:solidFill>
                  </a:tcPr>
                </a:tc>
              </a:tr>
              <a:tr h="641350">
                <a:tc>
                  <a:txBody>
                    <a:bodyPr/>
                    <a:lstStyle>
                      <a:lvl1pPr eaLnBrk="0" hangingPunct="0">
                        <a:spcAft>
                          <a:spcPct val="40000"/>
                        </a:spcAft>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5607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2pPr>
                      <a:lvl3pPr marL="1143000" indent="-697230"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3pPr>
                      <a:lvl4pPr marL="1600200" indent="-8782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4pPr>
                      <a:lvl5pPr marL="2057400" indent="-10687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marL="25146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marL="29718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marL="34290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marL="38862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pPr>
                      <a:r>
                        <a:rPr kumimoji="0" lang="zh-CN" altLang="en-US" sz="2800" b="0" i="0" u="none" strike="noStrike" cap="none" normalizeH="0" baseline="0" smtClean="0">
                          <a:ln>
                            <a:noFill/>
                          </a:ln>
                          <a:solidFill>
                            <a:schemeClr val="tx1"/>
                          </a:solidFill>
                          <a:effectLst/>
                          <a:latin typeface="Arial" panose="020B0604020202020204" pitchFamily="34" charset="0"/>
                          <a:ea typeface="楷体_GB2312" pitchFamily="49" charset="-122"/>
                          <a:cs typeface="Arial" panose="020B0604020202020204" pitchFamily="34" charset="0"/>
                        </a:rPr>
                        <a:t>新生儿</a:t>
                      </a:r>
                      <a:endParaRPr kumimoji="0" lang="zh-CN" altLang="en-US" sz="2800" b="0" i="0" u="none" strike="noStrike" cap="none" normalizeH="0" baseline="0" smtClean="0">
                        <a:ln>
                          <a:noFill/>
                        </a:ln>
                        <a:solidFill>
                          <a:schemeClr val="tx1"/>
                        </a:solidFill>
                        <a:effectLst/>
                        <a:latin typeface="Arial" panose="020B0604020202020204" pitchFamily="34" charset="0"/>
                        <a:ea typeface="楷体_GB2312" pitchFamily="49" charset="-122"/>
                        <a:cs typeface="Arial" panose="020B0604020202020204" pitchFamily="34" charset="0"/>
                      </a:endParaRPr>
                    </a:p>
                  </a:txBody>
                  <a:tcPr marL="90000" marR="90000" marT="46800" marB="46800" anchor="ctr" anchorCtr="1" horzOverflow="overflow">
                    <a:lnL>
                      <a:noFill/>
                    </a:lnL>
                    <a:lnR>
                      <a:noFill/>
                    </a:lnR>
                    <a:lnT>
                      <a:noFill/>
                    </a:lnT>
                    <a:lnB>
                      <a:noFill/>
                    </a:lnB>
                    <a:lnTlToBr>
                      <a:noFill/>
                    </a:lnTlToBr>
                    <a:lnBlToTr>
                      <a:noFill/>
                    </a:lnBlToTr>
                    <a:solidFill>
                      <a:schemeClr val="accent1"/>
                    </a:solidFill>
                  </a:tcPr>
                </a:tc>
                <a:tc>
                  <a:txBody>
                    <a:bodyPr/>
                    <a:lstStyle>
                      <a:lvl1pPr eaLnBrk="0" hangingPunct="0">
                        <a:spcAft>
                          <a:spcPct val="40000"/>
                        </a:spcAft>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5607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2pPr>
                      <a:lvl3pPr marL="1143000" indent="-697230"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3pPr>
                      <a:lvl4pPr marL="1600200" indent="-8782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4pPr>
                      <a:lvl5pPr marL="2057400" indent="-10687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marL="25146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marL="29718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marL="34290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marL="38862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pPr>
                      <a:r>
                        <a:rPr kumimoji="0" lang="en-US" altLang="zh-CN" sz="2800" b="0" i="0" u="none" strike="noStrike" cap="none" normalizeH="0" baseline="0" smtClean="0">
                          <a:ln>
                            <a:noFill/>
                          </a:ln>
                          <a:solidFill>
                            <a:schemeClr val="tx1"/>
                          </a:solidFill>
                          <a:effectLst/>
                          <a:latin typeface="Arial" panose="020B0604020202020204" pitchFamily="34" charset="0"/>
                          <a:ea typeface="楷体_GB2312" pitchFamily="49" charset="-122"/>
                          <a:cs typeface="Arial" panose="020B0604020202020204" pitchFamily="34" charset="0"/>
                        </a:rPr>
                        <a:t>120-140</a:t>
                      </a:r>
                      <a:endParaRPr kumimoji="0" lang="en-US" altLang="zh-CN" sz="2800" b="0" i="0" u="none" strike="noStrike" cap="none" normalizeH="0" baseline="0" smtClean="0">
                        <a:ln>
                          <a:noFill/>
                        </a:ln>
                        <a:solidFill>
                          <a:schemeClr val="tx1"/>
                        </a:solidFill>
                        <a:effectLst/>
                        <a:latin typeface="Arial" panose="020B0604020202020204" pitchFamily="34" charset="0"/>
                        <a:ea typeface="楷体_GB2312" pitchFamily="49" charset="-122"/>
                        <a:cs typeface="Arial" panose="020B0604020202020204" pitchFamily="34" charset="0"/>
                      </a:endParaRPr>
                    </a:p>
                  </a:txBody>
                  <a:tcPr marL="90000" marR="90000" marT="46800" marB="46800" anchor="ctr" anchorCtr="1" horzOverflow="overflow">
                    <a:lnL>
                      <a:noFill/>
                    </a:lnL>
                    <a:lnR>
                      <a:noFill/>
                    </a:lnR>
                    <a:lnT>
                      <a:noFill/>
                    </a:lnT>
                    <a:lnB>
                      <a:noFill/>
                    </a:lnB>
                    <a:lnTlToBr>
                      <a:noFill/>
                    </a:lnTlToBr>
                    <a:lnBlToTr>
                      <a:noFill/>
                    </a:lnBlToTr>
                    <a:solidFill>
                      <a:schemeClr val="accent1"/>
                    </a:solidFill>
                  </a:tcPr>
                </a:tc>
              </a:tr>
              <a:tr h="644525">
                <a:tc>
                  <a:txBody>
                    <a:bodyPr/>
                    <a:lstStyle>
                      <a:lvl1pPr eaLnBrk="0" hangingPunct="0">
                        <a:spcAft>
                          <a:spcPct val="40000"/>
                        </a:spcAft>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5607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2pPr>
                      <a:lvl3pPr marL="1143000" indent="-697230"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3pPr>
                      <a:lvl4pPr marL="1600200" indent="-8782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4pPr>
                      <a:lvl5pPr marL="2057400" indent="-10687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marL="25146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marL="29718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marL="34290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marL="38862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pPr>
                      <a:r>
                        <a:rPr kumimoji="0" lang="en-US" altLang="zh-CN" sz="2800" b="0" i="0" u="none" strike="noStrike" cap="none" normalizeH="0" baseline="0" smtClean="0">
                          <a:ln>
                            <a:noFill/>
                          </a:ln>
                          <a:solidFill>
                            <a:schemeClr val="tx1"/>
                          </a:solidFill>
                          <a:effectLst/>
                          <a:latin typeface="Arial" panose="020B0604020202020204" pitchFamily="34" charset="0"/>
                          <a:ea typeface="楷体_GB2312" pitchFamily="49" charset="-122"/>
                          <a:cs typeface="Arial" panose="020B0604020202020204" pitchFamily="34" charset="0"/>
                        </a:rPr>
                        <a:t>1</a:t>
                      </a:r>
                      <a:r>
                        <a:rPr kumimoji="0" lang="zh-CN" altLang="en-US" sz="2800" b="0" i="0" u="none" strike="noStrike" cap="none" normalizeH="0" baseline="0" smtClean="0">
                          <a:ln>
                            <a:noFill/>
                          </a:ln>
                          <a:solidFill>
                            <a:schemeClr val="tx1"/>
                          </a:solidFill>
                          <a:effectLst/>
                          <a:latin typeface="Arial" panose="020B0604020202020204" pitchFamily="34" charset="0"/>
                          <a:ea typeface="楷体_GB2312" pitchFamily="49" charset="-122"/>
                          <a:cs typeface="Arial" panose="020B0604020202020204" pitchFamily="34" charset="0"/>
                        </a:rPr>
                        <a:t>岁以下</a:t>
                      </a:r>
                      <a:endParaRPr kumimoji="0" lang="zh-CN" altLang="en-US" sz="2800" b="0" i="0" u="none" strike="noStrike" cap="none" normalizeH="0" baseline="0" smtClean="0">
                        <a:ln>
                          <a:noFill/>
                        </a:ln>
                        <a:solidFill>
                          <a:schemeClr val="tx1"/>
                        </a:solidFill>
                        <a:effectLst/>
                        <a:latin typeface="Arial" panose="020B0604020202020204" pitchFamily="34" charset="0"/>
                        <a:ea typeface="楷体_GB2312" pitchFamily="49" charset="-122"/>
                        <a:cs typeface="Arial" panose="020B0604020202020204" pitchFamily="34" charset="0"/>
                      </a:endParaRPr>
                    </a:p>
                  </a:txBody>
                  <a:tcPr marL="90000" marR="90000" marT="46800" marB="46800" anchor="ctr" anchorCtr="1" horzOverflow="overflow">
                    <a:lnL>
                      <a:noFill/>
                    </a:lnL>
                    <a:lnR>
                      <a:noFill/>
                    </a:lnR>
                    <a:lnT>
                      <a:noFill/>
                    </a:lnT>
                    <a:lnB>
                      <a:noFill/>
                    </a:lnB>
                    <a:lnTlToBr>
                      <a:noFill/>
                    </a:lnTlToBr>
                    <a:lnBlToTr>
                      <a:noFill/>
                    </a:lnBlToTr>
                    <a:solidFill>
                      <a:srgbClr val="CCFFCC"/>
                    </a:solidFill>
                  </a:tcPr>
                </a:tc>
                <a:tc>
                  <a:txBody>
                    <a:bodyPr/>
                    <a:lstStyle>
                      <a:lvl1pPr eaLnBrk="0" hangingPunct="0">
                        <a:spcAft>
                          <a:spcPct val="40000"/>
                        </a:spcAft>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5607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2pPr>
                      <a:lvl3pPr marL="1143000" indent="-697230"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3pPr>
                      <a:lvl4pPr marL="1600200" indent="-8782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4pPr>
                      <a:lvl5pPr marL="2057400" indent="-10687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marL="25146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marL="29718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marL="34290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marL="38862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2800" b="0" i="0" u="none" strike="noStrike" cap="none" normalizeH="0" baseline="0" smtClean="0">
                          <a:ln>
                            <a:noFill/>
                          </a:ln>
                          <a:solidFill>
                            <a:schemeClr val="tx1"/>
                          </a:solidFill>
                          <a:effectLst/>
                          <a:latin typeface="Arial" panose="020B0604020202020204" pitchFamily="34" charset="0"/>
                          <a:ea typeface="楷体_GB2312" pitchFamily="49" charset="-122"/>
                          <a:cs typeface="Arial" panose="020B0604020202020204" pitchFamily="34" charset="0"/>
                        </a:rPr>
                        <a:t>110-130</a:t>
                      </a:r>
                      <a:endParaRPr kumimoji="0" lang="en-US" altLang="zh-CN" sz="2800" b="0" i="0" u="none" strike="noStrike" cap="none" normalizeH="0" baseline="0" smtClean="0">
                        <a:ln>
                          <a:noFill/>
                        </a:ln>
                        <a:solidFill>
                          <a:schemeClr val="tx1"/>
                        </a:solidFill>
                        <a:effectLst/>
                        <a:latin typeface="Arial" panose="020B0604020202020204" pitchFamily="34" charset="0"/>
                        <a:ea typeface="楷体_GB2312" pitchFamily="49" charset="-122"/>
                        <a:cs typeface="Arial" panose="020B0604020202020204" pitchFamily="34" charset="0"/>
                      </a:endParaRPr>
                    </a:p>
                  </a:txBody>
                  <a:tcPr marL="90000" marR="90000" marT="46800" marB="46800" anchor="ctr" anchorCtr="1" horzOverflow="overflow">
                    <a:lnL>
                      <a:noFill/>
                    </a:lnL>
                    <a:lnR>
                      <a:noFill/>
                    </a:lnR>
                    <a:lnT>
                      <a:noFill/>
                    </a:lnT>
                    <a:lnB>
                      <a:noFill/>
                    </a:lnB>
                    <a:lnTlToBr>
                      <a:noFill/>
                    </a:lnTlToBr>
                    <a:lnBlToTr>
                      <a:noFill/>
                    </a:lnBlToTr>
                    <a:solidFill>
                      <a:srgbClr val="CCFFCC"/>
                    </a:solidFill>
                  </a:tcPr>
                </a:tc>
              </a:tr>
              <a:tr h="644525">
                <a:tc>
                  <a:txBody>
                    <a:bodyPr/>
                    <a:lstStyle>
                      <a:lvl1pPr eaLnBrk="0" hangingPunct="0">
                        <a:spcAft>
                          <a:spcPct val="40000"/>
                        </a:spcAft>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5607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2pPr>
                      <a:lvl3pPr marL="1143000" indent="-697230"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3pPr>
                      <a:lvl4pPr marL="1600200" indent="-8782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4pPr>
                      <a:lvl5pPr marL="2057400" indent="-10687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marL="25146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marL="29718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marL="34290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marL="38862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pPr>
                      <a:r>
                        <a:rPr kumimoji="0" lang="en-US" altLang="zh-CN" sz="2800" b="0" i="0" u="none" strike="noStrike" cap="none" normalizeH="0" baseline="0" smtClean="0">
                          <a:ln>
                            <a:noFill/>
                          </a:ln>
                          <a:solidFill>
                            <a:schemeClr val="tx1"/>
                          </a:solidFill>
                          <a:effectLst/>
                          <a:latin typeface="Arial" panose="020B0604020202020204" pitchFamily="34" charset="0"/>
                          <a:ea typeface="楷体_GB2312" pitchFamily="49" charset="-122"/>
                          <a:cs typeface="Arial" panose="020B0604020202020204" pitchFamily="34" charset="0"/>
                        </a:rPr>
                        <a:t>2-3</a:t>
                      </a:r>
                      <a:r>
                        <a:rPr kumimoji="0" lang="zh-CN" altLang="en-US" sz="2800" b="0" i="0" u="none" strike="noStrike" cap="none" normalizeH="0" baseline="0" smtClean="0">
                          <a:ln>
                            <a:noFill/>
                          </a:ln>
                          <a:solidFill>
                            <a:schemeClr val="tx1"/>
                          </a:solidFill>
                          <a:effectLst/>
                          <a:latin typeface="Arial" panose="020B0604020202020204" pitchFamily="34" charset="0"/>
                          <a:ea typeface="楷体_GB2312" pitchFamily="49" charset="-122"/>
                          <a:cs typeface="Arial" panose="020B0604020202020204" pitchFamily="34" charset="0"/>
                        </a:rPr>
                        <a:t>岁</a:t>
                      </a:r>
                      <a:endParaRPr kumimoji="0" lang="zh-CN" altLang="en-US" sz="2800" b="0" i="0" u="none" strike="noStrike" cap="none" normalizeH="0" baseline="0" smtClean="0">
                        <a:ln>
                          <a:noFill/>
                        </a:ln>
                        <a:solidFill>
                          <a:schemeClr val="tx1"/>
                        </a:solidFill>
                        <a:effectLst/>
                        <a:latin typeface="Arial" panose="020B0604020202020204" pitchFamily="34" charset="0"/>
                        <a:ea typeface="楷体_GB2312" pitchFamily="49" charset="-122"/>
                        <a:cs typeface="Arial" panose="020B0604020202020204" pitchFamily="34" charset="0"/>
                      </a:endParaRPr>
                    </a:p>
                  </a:txBody>
                  <a:tcPr marL="90000" marR="90000" marT="46800" marB="46800" anchor="ctr" anchorCtr="1" horzOverflow="overflow">
                    <a:lnL>
                      <a:noFill/>
                    </a:lnL>
                    <a:lnR>
                      <a:noFill/>
                    </a:lnR>
                    <a:lnT>
                      <a:noFill/>
                    </a:lnT>
                    <a:lnB>
                      <a:noFill/>
                    </a:lnB>
                    <a:lnTlToBr>
                      <a:noFill/>
                    </a:lnTlToBr>
                    <a:lnBlToTr>
                      <a:noFill/>
                    </a:lnBlToTr>
                    <a:solidFill>
                      <a:schemeClr val="accent1"/>
                    </a:solidFill>
                  </a:tcPr>
                </a:tc>
                <a:tc>
                  <a:txBody>
                    <a:bodyPr/>
                    <a:lstStyle>
                      <a:lvl1pPr eaLnBrk="0" hangingPunct="0">
                        <a:spcAft>
                          <a:spcPct val="40000"/>
                        </a:spcAft>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5607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2pPr>
                      <a:lvl3pPr marL="1143000" indent="-697230"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3pPr>
                      <a:lvl4pPr marL="1600200" indent="-8782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4pPr>
                      <a:lvl5pPr marL="2057400" indent="-10687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marL="25146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marL="29718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marL="34290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marL="38862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pPr>
                      <a:r>
                        <a:rPr kumimoji="0" lang="en-US" altLang="zh-CN" sz="2800" b="0" i="0" u="none" strike="noStrike" cap="none" normalizeH="0" baseline="0" smtClean="0">
                          <a:ln>
                            <a:noFill/>
                          </a:ln>
                          <a:solidFill>
                            <a:schemeClr val="tx1"/>
                          </a:solidFill>
                          <a:effectLst/>
                          <a:latin typeface="Arial" panose="020B0604020202020204" pitchFamily="34" charset="0"/>
                          <a:ea typeface="楷体_GB2312" pitchFamily="49" charset="-122"/>
                          <a:cs typeface="Arial" panose="020B0604020202020204" pitchFamily="34" charset="0"/>
                        </a:rPr>
                        <a:t>100-120</a:t>
                      </a:r>
                      <a:endParaRPr kumimoji="0" lang="en-US" altLang="zh-CN" sz="2800" b="0" i="0" u="none" strike="noStrike" cap="none" normalizeH="0" baseline="0" smtClean="0">
                        <a:ln>
                          <a:noFill/>
                        </a:ln>
                        <a:solidFill>
                          <a:schemeClr val="tx1"/>
                        </a:solidFill>
                        <a:effectLst/>
                        <a:latin typeface="Arial" panose="020B0604020202020204" pitchFamily="34" charset="0"/>
                        <a:ea typeface="楷体_GB2312" pitchFamily="49" charset="-122"/>
                        <a:cs typeface="Arial" panose="020B0604020202020204" pitchFamily="34" charset="0"/>
                      </a:endParaRPr>
                    </a:p>
                  </a:txBody>
                  <a:tcPr marL="90000" marR="90000" marT="46800" marB="46800" anchor="ctr" anchorCtr="1" horzOverflow="overflow">
                    <a:lnL>
                      <a:noFill/>
                    </a:lnL>
                    <a:lnR>
                      <a:noFill/>
                    </a:lnR>
                    <a:lnT>
                      <a:noFill/>
                    </a:lnT>
                    <a:lnB>
                      <a:noFill/>
                    </a:lnB>
                    <a:lnTlToBr>
                      <a:noFill/>
                    </a:lnTlToBr>
                    <a:lnBlToTr>
                      <a:noFill/>
                    </a:lnBlToTr>
                    <a:solidFill>
                      <a:schemeClr val="accent1"/>
                    </a:solidFill>
                  </a:tcPr>
                </a:tc>
              </a:tr>
              <a:tr h="641350">
                <a:tc>
                  <a:txBody>
                    <a:bodyPr/>
                    <a:lstStyle>
                      <a:lvl1pPr eaLnBrk="0" hangingPunct="0">
                        <a:spcAft>
                          <a:spcPct val="40000"/>
                        </a:spcAft>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5607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2pPr>
                      <a:lvl3pPr marL="1143000" indent="-697230"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3pPr>
                      <a:lvl4pPr marL="1600200" indent="-8782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4pPr>
                      <a:lvl5pPr marL="2057400" indent="-10687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marL="25146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marL="29718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marL="34290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marL="38862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pPr>
                      <a:r>
                        <a:rPr kumimoji="0" lang="en-US" altLang="zh-CN" sz="2800" b="0" i="0" u="none" strike="noStrike" cap="none" normalizeH="0" baseline="0" smtClean="0">
                          <a:ln>
                            <a:noFill/>
                          </a:ln>
                          <a:solidFill>
                            <a:schemeClr val="tx1"/>
                          </a:solidFill>
                          <a:effectLst/>
                          <a:latin typeface="Arial" panose="020B0604020202020204" pitchFamily="34" charset="0"/>
                          <a:ea typeface="楷体_GB2312" pitchFamily="49" charset="-122"/>
                          <a:cs typeface="Arial" panose="020B0604020202020204" pitchFamily="34" charset="0"/>
                        </a:rPr>
                        <a:t>4-7</a:t>
                      </a:r>
                      <a:r>
                        <a:rPr kumimoji="0" lang="zh-CN" altLang="en-US" sz="2800" b="0" i="0" u="none" strike="noStrike" cap="none" normalizeH="0" baseline="0" smtClean="0">
                          <a:ln>
                            <a:noFill/>
                          </a:ln>
                          <a:solidFill>
                            <a:schemeClr val="tx1"/>
                          </a:solidFill>
                          <a:effectLst/>
                          <a:latin typeface="Arial" panose="020B0604020202020204" pitchFamily="34" charset="0"/>
                          <a:ea typeface="楷体_GB2312" pitchFamily="49" charset="-122"/>
                          <a:cs typeface="Arial" panose="020B0604020202020204" pitchFamily="34" charset="0"/>
                        </a:rPr>
                        <a:t>岁</a:t>
                      </a:r>
                      <a:endParaRPr kumimoji="0" lang="zh-CN" altLang="en-US" sz="2800" b="0" i="0" u="none" strike="noStrike" cap="none" normalizeH="0" baseline="0" smtClean="0">
                        <a:ln>
                          <a:noFill/>
                        </a:ln>
                        <a:solidFill>
                          <a:schemeClr val="tx1"/>
                        </a:solidFill>
                        <a:effectLst/>
                        <a:latin typeface="Arial" panose="020B0604020202020204" pitchFamily="34" charset="0"/>
                        <a:ea typeface="楷体_GB2312" pitchFamily="49" charset="-122"/>
                        <a:cs typeface="Arial" panose="020B0604020202020204" pitchFamily="34" charset="0"/>
                      </a:endParaRPr>
                    </a:p>
                  </a:txBody>
                  <a:tcPr marL="90000" marR="90000" marT="46800" marB="46800" anchor="ctr" anchorCtr="1" horzOverflow="overflow">
                    <a:lnL>
                      <a:noFill/>
                    </a:lnL>
                    <a:lnR>
                      <a:noFill/>
                    </a:lnR>
                    <a:lnT>
                      <a:noFill/>
                    </a:lnT>
                    <a:lnB>
                      <a:noFill/>
                    </a:lnB>
                    <a:lnTlToBr>
                      <a:noFill/>
                    </a:lnTlToBr>
                    <a:lnBlToTr>
                      <a:noFill/>
                    </a:lnBlToTr>
                    <a:solidFill>
                      <a:srgbClr val="CCFFCC"/>
                    </a:solidFill>
                  </a:tcPr>
                </a:tc>
                <a:tc>
                  <a:txBody>
                    <a:bodyPr/>
                    <a:lstStyle>
                      <a:lvl1pPr eaLnBrk="0" hangingPunct="0">
                        <a:spcAft>
                          <a:spcPct val="40000"/>
                        </a:spcAft>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5607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2pPr>
                      <a:lvl3pPr marL="1143000" indent="-697230"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3pPr>
                      <a:lvl4pPr marL="1600200" indent="-8782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4pPr>
                      <a:lvl5pPr marL="2057400" indent="-10687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marL="25146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marL="29718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marL="34290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marL="38862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pPr>
                      <a:r>
                        <a:rPr kumimoji="0" lang="en-US" altLang="zh-CN" sz="2800" b="0" i="0" u="none" strike="noStrike" cap="none" normalizeH="0" baseline="0" smtClean="0">
                          <a:ln>
                            <a:noFill/>
                          </a:ln>
                          <a:solidFill>
                            <a:schemeClr val="tx1"/>
                          </a:solidFill>
                          <a:effectLst/>
                          <a:latin typeface="Arial" panose="020B0604020202020204" pitchFamily="34" charset="0"/>
                          <a:ea typeface="楷体_GB2312" pitchFamily="49" charset="-122"/>
                          <a:cs typeface="Arial" panose="020B0604020202020204" pitchFamily="34" charset="0"/>
                        </a:rPr>
                        <a:t>80-100</a:t>
                      </a:r>
                      <a:endParaRPr kumimoji="0" lang="en-US" altLang="zh-CN" sz="2800" b="0" i="0" u="none" strike="noStrike" cap="none" normalizeH="0" baseline="0" smtClean="0">
                        <a:ln>
                          <a:noFill/>
                        </a:ln>
                        <a:solidFill>
                          <a:schemeClr val="tx1"/>
                        </a:solidFill>
                        <a:effectLst/>
                        <a:latin typeface="Arial" panose="020B0604020202020204" pitchFamily="34" charset="0"/>
                        <a:ea typeface="楷体_GB2312" pitchFamily="49" charset="-122"/>
                        <a:cs typeface="Arial" panose="020B0604020202020204" pitchFamily="34" charset="0"/>
                      </a:endParaRPr>
                    </a:p>
                  </a:txBody>
                  <a:tcPr marL="90000" marR="90000" marT="46800" marB="46800" anchor="ctr" anchorCtr="1" horzOverflow="overflow">
                    <a:lnL>
                      <a:noFill/>
                    </a:lnL>
                    <a:lnR>
                      <a:noFill/>
                    </a:lnR>
                    <a:lnT>
                      <a:noFill/>
                    </a:lnT>
                    <a:lnB>
                      <a:noFill/>
                    </a:lnB>
                    <a:lnTlToBr>
                      <a:noFill/>
                    </a:lnTlToBr>
                    <a:lnBlToTr>
                      <a:noFill/>
                    </a:lnBlToTr>
                    <a:solidFill>
                      <a:srgbClr val="CCFFCC"/>
                    </a:solidFill>
                  </a:tcPr>
                </a:tc>
              </a:tr>
              <a:tr h="644525">
                <a:tc>
                  <a:txBody>
                    <a:bodyPr/>
                    <a:lstStyle>
                      <a:lvl1pPr eaLnBrk="0" hangingPunct="0">
                        <a:spcAft>
                          <a:spcPct val="40000"/>
                        </a:spcAft>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5607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2pPr>
                      <a:lvl3pPr marL="1143000" indent="-697230"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3pPr>
                      <a:lvl4pPr marL="1600200" indent="-8782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4pPr>
                      <a:lvl5pPr marL="2057400" indent="-10687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marL="25146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marL="29718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marL="34290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marL="38862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pPr>
                      <a:r>
                        <a:rPr kumimoji="0" lang="en-US" altLang="zh-CN" sz="2800" b="0" i="0" u="none" strike="noStrike" cap="none" normalizeH="0" baseline="0" smtClean="0">
                          <a:ln>
                            <a:noFill/>
                          </a:ln>
                          <a:solidFill>
                            <a:schemeClr val="tx1"/>
                          </a:solidFill>
                          <a:effectLst/>
                          <a:latin typeface="Arial" panose="020B0604020202020204" pitchFamily="34" charset="0"/>
                          <a:ea typeface="楷体_GB2312" pitchFamily="49" charset="-122"/>
                          <a:cs typeface="Arial" panose="020B0604020202020204" pitchFamily="34" charset="0"/>
                        </a:rPr>
                        <a:t>8-14</a:t>
                      </a:r>
                      <a:r>
                        <a:rPr kumimoji="0" lang="zh-CN" altLang="en-US" sz="2800" b="0" i="0" u="none" strike="noStrike" cap="none" normalizeH="0" baseline="0" smtClean="0">
                          <a:ln>
                            <a:noFill/>
                          </a:ln>
                          <a:solidFill>
                            <a:schemeClr val="tx1"/>
                          </a:solidFill>
                          <a:effectLst/>
                          <a:latin typeface="Arial" panose="020B0604020202020204" pitchFamily="34" charset="0"/>
                          <a:ea typeface="楷体_GB2312" pitchFamily="49" charset="-122"/>
                          <a:cs typeface="Arial" panose="020B0604020202020204" pitchFamily="34" charset="0"/>
                        </a:rPr>
                        <a:t>岁</a:t>
                      </a:r>
                      <a:endParaRPr kumimoji="0" lang="zh-CN" altLang="en-US" sz="2800" b="0" i="0" u="none" strike="noStrike" cap="none" normalizeH="0" baseline="0" smtClean="0">
                        <a:ln>
                          <a:noFill/>
                        </a:ln>
                        <a:solidFill>
                          <a:schemeClr val="tx1"/>
                        </a:solidFill>
                        <a:effectLst/>
                        <a:latin typeface="Arial" panose="020B0604020202020204" pitchFamily="34" charset="0"/>
                        <a:ea typeface="楷体_GB2312" pitchFamily="49" charset="-122"/>
                        <a:cs typeface="Arial" panose="020B0604020202020204" pitchFamily="34" charset="0"/>
                      </a:endParaRPr>
                    </a:p>
                  </a:txBody>
                  <a:tcPr marL="90000" marR="90000" marT="46800" marB="46800" anchor="ctr" anchorCtr="1" horzOverflow="overflow">
                    <a:lnL>
                      <a:noFill/>
                    </a:lnL>
                    <a:lnR>
                      <a:noFill/>
                    </a:lnR>
                    <a:lnT>
                      <a:noFill/>
                    </a:lnT>
                    <a:lnB>
                      <a:noFill/>
                    </a:lnB>
                    <a:lnTlToBr>
                      <a:noFill/>
                    </a:lnTlToBr>
                    <a:lnBlToTr>
                      <a:noFill/>
                    </a:lnBlToTr>
                    <a:solidFill>
                      <a:schemeClr val="accent1"/>
                    </a:solidFill>
                  </a:tcPr>
                </a:tc>
                <a:tc>
                  <a:txBody>
                    <a:bodyPr/>
                    <a:lstStyle>
                      <a:lvl1pPr eaLnBrk="0" hangingPunct="0">
                        <a:spcAft>
                          <a:spcPct val="40000"/>
                        </a:spcAft>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5607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2pPr>
                      <a:lvl3pPr marL="1143000" indent="-697230"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3pPr>
                      <a:lvl4pPr marL="1600200" indent="-8782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4pPr>
                      <a:lvl5pPr marL="2057400" indent="-10687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marL="25146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marL="29718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marL="34290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marL="38862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pPr>
                      <a:r>
                        <a:rPr kumimoji="0" lang="en-US" altLang="zh-CN" sz="2800" b="0" i="0" u="none" strike="noStrike" cap="none" normalizeH="0" baseline="0" smtClean="0">
                          <a:ln>
                            <a:noFill/>
                          </a:ln>
                          <a:solidFill>
                            <a:schemeClr val="tx1"/>
                          </a:solidFill>
                          <a:effectLst/>
                          <a:latin typeface="Arial" panose="020B0604020202020204" pitchFamily="34" charset="0"/>
                          <a:ea typeface="楷体_GB2312" pitchFamily="49" charset="-122"/>
                          <a:cs typeface="Arial" panose="020B0604020202020204" pitchFamily="34" charset="0"/>
                        </a:rPr>
                        <a:t>70-90</a:t>
                      </a:r>
                      <a:endParaRPr kumimoji="0" lang="en-US" altLang="zh-CN" sz="2800" b="0" i="0" u="none" strike="noStrike" cap="none" normalizeH="0" baseline="0" smtClean="0">
                        <a:ln>
                          <a:noFill/>
                        </a:ln>
                        <a:solidFill>
                          <a:schemeClr val="tx1"/>
                        </a:solidFill>
                        <a:effectLst/>
                        <a:latin typeface="Arial" panose="020B0604020202020204" pitchFamily="34" charset="0"/>
                        <a:ea typeface="楷体_GB2312" pitchFamily="49" charset="-122"/>
                        <a:cs typeface="Arial" panose="020B0604020202020204" pitchFamily="34" charset="0"/>
                      </a:endParaRPr>
                    </a:p>
                  </a:txBody>
                  <a:tcPr marL="90000" marR="90000" marT="46800" marB="46800" anchor="ctr" anchorCtr="1" horzOverflow="overflow">
                    <a:lnL>
                      <a:noFill/>
                    </a:lnL>
                    <a:lnR>
                      <a:noFill/>
                    </a:lnR>
                    <a:lnT>
                      <a:noFill/>
                    </a:lnT>
                    <a:lnB>
                      <a:noFill/>
                    </a:lnB>
                    <a:lnTlToBr>
                      <a:noFill/>
                    </a:lnTlToBr>
                    <a:lnBlToTr>
                      <a:noFill/>
                    </a:lnBlToTr>
                    <a:solidFill>
                      <a:schemeClr val="accent1"/>
                    </a:solidFill>
                  </a:tcPr>
                </a:tc>
              </a:tr>
            </a:tbl>
          </a:graphicData>
        </a:graphic>
      </p:graphicFrame>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body" sz="half" idx="4294967295"/>
          </p:nvPr>
        </p:nvSpPr>
        <p:spPr>
          <a:xfrm>
            <a:off x="395288" y="260350"/>
            <a:ext cx="6192837" cy="647700"/>
          </a:xfrm>
        </p:spPr>
        <p:txBody>
          <a:bodyPr/>
          <a:lstStyle/>
          <a:p>
            <a:pPr eaLnBrk="1" hangingPunct="1">
              <a:lnSpc>
                <a:spcPct val="90000"/>
              </a:lnSpc>
              <a:spcBef>
                <a:spcPct val="50000"/>
              </a:spcBef>
              <a:spcAft>
                <a:spcPct val="0"/>
              </a:spcAft>
              <a:buFont typeface="Wingdings" panose="05000000000000000000" pitchFamily="2" charset="2"/>
              <a:buNone/>
            </a:pPr>
            <a:r>
              <a:rPr lang="zh-CN" altLang="en-US" sz="3000" b="1" smtClean="0">
                <a:solidFill>
                  <a:srgbClr val="FF0000"/>
                </a:solidFill>
                <a:latin typeface="黑体" panose="02010609060101010101" charset="-122"/>
                <a:ea typeface="黑体" panose="02010609060101010101" charset="-122"/>
              </a:rPr>
              <a:t>（四）神经系统 </a:t>
            </a:r>
            <a:endParaRPr lang="zh-CN" altLang="en-US" sz="3000" b="1" smtClean="0">
              <a:solidFill>
                <a:srgbClr val="FF0000"/>
              </a:solidFill>
              <a:latin typeface="黑体" panose="02010609060101010101" charset="-122"/>
              <a:ea typeface="黑体" panose="02010609060101010101" charset="-122"/>
            </a:endParaRPr>
          </a:p>
        </p:txBody>
      </p:sp>
      <p:sp>
        <p:nvSpPr>
          <p:cNvPr id="26627" name="Text Box 3"/>
          <p:cNvSpPr txBox="1">
            <a:spLocks noChangeArrowheads="1"/>
          </p:cNvSpPr>
          <p:nvPr/>
        </p:nvSpPr>
        <p:spPr bwMode="auto">
          <a:xfrm>
            <a:off x="250825" y="836613"/>
            <a:ext cx="6481763" cy="519112"/>
          </a:xfrm>
          <a:prstGeom prst="rect">
            <a:avLst/>
          </a:prstGeom>
          <a:noFill/>
          <a:ln w="9525">
            <a:noFill/>
            <a:miter lim="800000"/>
          </a:ln>
        </p:spPr>
        <p:txBody>
          <a:bodyPr>
            <a:spAutoFit/>
          </a:bodyPr>
          <a:lstStyle/>
          <a:p>
            <a:pPr>
              <a:spcBef>
                <a:spcPct val="50000"/>
              </a:spcBef>
            </a:pPr>
            <a:r>
              <a:rPr lang="zh-CN" altLang="en-US" sz="2800">
                <a:ea typeface="楷体_GB2312" pitchFamily="49" charset="-122"/>
              </a:rPr>
              <a:t>神经系统包括了脑、脊髓以及周围神经。</a:t>
            </a:r>
            <a:endParaRPr lang="zh-CN" altLang="en-US" sz="2800">
              <a:ea typeface="楷体_GB2312" pitchFamily="49" charset="-122"/>
            </a:endParaRPr>
          </a:p>
        </p:txBody>
      </p:sp>
      <p:graphicFrame>
        <p:nvGraphicFramePr>
          <p:cNvPr id="27652" name="Group 4"/>
          <p:cNvGraphicFramePr>
            <a:graphicFrameLocks noGrp="1"/>
          </p:cNvGraphicFramePr>
          <p:nvPr>
            <p:ph sz="half" idx="4294967295"/>
          </p:nvPr>
        </p:nvGraphicFramePr>
        <p:xfrm>
          <a:off x="323850" y="1412875"/>
          <a:ext cx="5111750" cy="5184778"/>
        </p:xfrm>
        <a:graphic>
          <a:graphicData uri="http://schemas.openxmlformats.org/drawingml/2006/table">
            <a:tbl>
              <a:tblPr/>
              <a:tblGrid>
                <a:gridCol w="471488"/>
                <a:gridCol w="549275"/>
                <a:gridCol w="1041400"/>
                <a:gridCol w="617537"/>
                <a:gridCol w="1071563"/>
                <a:gridCol w="1360487"/>
              </a:tblGrid>
              <a:tr h="471488">
                <a:tc rowSpan="8">
                  <a:txBody>
                    <a:bodyPr/>
                    <a:lstStyle>
                      <a:lvl1pPr eaLnBrk="0" hangingPunct="0">
                        <a:spcAft>
                          <a:spcPct val="40000"/>
                        </a:spcAft>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5607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2pPr>
                      <a:lvl3pPr marL="1143000" indent="-697230"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3pPr>
                      <a:lvl4pPr marL="1600200" indent="-8782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4pPr>
                      <a:lvl5pPr marL="2057400" indent="-10687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marL="25146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marL="29718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marL="34290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marL="38862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400" b="1" i="0" u="none" strike="noStrike" cap="none" normalizeH="0" baseline="0" smtClean="0">
                          <a:ln>
                            <a:noFill/>
                          </a:ln>
                          <a:solidFill>
                            <a:schemeClr val="tx1"/>
                          </a:solidFill>
                          <a:effectLst/>
                          <a:latin typeface="楷体_GB2312" pitchFamily="49" charset="-122"/>
                          <a:ea typeface="楷体_GB2312" pitchFamily="49" charset="-122"/>
                          <a:cs typeface="Arial" panose="020B0604020202020204" pitchFamily="34" charset="0"/>
                        </a:rPr>
                        <a:t>神经系统 </a:t>
                      </a:r>
                      <a:endParaRPr kumimoji="0" lang="zh-CN" altLang="en-US" sz="2400" b="1" i="0" u="none" strike="noStrike" cap="none" normalizeH="0" baseline="0" smtClean="0">
                        <a:ln>
                          <a:noFill/>
                        </a:ln>
                        <a:solidFill>
                          <a:schemeClr val="tx1"/>
                        </a:solidFill>
                        <a:effectLst/>
                        <a:latin typeface="楷体_GB2312" pitchFamily="49" charset="-122"/>
                        <a:ea typeface="楷体_GB2312" pitchFamily="49" charset="-122"/>
                        <a:cs typeface="Arial" panose="020B0604020202020204" pitchFamily="34" charset="0"/>
                      </a:endParaRPr>
                    </a:p>
                  </a:txBody>
                  <a:tcPr anchor="ctr" horzOverflow="overflow">
                    <a:lnL>
                      <a:noFill/>
                    </a:lnL>
                    <a:lnR>
                      <a:noFill/>
                    </a:lnR>
                    <a:lnT>
                      <a:noFill/>
                    </a:lnT>
                    <a:lnB>
                      <a:noFill/>
                    </a:lnB>
                    <a:lnTlToBr>
                      <a:noFill/>
                    </a:lnTlToBr>
                    <a:lnBlToTr>
                      <a:noFill/>
                    </a:lnBlToTr>
                    <a:solidFill>
                      <a:schemeClr val="accent1"/>
                    </a:solidFill>
                  </a:tcPr>
                </a:tc>
                <a:tc rowSpan="2">
                  <a:txBody>
                    <a:bodyPr/>
                    <a:lstStyle>
                      <a:lvl1pPr eaLnBrk="0" hangingPunct="0">
                        <a:spcAft>
                          <a:spcPct val="40000"/>
                        </a:spcAft>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5607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2pPr>
                      <a:lvl3pPr marL="1143000" indent="-697230"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3pPr>
                      <a:lvl4pPr marL="1600200" indent="-8782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4pPr>
                      <a:lvl5pPr marL="2057400" indent="-10687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marL="25146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marL="29718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marL="34290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marL="38862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400" b="1" i="0" u="none" strike="noStrike" cap="none" normalizeH="0" baseline="0" smtClean="0">
                          <a:ln>
                            <a:noFill/>
                          </a:ln>
                          <a:solidFill>
                            <a:schemeClr val="tx1"/>
                          </a:solidFill>
                          <a:effectLst/>
                          <a:latin typeface="楷体_GB2312" pitchFamily="49" charset="-122"/>
                          <a:ea typeface="楷体_GB2312" pitchFamily="49" charset="-122"/>
                          <a:cs typeface="Arial" panose="020B0604020202020204" pitchFamily="34" charset="0"/>
                        </a:rPr>
                        <a:t>中枢神经 </a:t>
                      </a:r>
                      <a:endParaRPr kumimoji="0" lang="zh-CN" altLang="en-US" sz="2400" b="1" i="0" u="none" strike="noStrike" cap="none" normalizeH="0" baseline="0" smtClean="0">
                        <a:ln>
                          <a:noFill/>
                        </a:ln>
                        <a:solidFill>
                          <a:schemeClr val="tx1"/>
                        </a:solidFill>
                        <a:effectLst/>
                        <a:latin typeface="楷体_GB2312" pitchFamily="49" charset="-122"/>
                        <a:ea typeface="楷体_GB2312" pitchFamily="49" charset="-122"/>
                        <a:cs typeface="Arial" panose="020B0604020202020204" pitchFamily="34" charset="0"/>
                      </a:endParaRPr>
                    </a:p>
                  </a:txBody>
                  <a:tcPr anchor="ctr" horzOverflow="overflow">
                    <a:lnL>
                      <a:noFill/>
                    </a:lnL>
                    <a:lnR>
                      <a:noFill/>
                    </a:lnR>
                    <a:lnT>
                      <a:noFill/>
                    </a:lnT>
                    <a:lnB>
                      <a:noFill/>
                    </a:lnB>
                    <a:lnTlToBr>
                      <a:noFill/>
                    </a:lnTlToBr>
                    <a:lnBlToTr>
                      <a:noFill/>
                    </a:lnBlToTr>
                    <a:solidFill>
                      <a:srgbClr val="FFCCFF"/>
                    </a:solidFill>
                  </a:tcPr>
                </a:tc>
                <a:tc gridSpan="4">
                  <a:txBody>
                    <a:bodyPr/>
                    <a:lstStyle>
                      <a:lvl1pPr eaLnBrk="0" hangingPunct="0">
                        <a:spcAft>
                          <a:spcPct val="40000"/>
                        </a:spcAft>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5607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2pPr>
                      <a:lvl3pPr marL="1143000" indent="-697230"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3pPr>
                      <a:lvl4pPr marL="1600200" indent="-8782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4pPr>
                      <a:lvl5pPr marL="2057400" indent="-10687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marL="25146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marL="29718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marL="34290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marL="38862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400" b="1" i="0" u="none" strike="noStrike" cap="none" normalizeH="0" baseline="0" smtClean="0">
                          <a:ln>
                            <a:noFill/>
                          </a:ln>
                          <a:solidFill>
                            <a:schemeClr val="tx1"/>
                          </a:solidFill>
                          <a:effectLst/>
                          <a:latin typeface="楷体_GB2312" pitchFamily="49" charset="-122"/>
                          <a:ea typeface="楷体_GB2312" pitchFamily="49" charset="-122"/>
                          <a:cs typeface="Arial" panose="020B0604020202020204" pitchFamily="34" charset="0"/>
                        </a:rPr>
                        <a:t>脑 </a:t>
                      </a:r>
                      <a:endParaRPr kumimoji="0" lang="zh-CN" altLang="en-US" sz="2400" b="1" i="0" u="none" strike="noStrike" cap="none" normalizeH="0" baseline="0" smtClean="0">
                        <a:ln>
                          <a:noFill/>
                        </a:ln>
                        <a:solidFill>
                          <a:schemeClr val="tx1"/>
                        </a:solidFill>
                        <a:effectLst/>
                        <a:latin typeface="楷体_GB2312" pitchFamily="49" charset="-122"/>
                        <a:ea typeface="楷体_GB2312" pitchFamily="49" charset="-122"/>
                        <a:cs typeface="Arial" panose="020B0604020202020204" pitchFamily="34" charset="0"/>
                      </a:endParaRPr>
                    </a:p>
                  </a:txBody>
                  <a:tcPr anchor="ctr" horzOverflow="overflow">
                    <a:lnL>
                      <a:noFill/>
                    </a:lnL>
                    <a:lnR>
                      <a:noFill/>
                    </a:lnR>
                    <a:lnT>
                      <a:noFill/>
                    </a:lnT>
                    <a:lnB>
                      <a:noFill/>
                    </a:lnB>
                    <a:lnTlToBr>
                      <a:noFill/>
                    </a:lnTlToBr>
                    <a:lnBlToTr>
                      <a:noFill/>
                    </a:lnBlToTr>
                    <a:solidFill>
                      <a:schemeClr val="accent1"/>
                    </a:solidFill>
                  </a:tcPr>
                </a:tc>
                <a:tc hMerge="1">
                  <a:tcPr/>
                </a:tc>
                <a:tc hMerge="1">
                  <a:tcPr/>
                </a:tc>
                <a:tc hMerge="1">
                  <a:tcPr/>
                </a:tc>
              </a:tr>
              <a:tr h="1131888">
                <a:tc vMerge="1">
                  <a:tcPr/>
                </a:tc>
                <a:tc vMerge="1">
                  <a:tcPr/>
                </a:tc>
                <a:tc gridSpan="4">
                  <a:txBody>
                    <a:bodyPr/>
                    <a:lstStyle>
                      <a:lvl1pPr eaLnBrk="0" hangingPunct="0">
                        <a:spcAft>
                          <a:spcPct val="40000"/>
                        </a:spcAft>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5607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2pPr>
                      <a:lvl3pPr marL="1143000" indent="-697230"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3pPr>
                      <a:lvl4pPr marL="1600200" indent="-8782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4pPr>
                      <a:lvl5pPr marL="2057400" indent="-10687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marL="25146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marL="29718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marL="34290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marL="38862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400" b="1" i="0" u="none" strike="noStrike" cap="none" normalizeH="0" baseline="0" smtClean="0">
                          <a:ln>
                            <a:noFill/>
                          </a:ln>
                          <a:solidFill>
                            <a:schemeClr val="tx1"/>
                          </a:solidFill>
                          <a:effectLst/>
                          <a:latin typeface="楷体_GB2312" pitchFamily="49" charset="-122"/>
                          <a:ea typeface="楷体_GB2312" pitchFamily="49" charset="-122"/>
                          <a:cs typeface="Arial" panose="020B0604020202020204" pitchFamily="34" charset="0"/>
                        </a:rPr>
                        <a:t>脊髓 </a:t>
                      </a:r>
                      <a:endParaRPr kumimoji="0" lang="zh-CN" altLang="en-US" sz="2400" b="1" i="0" u="none" strike="noStrike" cap="none" normalizeH="0" baseline="0" smtClean="0">
                        <a:ln>
                          <a:noFill/>
                        </a:ln>
                        <a:solidFill>
                          <a:schemeClr val="tx1"/>
                        </a:solidFill>
                        <a:effectLst/>
                        <a:latin typeface="楷体_GB2312" pitchFamily="49" charset="-122"/>
                        <a:ea typeface="楷体_GB2312" pitchFamily="49" charset="-122"/>
                        <a:cs typeface="Arial" panose="020B0604020202020204" pitchFamily="34" charset="0"/>
                      </a:endParaRPr>
                    </a:p>
                  </a:txBody>
                  <a:tcPr anchor="ctr" horzOverflow="overflow">
                    <a:lnL>
                      <a:noFill/>
                    </a:lnL>
                    <a:lnR>
                      <a:noFill/>
                    </a:lnR>
                    <a:lnT>
                      <a:noFill/>
                    </a:lnT>
                    <a:lnB>
                      <a:noFill/>
                    </a:lnB>
                    <a:lnTlToBr>
                      <a:noFill/>
                    </a:lnTlToBr>
                    <a:lnBlToTr>
                      <a:noFill/>
                    </a:lnBlToTr>
                    <a:solidFill>
                      <a:srgbClr val="6699FF"/>
                    </a:solidFill>
                  </a:tcPr>
                </a:tc>
                <a:tc hMerge="1">
                  <a:tcPr/>
                </a:tc>
                <a:tc hMerge="1">
                  <a:tcPr/>
                </a:tc>
                <a:tc hMerge="1">
                  <a:tcPr/>
                </a:tc>
              </a:tr>
              <a:tr h="471488">
                <a:tc vMerge="1">
                  <a:tcPr/>
                </a:tc>
                <a:tc rowSpan="6">
                  <a:txBody>
                    <a:bodyPr/>
                    <a:lstStyle>
                      <a:lvl1pPr eaLnBrk="0" hangingPunct="0">
                        <a:spcAft>
                          <a:spcPct val="40000"/>
                        </a:spcAft>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5607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2pPr>
                      <a:lvl3pPr marL="1143000" indent="-697230"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3pPr>
                      <a:lvl4pPr marL="1600200" indent="-8782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4pPr>
                      <a:lvl5pPr marL="2057400" indent="-10687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marL="25146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marL="29718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marL="34290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marL="38862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2400" b="1" i="0" u="none" strike="noStrike" cap="none" normalizeH="0" baseline="0" smtClean="0">
                          <a:ln>
                            <a:noFill/>
                          </a:ln>
                          <a:solidFill>
                            <a:schemeClr val="tx1"/>
                          </a:solidFill>
                          <a:effectLst/>
                          <a:latin typeface="Times New Roman" panose="02020603050405020304" pitchFamily="18" charset="0"/>
                          <a:ea typeface="楷体_GB2312" pitchFamily="49" charset="-122"/>
                          <a:cs typeface="Arial" panose="020B0604020202020204" pitchFamily="34" charset="0"/>
                        </a:rPr>
                        <a:t> </a:t>
                      </a:r>
                      <a:r>
                        <a:rPr kumimoji="0" lang="en-US" altLang="zh-CN" sz="2400" b="1" i="0" u="none" strike="noStrike" cap="none" normalizeH="0" baseline="0" smtClean="0">
                          <a:ln>
                            <a:noFill/>
                          </a:ln>
                          <a:solidFill>
                            <a:schemeClr val="tx1"/>
                          </a:solidFill>
                          <a:effectLst/>
                          <a:latin typeface="楷体_GB2312" pitchFamily="49" charset="-122"/>
                          <a:ea typeface="楷体_GB2312" pitchFamily="49" charset="-122"/>
                          <a:cs typeface="Arial" panose="020B0604020202020204" pitchFamily="34" charset="0"/>
                        </a:rPr>
                        <a:t> </a:t>
                      </a:r>
                      <a:endParaRPr kumimoji="0" lang="en-US" altLang="zh-CN" sz="2400" b="1" i="0" u="none" strike="noStrike" cap="none" normalizeH="0" baseline="0" smtClean="0">
                        <a:ln>
                          <a:noFill/>
                        </a:ln>
                        <a:solidFill>
                          <a:schemeClr val="tx1"/>
                        </a:solidFill>
                        <a:effectLst/>
                        <a:latin typeface="楷体_GB2312" pitchFamily="49" charset="-122"/>
                        <a:ea typeface="楷体_GB2312" pitchFamily="49" charset="-122"/>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en-US" altLang="zh-CN" sz="2400" b="1" i="0" u="none" strike="noStrike" cap="none" normalizeH="0" baseline="0" smtClean="0">
                          <a:ln>
                            <a:noFill/>
                          </a:ln>
                          <a:solidFill>
                            <a:schemeClr val="tx1"/>
                          </a:solidFill>
                          <a:effectLst/>
                          <a:latin typeface="Times New Roman" panose="02020603050405020304" pitchFamily="18" charset="0"/>
                          <a:ea typeface="楷体_GB2312" pitchFamily="49" charset="-122"/>
                          <a:cs typeface="Arial" panose="020B0604020202020204" pitchFamily="34" charset="0"/>
                        </a:rPr>
                        <a:t> </a:t>
                      </a:r>
                      <a:r>
                        <a:rPr kumimoji="0" lang="en-US" altLang="zh-CN" sz="2400" b="1" i="0" u="none" strike="noStrike" cap="none" normalizeH="0" baseline="0" smtClean="0">
                          <a:ln>
                            <a:noFill/>
                          </a:ln>
                          <a:solidFill>
                            <a:schemeClr val="tx1"/>
                          </a:solidFill>
                          <a:effectLst/>
                          <a:latin typeface="楷体_GB2312" pitchFamily="49" charset="-122"/>
                          <a:ea typeface="楷体_GB2312" pitchFamily="49" charset="-122"/>
                          <a:cs typeface="Arial" panose="020B0604020202020204" pitchFamily="34" charset="0"/>
                        </a:rPr>
                        <a:t> </a:t>
                      </a:r>
                      <a:endParaRPr kumimoji="0" lang="en-US" altLang="zh-CN" sz="2400" b="1" i="0" u="none" strike="noStrike" cap="none" normalizeH="0" baseline="0" smtClean="0">
                        <a:ln>
                          <a:noFill/>
                        </a:ln>
                        <a:solidFill>
                          <a:schemeClr val="tx1"/>
                        </a:solidFill>
                        <a:effectLst/>
                        <a:latin typeface="楷体_GB2312" pitchFamily="49" charset="-122"/>
                        <a:ea typeface="楷体_GB2312" pitchFamily="49" charset="-122"/>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en-US" altLang="zh-CN" sz="2400" b="1" i="0" u="none" strike="noStrike" cap="none" normalizeH="0" baseline="0" smtClean="0">
                          <a:ln>
                            <a:noFill/>
                          </a:ln>
                          <a:solidFill>
                            <a:schemeClr val="tx1"/>
                          </a:solidFill>
                          <a:effectLst/>
                          <a:latin typeface="Times New Roman" panose="02020603050405020304" pitchFamily="18" charset="0"/>
                          <a:ea typeface="楷体_GB2312" pitchFamily="49" charset="-122"/>
                          <a:cs typeface="Arial" panose="020B0604020202020204" pitchFamily="34" charset="0"/>
                        </a:rPr>
                        <a:t> </a:t>
                      </a:r>
                      <a:r>
                        <a:rPr kumimoji="0" lang="en-US" altLang="zh-CN" sz="2400" b="1" i="0" u="none" strike="noStrike" cap="none" normalizeH="0" baseline="0" smtClean="0">
                          <a:ln>
                            <a:noFill/>
                          </a:ln>
                          <a:solidFill>
                            <a:schemeClr val="tx1"/>
                          </a:solidFill>
                          <a:effectLst/>
                          <a:latin typeface="楷体_GB2312" pitchFamily="49" charset="-122"/>
                          <a:ea typeface="楷体_GB2312" pitchFamily="49" charset="-122"/>
                          <a:cs typeface="Arial" panose="020B0604020202020204" pitchFamily="34" charset="0"/>
                        </a:rPr>
                        <a:t> </a:t>
                      </a:r>
                      <a:endParaRPr kumimoji="0" lang="en-US" altLang="zh-CN" sz="2400" b="1" i="0" u="none" strike="noStrike" cap="none" normalizeH="0" baseline="0" smtClean="0">
                        <a:ln>
                          <a:noFill/>
                        </a:ln>
                        <a:solidFill>
                          <a:schemeClr val="tx1"/>
                        </a:solidFill>
                        <a:effectLst/>
                        <a:latin typeface="楷体_GB2312" pitchFamily="49" charset="-122"/>
                        <a:ea typeface="楷体_GB2312" pitchFamily="49" charset="-122"/>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en-US" sz="2400" b="1" i="0" u="none" strike="noStrike" cap="none" normalizeH="0" baseline="0" smtClean="0">
                          <a:ln>
                            <a:noFill/>
                          </a:ln>
                          <a:solidFill>
                            <a:schemeClr val="tx1"/>
                          </a:solidFill>
                          <a:effectLst/>
                          <a:latin typeface="楷体_GB2312" pitchFamily="49" charset="-122"/>
                          <a:ea typeface="楷体_GB2312" pitchFamily="49" charset="-122"/>
                          <a:cs typeface="Arial" panose="020B0604020202020204" pitchFamily="34" charset="0"/>
                        </a:rPr>
                        <a:t>周围神经 </a:t>
                      </a:r>
                      <a:endParaRPr kumimoji="0" lang="zh-CN" altLang="en-US" sz="2400" b="1" i="0" u="none" strike="noStrike" cap="none" normalizeH="0" baseline="0" smtClean="0">
                        <a:ln>
                          <a:noFill/>
                        </a:ln>
                        <a:solidFill>
                          <a:schemeClr val="tx1"/>
                        </a:solidFill>
                        <a:effectLst/>
                        <a:latin typeface="楷体_GB2312" pitchFamily="49" charset="-122"/>
                        <a:ea typeface="楷体_GB2312" pitchFamily="49" charset="-122"/>
                        <a:cs typeface="Arial" panose="020B0604020202020204" pitchFamily="34" charset="0"/>
                      </a:endParaRPr>
                    </a:p>
                  </a:txBody>
                  <a:tcPr anchor="ctr" horzOverflow="overflow">
                    <a:lnL>
                      <a:noFill/>
                    </a:lnL>
                    <a:lnR>
                      <a:noFill/>
                    </a:lnR>
                    <a:lnT>
                      <a:noFill/>
                    </a:lnT>
                    <a:lnB>
                      <a:noFill/>
                    </a:lnB>
                    <a:lnTlToBr>
                      <a:noFill/>
                    </a:lnTlToBr>
                    <a:lnBlToTr>
                      <a:noFill/>
                    </a:lnBlToTr>
                    <a:solidFill>
                      <a:srgbClr val="99FFCC"/>
                    </a:solidFill>
                  </a:tcPr>
                </a:tc>
                <a:tc rowSpan="2" gridSpan="2">
                  <a:txBody>
                    <a:bodyPr/>
                    <a:lstStyle>
                      <a:lvl1pPr eaLnBrk="0" hangingPunct="0">
                        <a:spcAft>
                          <a:spcPct val="40000"/>
                        </a:spcAft>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5607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2pPr>
                      <a:lvl3pPr marL="1143000" indent="-697230"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3pPr>
                      <a:lvl4pPr marL="1600200" indent="-8782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4pPr>
                      <a:lvl5pPr marL="2057400" indent="-10687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marL="25146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marL="29718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marL="34290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marL="38862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2400" b="1" i="0" u="none" strike="noStrike" cap="none" normalizeH="0" baseline="0" smtClean="0">
                          <a:ln>
                            <a:noFill/>
                          </a:ln>
                          <a:solidFill>
                            <a:schemeClr val="tx1"/>
                          </a:solidFill>
                          <a:effectLst/>
                          <a:latin typeface="Times New Roman" panose="02020603050405020304" pitchFamily="18" charset="0"/>
                          <a:ea typeface="楷体_GB2312" pitchFamily="49" charset="-122"/>
                          <a:cs typeface="Arial" panose="020B0604020202020204" pitchFamily="34" charset="0"/>
                        </a:rPr>
                        <a:t> </a:t>
                      </a:r>
                      <a:r>
                        <a:rPr kumimoji="0" lang="zh-CN" altLang="en-US" sz="2400" b="1" i="0" u="none" strike="noStrike" cap="none" normalizeH="0" baseline="0" smtClean="0">
                          <a:ln>
                            <a:noFill/>
                          </a:ln>
                          <a:solidFill>
                            <a:schemeClr val="tx1"/>
                          </a:solidFill>
                          <a:effectLst/>
                          <a:latin typeface="楷体_GB2312" pitchFamily="49" charset="-122"/>
                          <a:ea typeface="楷体_GB2312" pitchFamily="49" charset="-122"/>
                          <a:cs typeface="Arial" panose="020B0604020202020204" pitchFamily="34" charset="0"/>
                        </a:rPr>
                        <a:t>按部位分 </a:t>
                      </a:r>
                      <a:endParaRPr kumimoji="0" lang="zh-CN" altLang="en-US" sz="2400" b="1" i="0" u="none" strike="noStrike" cap="none" normalizeH="0" baseline="0" smtClean="0">
                        <a:ln>
                          <a:noFill/>
                        </a:ln>
                        <a:solidFill>
                          <a:schemeClr val="tx1"/>
                        </a:solidFill>
                        <a:effectLst/>
                        <a:latin typeface="楷体_GB2312" pitchFamily="49" charset="-122"/>
                        <a:ea typeface="楷体_GB2312" pitchFamily="49" charset="-122"/>
                        <a:cs typeface="Arial" panose="020B0604020202020204" pitchFamily="34" charset="0"/>
                      </a:endParaRPr>
                    </a:p>
                  </a:txBody>
                  <a:tcPr anchor="ctr" horzOverflow="overflow">
                    <a:lnL>
                      <a:noFill/>
                    </a:lnL>
                    <a:lnR>
                      <a:noFill/>
                    </a:lnR>
                    <a:lnT>
                      <a:noFill/>
                    </a:lnT>
                    <a:lnB>
                      <a:noFill/>
                    </a:lnB>
                    <a:lnTlToBr>
                      <a:noFill/>
                    </a:lnTlToBr>
                    <a:lnBlToTr>
                      <a:noFill/>
                    </a:lnBlToTr>
                    <a:solidFill>
                      <a:schemeClr val="accent1"/>
                    </a:solidFill>
                  </a:tcPr>
                </a:tc>
                <a:tc rowSpan="2" hMerge="1">
                  <a:tcPr/>
                </a:tc>
                <a:tc gridSpan="2">
                  <a:txBody>
                    <a:bodyPr/>
                    <a:lstStyle>
                      <a:lvl1pPr eaLnBrk="0" hangingPunct="0">
                        <a:spcAft>
                          <a:spcPct val="40000"/>
                        </a:spcAft>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5607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2pPr>
                      <a:lvl3pPr marL="1143000" indent="-697230"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3pPr>
                      <a:lvl4pPr marL="1600200" indent="-8782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4pPr>
                      <a:lvl5pPr marL="2057400" indent="-10687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marL="25146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marL="29718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marL="34290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marL="38862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400" b="1" i="0" u="none" strike="noStrike" cap="none" normalizeH="0" baseline="0" smtClean="0">
                          <a:ln>
                            <a:noFill/>
                          </a:ln>
                          <a:solidFill>
                            <a:schemeClr val="tx1"/>
                          </a:solidFill>
                          <a:effectLst/>
                          <a:latin typeface="楷体_GB2312" pitchFamily="49" charset="-122"/>
                          <a:ea typeface="楷体_GB2312" pitchFamily="49" charset="-122"/>
                          <a:cs typeface="Arial" panose="020B0604020202020204" pitchFamily="34" charset="0"/>
                        </a:rPr>
                        <a:t>脑神经 </a:t>
                      </a:r>
                      <a:endParaRPr kumimoji="0" lang="zh-CN" altLang="en-US" sz="2400" b="1" i="0" u="none" strike="noStrike" cap="none" normalizeH="0" baseline="0" smtClean="0">
                        <a:ln>
                          <a:noFill/>
                        </a:ln>
                        <a:solidFill>
                          <a:schemeClr val="tx1"/>
                        </a:solidFill>
                        <a:effectLst/>
                        <a:latin typeface="楷体_GB2312" pitchFamily="49" charset="-122"/>
                        <a:ea typeface="楷体_GB2312" pitchFamily="49" charset="-122"/>
                        <a:cs typeface="Arial" panose="020B0604020202020204" pitchFamily="34" charset="0"/>
                      </a:endParaRPr>
                    </a:p>
                  </a:txBody>
                  <a:tcPr anchor="ctr" horzOverflow="overflow">
                    <a:lnL>
                      <a:noFill/>
                    </a:lnL>
                    <a:lnR>
                      <a:noFill/>
                    </a:lnR>
                    <a:lnT>
                      <a:noFill/>
                    </a:lnT>
                    <a:lnB>
                      <a:noFill/>
                    </a:lnB>
                    <a:lnTlToBr>
                      <a:noFill/>
                    </a:lnTlToBr>
                    <a:lnBlToTr>
                      <a:noFill/>
                    </a:lnBlToTr>
                    <a:solidFill>
                      <a:srgbClr val="99FFCC"/>
                    </a:solidFill>
                  </a:tcPr>
                </a:tc>
                <a:tc hMerge="1">
                  <a:tcPr/>
                </a:tc>
              </a:tr>
              <a:tr h="471488">
                <a:tc vMerge="1">
                  <a:tcPr/>
                </a:tc>
                <a:tc vMerge="1">
                  <a:tcPr/>
                </a:tc>
                <a:tc vMerge="1" gridSpan="2">
                  <a:tcPr/>
                </a:tc>
                <a:tc vMerge="1" hMerge="1">
                  <a:tcPr/>
                </a:tc>
                <a:tc gridSpan="2">
                  <a:txBody>
                    <a:bodyPr/>
                    <a:lstStyle>
                      <a:lvl1pPr eaLnBrk="0" hangingPunct="0">
                        <a:spcAft>
                          <a:spcPct val="40000"/>
                        </a:spcAft>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5607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2pPr>
                      <a:lvl3pPr marL="1143000" indent="-697230"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3pPr>
                      <a:lvl4pPr marL="1600200" indent="-8782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4pPr>
                      <a:lvl5pPr marL="2057400" indent="-10687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marL="25146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marL="29718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marL="34290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marL="38862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400" b="1" i="0" u="none" strike="noStrike" cap="none" normalizeH="0" baseline="0" smtClean="0">
                          <a:ln>
                            <a:noFill/>
                          </a:ln>
                          <a:solidFill>
                            <a:schemeClr val="tx1"/>
                          </a:solidFill>
                          <a:effectLst/>
                          <a:latin typeface="楷体_GB2312" pitchFamily="49" charset="-122"/>
                          <a:ea typeface="楷体_GB2312" pitchFamily="49" charset="-122"/>
                          <a:cs typeface="Arial" panose="020B0604020202020204" pitchFamily="34" charset="0"/>
                        </a:rPr>
                        <a:t>脊神经 </a:t>
                      </a:r>
                      <a:endParaRPr kumimoji="0" lang="zh-CN" altLang="en-US" sz="2400" b="1" i="0" u="none" strike="noStrike" cap="none" normalizeH="0" baseline="0" smtClean="0">
                        <a:ln>
                          <a:noFill/>
                        </a:ln>
                        <a:solidFill>
                          <a:schemeClr val="tx1"/>
                        </a:solidFill>
                        <a:effectLst/>
                        <a:latin typeface="楷体_GB2312" pitchFamily="49" charset="-122"/>
                        <a:ea typeface="楷体_GB2312" pitchFamily="49" charset="-122"/>
                        <a:cs typeface="Arial" panose="020B0604020202020204" pitchFamily="34" charset="0"/>
                      </a:endParaRPr>
                    </a:p>
                  </a:txBody>
                  <a:tcPr anchor="ctr" horzOverflow="overflow">
                    <a:lnL>
                      <a:noFill/>
                    </a:lnL>
                    <a:lnR>
                      <a:noFill/>
                    </a:lnR>
                    <a:lnT>
                      <a:noFill/>
                    </a:lnT>
                    <a:lnB>
                      <a:noFill/>
                    </a:lnB>
                    <a:lnTlToBr>
                      <a:noFill/>
                    </a:lnTlToBr>
                    <a:lnBlToTr>
                      <a:noFill/>
                    </a:lnBlToTr>
                    <a:solidFill>
                      <a:srgbClr val="6699FF"/>
                    </a:solidFill>
                  </a:tcPr>
                </a:tc>
                <a:tc hMerge="1">
                  <a:tcPr/>
                </a:tc>
              </a:tr>
              <a:tr h="469900">
                <a:tc vMerge="1">
                  <a:tcPr/>
                </a:tc>
                <a:tc vMerge="1">
                  <a:tcPr/>
                </a:tc>
                <a:tc rowSpan="4">
                  <a:txBody>
                    <a:bodyPr/>
                    <a:lstStyle>
                      <a:lvl1pPr eaLnBrk="0" hangingPunct="0">
                        <a:spcAft>
                          <a:spcPct val="40000"/>
                        </a:spcAft>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5607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2pPr>
                      <a:lvl3pPr marL="1143000" indent="-697230"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3pPr>
                      <a:lvl4pPr marL="1600200" indent="-8782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4pPr>
                      <a:lvl5pPr marL="2057400" indent="-10687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marL="25146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marL="29718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marL="34290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marL="38862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400" b="1" i="0" u="none" strike="noStrike" cap="none" normalizeH="0" baseline="0" smtClean="0">
                          <a:ln>
                            <a:noFill/>
                          </a:ln>
                          <a:solidFill>
                            <a:schemeClr val="tx1"/>
                          </a:solidFill>
                          <a:effectLst/>
                          <a:latin typeface="楷体_GB2312" pitchFamily="49" charset="-122"/>
                          <a:ea typeface="楷体_GB2312" pitchFamily="49" charset="-122"/>
                          <a:cs typeface="Arial" panose="020B0604020202020204" pitchFamily="34" charset="0"/>
                        </a:rPr>
                        <a:t>按分布分 </a:t>
                      </a:r>
                      <a:endParaRPr kumimoji="0" lang="zh-CN" altLang="en-US" sz="2400" b="1" i="0" u="none" strike="noStrike" cap="none" normalizeH="0" baseline="0" smtClean="0">
                        <a:ln>
                          <a:noFill/>
                        </a:ln>
                        <a:solidFill>
                          <a:schemeClr val="tx1"/>
                        </a:solidFill>
                        <a:effectLst/>
                        <a:latin typeface="楷体_GB2312" pitchFamily="49" charset="-122"/>
                        <a:ea typeface="楷体_GB2312" pitchFamily="49" charset="-122"/>
                        <a:cs typeface="Arial" panose="020B0604020202020204" pitchFamily="34" charset="0"/>
                      </a:endParaRPr>
                    </a:p>
                  </a:txBody>
                  <a:tcPr anchor="ctr" horzOverflow="overflow">
                    <a:lnL>
                      <a:noFill/>
                    </a:lnL>
                    <a:lnR>
                      <a:noFill/>
                    </a:lnR>
                    <a:lnT>
                      <a:noFill/>
                    </a:lnT>
                    <a:lnB>
                      <a:noFill/>
                    </a:lnB>
                    <a:lnTlToBr>
                      <a:noFill/>
                    </a:lnTlToBr>
                    <a:lnBlToTr>
                      <a:noFill/>
                    </a:lnBlToTr>
                    <a:solidFill>
                      <a:srgbClr val="6699FF"/>
                    </a:solidFill>
                  </a:tcPr>
                </a:tc>
                <a:tc rowSpan="3">
                  <a:txBody>
                    <a:bodyPr/>
                    <a:lstStyle>
                      <a:lvl1pPr eaLnBrk="0" hangingPunct="0">
                        <a:spcAft>
                          <a:spcPct val="40000"/>
                        </a:spcAft>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5607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2pPr>
                      <a:lvl3pPr marL="1143000" indent="-697230"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3pPr>
                      <a:lvl4pPr marL="1600200" indent="-8782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4pPr>
                      <a:lvl5pPr marL="2057400" indent="-10687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marL="25146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marL="29718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marL="34290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marL="38862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400" b="1" i="0" u="none" strike="noStrike" cap="none" normalizeH="0" baseline="0" smtClean="0">
                          <a:ln>
                            <a:noFill/>
                          </a:ln>
                          <a:solidFill>
                            <a:schemeClr val="tx1"/>
                          </a:solidFill>
                          <a:effectLst/>
                          <a:latin typeface="楷体_GB2312" pitchFamily="49" charset="-122"/>
                          <a:ea typeface="楷体_GB2312" pitchFamily="49" charset="-122"/>
                          <a:cs typeface="Arial" panose="020B0604020202020204" pitchFamily="34" charset="0"/>
                        </a:rPr>
                        <a:t>内脏神经 </a:t>
                      </a:r>
                      <a:endParaRPr kumimoji="0" lang="zh-CN" altLang="en-US" sz="2400" b="1" i="0" u="none" strike="noStrike" cap="none" normalizeH="0" baseline="0" smtClean="0">
                        <a:ln>
                          <a:noFill/>
                        </a:ln>
                        <a:solidFill>
                          <a:schemeClr val="tx1"/>
                        </a:solidFill>
                        <a:effectLst/>
                        <a:latin typeface="楷体_GB2312" pitchFamily="49" charset="-122"/>
                        <a:ea typeface="楷体_GB2312" pitchFamily="49" charset="-122"/>
                        <a:cs typeface="Arial" panose="020B0604020202020204" pitchFamily="34" charset="0"/>
                      </a:endParaRPr>
                    </a:p>
                  </a:txBody>
                  <a:tcPr anchor="ctr" horzOverflow="overflow">
                    <a:lnL>
                      <a:noFill/>
                    </a:lnL>
                    <a:lnR>
                      <a:noFill/>
                    </a:lnR>
                    <a:lnT>
                      <a:noFill/>
                    </a:lnT>
                    <a:lnB>
                      <a:noFill/>
                    </a:lnB>
                    <a:lnTlToBr>
                      <a:noFill/>
                    </a:lnTlToBr>
                    <a:lnBlToTr>
                      <a:noFill/>
                    </a:lnBlToTr>
                    <a:solidFill>
                      <a:srgbClr val="99FFCC"/>
                    </a:solidFill>
                  </a:tcPr>
                </a:tc>
                <a:tc gridSpan="2">
                  <a:txBody>
                    <a:bodyPr/>
                    <a:lstStyle>
                      <a:lvl1pPr eaLnBrk="0" hangingPunct="0">
                        <a:spcAft>
                          <a:spcPct val="40000"/>
                        </a:spcAft>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5607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2pPr>
                      <a:lvl3pPr marL="1143000" indent="-697230"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3pPr>
                      <a:lvl4pPr marL="1600200" indent="-8782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4pPr>
                      <a:lvl5pPr marL="2057400" indent="-10687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marL="25146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marL="29718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marL="34290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marL="38862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400" b="1" i="0" u="none" strike="noStrike" cap="none" normalizeH="0" baseline="0" smtClean="0">
                          <a:ln>
                            <a:noFill/>
                          </a:ln>
                          <a:solidFill>
                            <a:schemeClr val="tx1"/>
                          </a:solidFill>
                          <a:effectLst/>
                          <a:latin typeface="楷体_GB2312" pitchFamily="49" charset="-122"/>
                          <a:ea typeface="楷体_GB2312" pitchFamily="49" charset="-122"/>
                          <a:cs typeface="Arial" panose="020B0604020202020204" pitchFamily="34" charset="0"/>
                        </a:rPr>
                        <a:t>内脏感觉神经 </a:t>
                      </a:r>
                      <a:endParaRPr kumimoji="0" lang="zh-CN" altLang="en-US" sz="2400" b="1" i="0" u="none" strike="noStrike" cap="none" normalizeH="0" baseline="0" smtClean="0">
                        <a:ln>
                          <a:noFill/>
                        </a:ln>
                        <a:solidFill>
                          <a:schemeClr val="tx1"/>
                        </a:solidFill>
                        <a:effectLst/>
                        <a:latin typeface="楷体_GB2312" pitchFamily="49" charset="-122"/>
                        <a:ea typeface="楷体_GB2312" pitchFamily="49" charset="-122"/>
                        <a:cs typeface="Arial" panose="020B0604020202020204" pitchFamily="34" charset="0"/>
                      </a:endParaRPr>
                    </a:p>
                  </a:txBody>
                  <a:tcPr anchor="ctr" horzOverflow="overflow">
                    <a:lnL>
                      <a:noFill/>
                    </a:lnL>
                    <a:lnR>
                      <a:noFill/>
                    </a:lnR>
                    <a:lnT>
                      <a:noFill/>
                    </a:lnT>
                    <a:lnB>
                      <a:noFill/>
                    </a:lnB>
                    <a:lnTlToBr>
                      <a:noFill/>
                    </a:lnTlToBr>
                    <a:lnBlToTr>
                      <a:noFill/>
                    </a:lnBlToTr>
                    <a:solidFill>
                      <a:srgbClr val="FFCCFF"/>
                    </a:solidFill>
                  </a:tcPr>
                </a:tc>
                <a:tc hMerge="1">
                  <a:tcPr/>
                </a:tc>
              </a:tr>
              <a:tr h="849313">
                <a:tc vMerge="1">
                  <a:tcPr/>
                </a:tc>
                <a:tc vMerge="1">
                  <a:tcPr/>
                </a:tc>
                <a:tc vMerge="1">
                  <a:tcPr/>
                </a:tc>
                <a:tc vMerge="1">
                  <a:tcPr/>
                </a:tc>
                <a:tc rowSpan="2">
                  <a:txBody>
                    <a:bodyPr/>
                    <a:lstStyle>
                      <a:lvl1pPr eaLnBrk="0" hangingPunct="0">
                        <a:spcAft>
                          <a:spcPct val="40000"/>
                        </a:spcAft>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5607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2pPr>
                      <a:lvl3pPr marL="1143000" indent="-697230"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3pPr>
                      <a:lvl4pPr marL="1600200" indent="-8782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4pPr>
                      <a:lvl5pPr marL="2057400" indent="-10687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marL="25146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marL="29718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marL="34290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marL="38862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400" b="1" i="0" u="none" strike="noStrike" cap="none" normalizeH="0" baseline="0" smtClean="0">
                          <a:ln>
                            <a:noFill/>
                          </a:ln>
                          <a:solidFill>
                            <a:schemeClr val="tx1"/>
                          </a:solidFill>
                          <a:effectLst/>
                          <a:latin typeface="楷体_GB2312" pitchFamily="49" charset="-122"/>
                          <a:ea typeface="楷体_GB2312" pitchFamily="49" charset="-122"/>
                          <a:cs typeface="Arial" panose="020B0604020202020204" pitchFamily="34" charset="0"/>
                        </a:rPr>
                        <a:t>内脏运动神经 </a:t>
                      </a:r>
                      <a:endParaRPr kumimoji="0" lang="zh-CN" altLang="en-US" sz="2400" b="1" i="0" u="none" strike="noStrike" cap="none" normalizeH="0" baseline="0" smtClean="0">
                        <a:ln>
                          <a:noFill/>
                        </a:ln>
                        <a:solidFill>
                          <a:schemeClr val="tx1"/>
                        </a:solidFill>
                        <a:effectLst/>
                        <a:latin typeface="楷体_GB2312" pitchFamily="49" charset="-122"/>
                        <a:ea typeface="楷体_GB2312" pitchFamily="49" charset="-122"/>
                        <a:cs typeface="Arial" panose="020B0604020202020204" pitchFamily="34" charset="0"/>
                      </a:endParaRPr>
                    </a:p>
                  </a:txBody>
                  <a:tcPr anchor="ctr" horzOverflow="overflow">
                    <a:lnL>
                      <a:noFill/>
                    </a:lnL>
                    <a:lnR>
                      <a:noFill/>
                    </a:lnR>
                    <a:lnT>
                      <a:noFill/>
                    </a:lnT>
                    <a:lnB>
                      <a:noFill/>
                    </a:lnB>
                    <a:lnTlToBr>
                      <a:noFill/>
                    </a:lnTlToBr>
                    <a:lnBlToTr>
                      <a:noFill/>
                    </a:lnBlToTr>
                    <a:solidFill>
                      <a:srgbClr val="6699FF"/>
                    </a:solidFill>
                  </a:tcPr>
                </a:tc>
                <a:tc>
                  <a:txBody>
                    <a:bodyPr/>
                    <a:lstStyle>
                      <a:lvl1pPr eaLnBrk="0" hangingPunct="0">
                        <a:spcAft>
                          <a:spcPct val="40000"/>
                        </a:spcAft>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5607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2pPr>
                      <a:lvl3pPr marL="1143000" indent="-697230"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3pPr>
                      <a:lvl4pPr marL="1600200" indent="-8782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4pPr>
                      <a:lvl5pPr marL="2057400" indent="-10687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marL="25146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marL="29718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marL="34290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marL="38862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400" b="1" i="0" u="none" strike="noStrike" cap="none" normalizeH="0" baseline="0" smtClean="0">
                          <a:ln>
                            <a:noFill/>
                          </a:ln>
                          <a:solidFill>
                            <a:schemeClr val="tx1"/>
                          </a:solidFill>
                          <a:effectLst/>
                          <a:latin typeface="楷体_GB2312" pitchFamily="49" charset="-122"/>
                          <a:ea typeface="楷体_GB2312" pitchFamily="49" charset="-122"/>
                          <a:cs typeface="Arial" panose="020B0604020202020204" pitchFamily="34" charset="0"/>
                        </a:rPr>
                        <a:t>交感神经 </a:t>
                      </a:r>
                      <a:endParaRPr kumimoji="0" lang="zh-CN" altLang="en-US" sz="2400" b="1" i="0" u="none" strike="noStrike" cap="none" normalizeH="0" baseline="0" smtClean="0">
                        <a:ln>
                          <a:noFill/>
                        </a:ln>
                        <a:solidFill>
                          <a:schemeClr val="tx1"/>
                        </a:solidFill>
                        <a:effectLst/>
                        <a:latin typeface="楷体_GB2312" pitchFamily="49" charset="-122"/>
                        <a:ea typeface="楷体_GB2312" pitchFamily="49" charset="-122"/>
                        <a:cs typeface="Arial" panose="020B0604020202020204" pitchFamily="34" charset="0"/>
                      </a:endParaRPr>
                    </a:p>
                  </a:txBody>
                  <a:tcPr anchor="ctr" horzOverflow="overflow">
                    <a:lnL>
                      <a:noFill/>
                    </a:lnL>
                    <a:lnR>
                      <a:noFill/>
                    </a:lnR>
                    <a:lnT>
                      <a:noFill/>
                    </a:lnT>
                    <a:lnB>
                      <a:noFill/>
                    </a:lnB>
                    <a:lnTlToBr>
                      <a:noFill/>
                    </a:lnTlToBr>
                    <a:lnBlToTr>
                      <a:noFill/>
                    </a:lnBlToTr>
                    <a:solidFill>
                      <a:srgbClr val="99FFCC"/>
                    </a:solidFill>
                  </a:tcPr>
                </a:tc>
              </a:tr>
              <a:tr h="847725">
                <a:tc vMerge="1">
                  <a:tcPr/>
                </a:tc>
                <a:tc vMerge="1">
                  <a:tcPr/>
                </a:tc>
                <a:tc vMerge="1">
                  <a:tcPr/>
                </a:tc>
                <a:tc vMerge="1">
                  <a:tcPr/>
                </a:tc>
                <a:tc vMerge="1">
                  <a:tcPr/>
                </a:tc>
                <a:tc>
                  <a:txBody>
                    <a:bodyPr/>
                    <a:lstStyle>
                      <a:lvl1pPr eaLnBrk="0" hangingPunct="0">
                        <a:spcAft>
                          <a:spcPct val="40000"/>
                        </a:spcAft>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5607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2pPr>
                      <a:lvl3pPr marL="1143000" indent="-697230"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3pPr>
                      <a:lvl4pPr marL="1600200" indent="-8782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4pPr>
                      <a:lvl5pPr marL="2057400" indent="-10687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marL="25146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marL="29718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marL="34290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marL="38862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400" b="1" i="0" u="none" strike="noStrike" cap="none" normalizeH="0" baseline="0" smtClean="0">
                          <a:ln>
                            <a:noFill/>
                          </a:ln>
                          <a:solidFill>
                            <a:schemeClr val="tx1"/>
                          </a:solidFill>
                          <a:effectLst/>
                          <a:latin typeface="楷体_GB2312" pitchFamily="49" charset="-122"/>
                          <a:ea typeface="楷体_GB2312" pitchFamily="49" charset="-122"/>
                          <a:cs typeface="Arial" panose="020B0604020202020204" pitchFamily="34" charset="0"/>
                        </a:rPr>
                        <a:t>副交感神经 </a:t>
                      </a:r>
                      <a:endParaRPr kumimoji="0" lang="zh-CN" altLang="en-US" sz="2400" b="1" i="0" u="none" strike="noStrike" cap="none" normalizeH="0" baseline="0" smtClean="0">
                        <a:ln>
                          <a:noFill/>
                        </a:ln>
                        <a:solidFill>
                          <a:schemeClr val="tx1"/>
                        </a:solidFill>
                        <a:effectLst/>
                        <a:latin typeface="楷体_GB2312" pitchFamily="49" charset="-122"/>
                        <a:ea typeface="楷体_GB2312" pitchFamily="49" charset="-122"/>
                        <a:cs typeface="Arial" panose="020B0604020202020204" pitchFamily="34" charset="0"/>
                      </a:endParaRPr>
                    </a:p>
                  </a:txBody>
                  <a:tcPr anchor="ctr" horzOverflow="overflow">
                    <a:lnL>
                      <a:noFill/>
                    </a:lnL>
                    <a:lnR>
                      <a:noFill/>
                    </a:lnR>
                    <a:lnT>
                      <a:noFill/>
                    </a:lnT>
                    <a:lnB>
                      <a:noFill/>
                    </a:lnB>
                    <a:lnTlToBr>
                      <a:noFill/>
                    </a:lnTlToBr>
                    <a:lnBlToTr>
                      <a:noFill/>
                    </a:lnBlToTr>
                    <a:solidFill>
                      <a:srgbClr val="FFCCFF"/>
                    </a:solidFill>
                  </a:tcPr>
                </a:tc>
              </a:tr>
              <a:tr h="471488">
                <a:tc vMerge="1">
                  <a:tcPr/>
                </a:tc>
                <a:tc vMerge="1">
                  <a:tcPr/>
                </a:tc>
                <a:tc vMerge="1">
                  <a:tcPr/>
                </a:tc>
                <a:tc gridSpan="3">
                  <a:txBody>
                    <a:bodyPr/>
                    <a:lstStyle>
                      <a:lvl1pPr eaLnBrk="0" hangingPunct="0">
                        <a:spcAft>
                          <a:spcPct val="40000"/>
                        </a:spcAft>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marL="742950" indent="-5607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2pPr>
                      <a:lvl3pPr marL="1143000" indent="-697230"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3pPr>
                      <a:lvl4pPr marL="1600200" indent="-8782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4pPr>
                      <a:lvl5pPr marL="2057400" indent="-1068705" eaLnBrk="0" hangingPunct="0">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marL="25146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marL="29718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marL="34290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marL="3886200" indent="-1068705" eaLnBrk="0" fontAlgn="base" hangingPunct="0">
                        <a:spcBef>
                          <a:spcPct val="0"/>
                        </a:spcBef>
                        <a:spcAft>
                          <a:spcPct val="40000"/>
                        </a:spcAft>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400" b="1" i="0" u="none" strike="noStrike" cap="none" normalizeH="0" baseline="0" smtClean="0">
                          <a:ln>
                            <a:noFill/>
                          </a:ln>
                          <a:solidFill>
                            <a:schemeClr val="tx1"/>
                          </a:solidFill>
                          <a:effectLst/>
                          <a:latin typeface="楷体_GB2312" pitchFamily="49" charset="-122"/>
                          <a:ea typeface="楷体_GB2312" pitchFamily="49" charset="-122"/>
                          <a:cs typeface="Arial" panose="020B0604020202020204" pitchFamily="34" charset="0"/>
                        </a:rPr>
                        <a:t>躯体神经 </a:t>
                      </a:r>
                      <a:endParaRPr kumimoji="0" lang="zh-CN" altLang="en-US" sz="2400" b="1" i="0" u="none" strike="noStrike" cap="none" normalizeH="0" baseline="0" smtClean="0">
                        <a:ln>
                          <a:noFill/>
                        </a:ln>
                        <a:solidFill>
                          <a:schemeClr val="tx1"/>
                        </a:solidFill>
                        <a:effectLst/>
                        <a:latin typeface="楷体_GB2312" pitchFamily="49" charset="-122"/>
                        <a:ea typeface="楷体_GB2312" pitchFamily="49" charset="-122"/>
                        <a:cs typeface="Arial" panose="020B0604020202020204" pitchFamily="34" charset="0"/>
                      </a:endParaRPr>
                    </a:p>
                  </a:txBody>
                  <a:tcPr anchor="ctr" horzOverflow="overflow">
                    <a:lnL>
                      <a:noFill/>
                    </a:lnL>
                    <a:lnR>
                      <a:noFill/>
                    </a:lnR>
                    <a:lnT>
                      <a:noFill/>
                    </a:lnT>
                    <a:lnB>
                      <a:noFill/>
                    </a:lnB>
                    <a:lnTlToBr>
                      <a:noFill/>
                    </a:lnTlToBr>
                    <a:lnBlToTr>
                      <a:noFill/>
                    </a:lnBlToTr>
                    <a:solidFill>
                      <a:schemeClr val="accent1"/>
                    </a:solidFill>
                  </a:tcPr>
                </a:tc>
                <a:tc hMerge="1">
                  <a:tcPr/>
                </a:tc>
                <a:tc hMerge="1">
                  <a:tcPr/>
                </a:tc>
              </a:tr>
            </a:tbl>
          </a:graphicData>
        </a:graphic>
      </p:graphicFrame>
      <p:pic>
        <p:nvPicPr>
          <p:cNvPr id="26644" name="Picture 36" descr="未标题-4"/>
          <p:cNvPicPr>
            <a:picLocks noChangeAspect="1" noChangeArrowheads="1"/>
          </p:cNvPicPr>
          <p:nvPr/>
        </p:nvPicPr>
        <p:blipFill>
          <a:blip r:embed="rId1" cstate="print"/>
          <a:srcRect/>
          <a:stretch>
            <a:fillRect/>
          </a:stretch>
        </p:blipFill>
        <p:spPr bwMode="auto">
          <a:xfrm>
            <a:off x="5508625" y="981075"/>
            <a:ext cx="2970213" cy="4751388"/>
          </a:xfrm>
          <a:prstGeom prst="rect">
            <a:avLst/>
          </a:prstGeom>
          <a:noFill/>
          <a:ln w="9525">
            <a:noFill/>
            <a:miter lim="800000"/>
            <a:headEnd/>
            <a:tailEnd/>
          </a:ln>
        </p:spPr>
      </p:pic>
    </p:spTree>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zh-CN" altLang="en-US" smtClean="0">
                <a:ea typeface="宋体" panose="02010600030101010101" pitchFamily="2" charset="-122"/>
              </a:rPr>
              <a:t>婴儿神经系统的特点：</a:t>
            </a:r>
            <a:endParaRPr lang="zh-CN" altLang="en-US" smtClean="0">
              <a:ea typeface="宋体" panose="02010600030101010101" pitchFamily="2" charset="-122"/>
            </a:endParaRPr>
          </a:p>
        </p:txBody>
      </p:sp>
      <p:sp>
        <p:nvSpPr>
          <p:cNvPr id="27651" name="Rectangle 3"/>
          <p:cNvSpPr>
            <a:spLocks noGrp="1" noChangeArrowheads="1"/>
          </p:cNvSpPr>
          <p:nvPr>
            <p:ph type="body" idx="1"/>
          </p:nvPr>
        </p:nvSpPr>
        <p:spPr/>
        <p:txBody>
          <a:bodyPr/>
          <a:lstStyle/>
          <a:p>
            <a:pPr>
              <a:lnSpc>
                <a:spcPct val="80000"/>
              </a:lnSpc>
              <a:buFont typeface="Wingdings" panose="05000000000000000000" pitchFamily="2" charset="2"/>
              <a:buNone/>
            </a:pPr>
            <a:r>
              <a:rPr lang="zh-CN" altLang="en-US" sz="2400" smtClean="0">
                <a:ea typeface="宋体" panose="02010600030101010101" pitchFamily="2" charset="-122"/>
              </a:rPr>
              <a:t>1、脑发育速度快</a:t>
            </a:r>
            <a:endParaRPr lang="zh-CN" altLang="en-US" sz="2400" smtClean="0">
              <a:ea typeface="宋体" panose="02010600030101010101" pitchFamily="2" charset="-122"/>
            </a:endParaRPr>
          </a:p>
          <a:p>
            <a:pPr>
              <a:lnSpc>
                <a:spcPct val="80000"/>
              </a:lnSpc>
              <a:buFont typeface="Wingdings" panose="05000000000000000000" pitchFamily="2" charset="2"/>
              <a:buNone/>
            </a:pPr>
            <a:r>
              <a:rPr lang="zh-CN" altLang="en-US" sz="2400" smtClean="0">
                <a:ea typeface="宋体" panose="02010600030101010101" pitchFamily="2" charset="-122"/>
              </a:rPr>
              <a:t>2、大脑功能发育不全</a:t>
            </a:r>
            <a:endParaRPr lang="zh-CN" altLang="en-US" sz="2400" smtClean="0">
              <a:ea typeface="宋体" panose="02010600030101010101" pitchFamily="2" charset="-122"/>
            </a:endParaRPr>
          </a:p>
          <a:p>
            <a:pPr>
              <a:lnSpc>
                <a:spcPct val="80000"/>
              </a:lnSpc>
              <a:buFont typeface="Wingdings" panose="05000000000000000000" pitchFamily="2" charset="2"/>
              <a:buNone/>
            </a:pPr>
            <a:r>
              <a:rPr lang="zh-CN" altLang="en-US" sz="2400" smtClean="0">
                <a:ea typeface="宋体" panose="02010600030101010101" pitchFamily="2" charset="-122"/>
              </a:rPr>
              <a:t>3、神经髓鞘化</a:t>
            </a:r>
            <a:endParaRPr lang="zh-CN" altLang="en-US" sz="2400" smtClean="0">
              <a:ea typeface="宋体" panose="02010600030101010101" pitchFamily="2" charset="-122"/>
            </a:endParaRPr>
          </a:p>
          <a:p>
            <a:pPr>
              <a:lnSpc>
                <a:spcPct val="80000"/>
              </a:lnSpc>
              <a:buFont typeface="Wingdings" panose="05000000000000000000" pitchFamily="2" charset="2"/>
              <a:buNone/>
            </a:pPr>
            <a:r>
              <a:rPr lang="zh-CN" altLang="en-US" sz="2400" smtClean="0">
                <a:ea typeface="宋体" panose="02010600030101010101" pitchFamily="2" charset="-122"/>
              </a:rPr>
              <a:t>   刚出生的婴儿神经细胞缺乏髓鞘，因此婴儿在做许多动作时不</a:t>
            </a:r>
            <a:endParaRPr lang="zh-CN" altLang="en-US" sz="2400" smtClean="0">
              <a:ea typeface="宋体" panose="02010600030101010101" pitchFamily="2" charset="-122"/>
            </a:endParaRPr>
          </a:p>
          <a:p>
            <a:pPr>
              <a:lnSpc>
                <a:spcPct val="80000"/>
              </a:lnSpc>
              <a:buFont typeface="Wingdings" panose="05000000000000000000" pitchFamily="2" charset="2"/>
              <a:buNone/>
            </a:pPr>
            <a:r>
              <a:rPr lang="zh-CN" altLang="en-US" sz="2400" smtClean="0">
                <a:ea typeface="宋体" panose="02010600030101010101" pitchFamily="2" charset="-122"/>
              </a:rPr>
              <a:t>  精确。通常到6岁才完成神经纤维髓鞘化。</a:t>
            </a:r>
            <a:endParaRPr lang="zh-CN" altLang="en-US" sz="2400" smtClean="0">
              <a:ea typeface="宋体" panose="02010600030101010101" pitchFamily="2" charset="-122"/>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body" sz="half" idx="4294967295"/>
          </p:nvPr>
        </p:nvSpPr>
        <p:spPr>
          <a:xfrm>
            <a:off x="323850" y="981075"/>
            <a:ext cx="8147050" cy="4751388"/>
          </a:xfrm>
        </p:spPr>
        <p:txBody>
          <a:bodyPr/>
          <a:lstStyle/>
          <a:p>
            <a:pPr algn="just" eaLnBrk="1" hangingPunct="1">
              <a:buFont typeface="Wingdings" panose="05000000000000000000" pitchFamily="2" charset="2"/>
              <a:buNone/>
            </a:pPr>
            <a:r>
              <a:rPr lang="en-US" altLang="zh-CN" sz="2800" smtClean="0">
                <a:solidFill>
                  <a:srgbClr val="000000"/>
                </a:solidFill>
                <a:ea typeface="宋体" panose="02010600030101010101" pitchFamily="2" charset="-122"/>
              </a:rPr>
              <a:t>          </a:t>
            </a:r>
            <a:r>
              <a:rPr lang="zh-CN" altLang="en-US" sz="2800" smtClean="0">
                <a:solidFill>
                  <a:srgbClr val="000000"/>
                </a:solidFill>
                <a:ea typeface="宋体" panose="02010600030101010101" pitchFamily="2" charset="-122"/>
              </a:rPr>
              <a:t>      </a:t>
            </a:r>
            <a:endParaRPr lang="zh-CN" altLang="en-US" sz="2800" smtClean="0">
              <a:solidFill>
                <a:srgbClr val="000000"/>
              </a:solidFill>
              <a:ea typeface="宋体" panose="02010600030101010101" pitchFamily="2" charset="-122"/>
            </a:endParaRPr>
          </a:p>
        </p:txBody>
      </p:sp>
      <p:sp>
        <p:nvSpPr>
          <p:cNvPr id="28675" name="Text Box 3"/>
          <p:cNvSpPr txBox="1">
            <a:spLocks noChangeArrowheads="1"/>
          </p:cNvSpPr>
          <p:nvPr/>
        </p:nvSpPr>
        <p:spPr bwMode="auto">
          <a:xfrm>
            <a:off x="322263" y="1457325"/>
            <a:ext cx="7945437" cy="4479925"/>
          </a:xfrm>
          <a:prstGeom prst="rect">
            <a:avLst/>
          </a:prstGeom>
          <a:noFill/>
          <a:ln w="9525">
            <a:noFill/>
            <a:miter lim="800000"/>
          </a:ln>
        </p:spPr>
        <p:txBody>
          <a:bodyPr>
            <a:spAutoFit/>
          </a:bodyPr>
          <a:lstStyle/>
          <a:p>
            <a:r>
              <a:rPr lang="zh-CN" altLang="en-US" sz="2400">
                <a:ea typeface="宋体" panose="02010600030101010101" pitchFamily="2" charset="-122"/>
              </a:rPr>
              <a:t>4、大脑易兴奋，易疲劳。</a:t>
            </a:r>
            <a:endParaRPr lang="zh-CN" altLang="en-US" sz="2400">
              <a:ea typeface="宋体" panose="02010600030101010101" pitchFamily="2" charset="-122"/>
            </a:endParaRPr>
          </a:p>
          <a:p>
            <a:r>
              <a:rPr lang="zh-CN" altLang="en-US" sz="2400">
                <a:ea typeface="宋体" panose="02010600030101010101" pitchFamily="2" charset="-122"/>
              </a:rPr>
              <a:t>大脑皮层发育不完善，兴奋占优势，抑制过程发育较慢。婴儿对外界刺激非常敏感，很容易兴奋。</a:t>
            </a:r>
            <a:endParaRPr lang="zh-CN" altLang="en-US" sz="2400">
              <a:ea typeface="宋体" panose="02010600030101010101" pitchFamily="2" charset="-122"/>
            </a:endParaRPr>
          </a:p>
          <a:p>
            <a:r>
              <a:rPr lang="zh-CN" altLang="en-US" sz="2400">
                <a:ea typeface="宋体" panose="02010600030101010101" pitchFamily="2" charset="-122"/>
              </a:rPr>
              <a:t>5、小脑发育慢</a:t>
            </a:r>
            <a:endParaRPr lang="zh-CN" altLang="en-US" sz="2400">
              <a:ea typeface="宋体" panose="02010600030101010101" pitchFamily="2" charset="-122"/>
            </a:endParaRPr>
          </a:p>
          <a:p>
            <a:r>
              <a:rPr lang="zh-CN" altLang="en-US" sz="2400">
                <a:ea typeface="宋体" panose="02010600030101010101" pitchFamily="2" charset="-122"/>
              </a:rPr>
              <a:t>婴儿出生时脑干、脊髓已经发育成熟，但小脑发育较晚。3岁左右才逐渐完善。因此，1-3岁左右的婴儿平衡能力差，容易摔跤。</a:t>
            </a:r>
            <a:endParaRPr lang="zh-CN" altLang="en-US" sz="2400">
              <a:ea typeface="宋体" panose="02010600030101010101" pitchFamily="2" charset="-122"/>
            </a:endParaRPr>
          </a:p>
          <a:p>
            <a:r>
              <a:rPr lang="zh-CN" altLang="en-US" sz="2400">
                <a:ea typeface="宋体" panose="02010600030101010101" pitchFamily="2" charset="-122"/>
              </a:rPr>
              <a:t>6、植物神经发育不全</a:t>
            </a:r>
            <a:endParaRPr lang="zh-CN" altLang="en-US" sz="2400">
              <a:ea typeface="宋体" panose="02010600030101010101" pitchFamily="2" charset="-122"/>
            </a:endParaRPr>
          </a:p>
          <a:p>
            <a:r>
              <a:rPr lang="zh-CN" altLang="en-US" sz="2400">
                <a:ea typeface="宋体" panose="02010600030101010101" pitchFamily="2" charset="-122"/>
              </a:rPr>
              <a:t>婴儿植物神经发育不好，表现为内脏功能活动的不稳定。如婴儿的心跳和呼吸频率较快，节奏不稳定，胃肠消化功能容易受到情绪的影响。</a:t>
            </a:r>
            <a:endParaRPr lang="zh-CN" altLang="en-US" sz="2400">
              <a:ea typeface="宋体" panose="02010600030101010101" pitchFamily="2" charset="-122"/>
            </a:endParaRPr>
          </a:p>
          <a:p>
            <a:endParaRPr lang="zh-CN" altLang="en-US" sz="2400">
              <a:ea typeface="宋体" panose="02010600030101010101" pitchFamily="2" charset="-122"/>
            </a:endParaRPr>
          </a:p>
        </p:txBody>
      </p:sp>
    </p:spTree>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marL="342900" indent="-342900" eaLnBrk="1" hangingPunct="1">
              <a:spcBef>
                <a:spcPct val="20000"/>
              </a:spcBef>
            </a:pPr>
            <a:r>
              <a:rPr lang="zh-CN" altLang="en-US" sz="3200" smtClean="0">
                <a:solidFill>
                  <a:srgbClr val="FF0000"/>
                </a:solidFill>
                <a:latin typeface="黑体" panose="02010609060101010101" charset="-122"/>
                <a:ea typeface="黑体" panose="02010609060101010101" charset="-122"/>
                <a:sym typeface="Arial" panose="020B0604020202020204" pitchFamily="34" charset="0"/>
              </a:rPr>
              <a:t>（五）感觉系统</a:t>
            </a:r>
            <a:endParaRPr lang="zh-CN" altLang="en-US" sz="3200" smtClean="0">
              <a:solidFill>
                <a:srgbClr val="FF0000"/>
              </a:solidFill>
              <a:latin typeface="黑体" panose="02010609060101010101" charset="-122"/>
              <a:ea typeface="黑体" panose="02010609060101010101" charset="-122"/>
              <a:sym typeface="Arial" panose="020B0604020202020204" pitchFamily="34" charset="0"/>
            </a:endParaRPr>
          </a:p>
        </p:txBody>
      </p:sp>
      <p:sp>
        <p:nvSpPr>
          <p:cNvPr id="29699" name="Rectangle 3"/>
          <p:cNvSpPr>
            <a:spLocks noGrp="1" noChangeArrowheads="1"/>
          </p:cNvSpPr>
          <p:nvPr>
            <p:ph type="body" idx="1"/>
          </p:nvPr>
        </p:nvSpPr>
        <p:spPr/>
        <p:txBody>
          <a:bodyPr/>
          <a:lstStyle/>
          <a:p>
            <a:pPr marL="0" indent="0">
              <a:lnSpc>
                <a:spcPct val="80000"/>
              </a:lnSpc>
            </a:pPr>
            <a:r>
              <a:rPr lang="zh-CN" altLang="en-US" sz="2600" b="1" smtClean="0">
                <a:ea typeface="宋体" panose="02010600030101010101" pitchFamily="2" charset="-122"/>
                <a:sym typeface="Arial" panose="020B0604020202020204" pitchFamily="34" charset="0"/>
              </a:rPr>
              <a:t>皮肤的特点：</a:t>
            </a:r>
            <a:endParaRPr lang="zh-CN" altLang="en-US" sz="2600" b="1" smtClean="0">
              <a:ea typeface="宋体" panose="02010600030101010101" pitchFamily="2" charset="-122"/>
              <a:sym typeface="Arial" panose="020B0604020202020204" pitchFamily="34" charset="0"/>
            </a:endParaRPr>
          </a:p>
          <a:p>
            <a:pPr marL="0" indent="0">
              <a:lnSpc>
                <a:spcPct val="80000"/>
              </a:lnSpc>
              <a:buFont typeface="Wingdings" panose="05000000000000000000" pitchFamily="2" charset="2"/>
              <a:buNone/>
            </a:pPr>
            <a:r>
              <a:rPr lang="zh-CN" altLang="en-US" sz="2600" smtClean="0">
                <a:ea typeface="宋体" panose="02010600030101010101" pitchFamily="2" charset="-122"/>
                <a:sym typeface="Arial" panose="020B0604020202020204" pitchFamily="34" charset="0"/>
              </a:rPr>
              <a:t>1</a:t>
            </a:r>
            <a:r>
              <a:rPr lang="zh-CN" altLang="en-US" sz="2600" b="1" smtClean="0">
                <a:ea typeface="宋体" panose="02010600030101010101" pitchFamily="2" charset="-122"/>
                <a:sym typeface="Arial" panose="020B0604020202020204" pitchFamily="34" charset="0"/>
              </a:rPr>
              <a:t>、</a:t>
            </a:r>
            <a:r>
              <a:rPr lang="zh-CN" altLang="en-US" sz="2600" smtClean="0">
                <a:ea typeface="宋体" panose="02010600030101010101" pitchFamily="2" charset="-122"/>
                <a:sym typeface="Arial" panose="020B0604020202020204" pitchFamily="34" charset="0"/>
              </a:rPr>
              <a:t>保护功能差</a:t>
            </a:r>
            <a:endParaRPr lang="zh-CN" altLang="en-US" sz="2600" smtClean="0">
              <a:ea typeface="宋体" panose="02010600030101010101" pitchFamily="2" charset="-122"/>
              <a:sym typeface="Arial" panose="020B0604020202020204" pitchFamily="34" charset="0"/>
            </a:endParaRPr>
          </a:p>
          <a:p>
            <a:pPr marL="0" indent="0">
              <a:lnSpc>
                <a:spcPct val="80000"/>
              </a:lnSpc>
              <a:buFont typeface="Wingdings" panose="05000000000000000000" pitchFamily="2" charset="2"/>
              <a:buNone/>
            </a:pPr>
            <a:r>
              <a:rPr lang="zh-CN" altLang="en-US" sz="2600" smtClean="0">
                <a:ea typeface="宋体" panose="02010600030101010101" pitchFamily="2" charset="-122"/>
                <a:sym typeface="Arial" panose="020B0604020202020204" pitchFamily="34" charset="0"/>
              </a:rPr>
              <a:t>2、代谢活跃</a:t>
            </a:r>
            <a:endParaRPr lang="zh-CN" altLang="en-US" sz="2600" smtClean="0">
              <a:ea typeface="宋体" panose="02010600030101010101" pitchFamily="2" charset="-122"/>
              <a:sym typeface="Arial" panose="020B0604020202020204" pitchFamily="34" charset="0"/>
            </a:endParaRPr>
          </a:p>
          <a:p>
            <a:pPr marL="0" indent="0">
              <a:lnSpc>
                <a:spcPct val="80000"/>
              </a:lnSpc>
              <a:buFont typeface="Wingdings" panose="05000000000000000000" pitchFamily="2" charset="2"/>
              <a:buNone/>
            </a:pPr>
            <a:r>
              <a:rPr lang="zh-CN" altLang="en-US" sz="2600" smtClean="0">
                <a:ea typeface="宋体" panose="02010600030101010101" pitchFamily="2" charset="-122"/>
                <a:sym typeface="Arial" panose="020B0604020202020204" pitchFamily="34" charset="0"/>
              </a:rPr>
              <a:t>3、体温调节能力差</a:t>
            </a:r>
            <a:endParaRPr lang="zh-CN" altLang="en-US" sz="2600" smtClean="0">
              <a:ea typeface="宋体" panose="02010600030101010101" pitchFamily="2" charset="-122"/>
              <a:sym typeface="Arial" panose="020B0604020202020204" pitchFamily="34" charset="0"/>
            </a:endParaRPr>
          </a:p>
          <a:p>
            <a:pPr marL="0" indent="0">
              <a:lnSpc>
                <a:spcPct val="80000"/>
              </a:lnSpc>
              <a:buFont typeface="Wingdings" panose="05000000000000000000" pitchFamily="2" charset="2"/>
              <a:buNone/>
            </a:pPr>
            <a:r>
              <a:rPr lang="zh-CN" altLang="en-US" sz="2600" smtClean="0">
                <a:ea typeface="宋体" panose="02010600030101010101" pitchFamily="2" charset="-122"/>
                <a:sym typeface="Arial" panose="020B0604020202020204" pitchFamily="34" charset="0"/>
              </a:rPr>
              <a:t>4、皮肤渗透作用强</a:t>
            </a:r>
            <a:endParaRPr lang="zh-CN" altLang="en-US" sz="2600" smtClean="0">
              <a:ea typeface="宋体" panose="02010600030101010101" pitchFamily="2" charset="-122"/>
              <a:sym typeface="Arial" panose="020B0604020202020204" pitchFamily="34" charset="0"/>
            </a:endParaRPr>
          </a:p>
          <a:p>
            <a:pPr marL="0" indent="0">
              <a:lnSpc>
                <a:spcPct val="80000"/>
              </a:lnSpc>
              <a:buFont typeface="Wingdings" panose="05000000000000000000" pitchFamily="2" charset="2"/>
              <a:buNone/>
            </a:pPr>
            <a:r>
              <a:rPr lang="zh-CN" altLang="en-US" sz="2600" b="1" smtClean="0">
                <a:ea typeface="宋体" panose="02010600030101010101" pitchFamily="2" charset="-122"/>
                <a:sym typeface="Arial" panose="020B0604020202020204" pitchFamily="34" charset="0"/>
              </a:rPr>
              <a:t>眼睛的特点：</a:t>
            </a:r>
            <a:endParaRPr lang="zh-CN" altLang="en-US" sz="2600" b="1" smtClean="0">
              <a:ea typeface="宋体" panose="02010600030101010101" pitchFamily="2" charset="-122"/>
              <a:sym typeface="Arial" panose="020B0604020202020204" pitchFamily="34" charset="0"/>
            </a:endParaRPr>
          </a:p>
          <a:p>
            <a:pPr marL="0" indent="0">
              <a:lnSpc>
                <a:spcPct val="80000"/>
              </a:lnSpc>
              <a:buFont typeface="Wingdings" panose="05000000000000000000" pitchFamily="2" charset="2"/>
              <a:buNone/>
            </a:pPr>
            <a:r>
              <a:rPr lang="zh-CN" altLang="en-US" sz="2600" smtClean="0">
                <a:ea typeface="宋体" panose="02010600030101010101" pitchFamily="2" charset="-122"/>
                <a:sym typeface="Arial" panose="020B0604020202020204" pitchFamily="34" charset="0"/>
              </a:rPr>
              <a:t>1、眼睛发育不全</a:t>
            </a:r>
            <a:endParaRPr lang="zh-CN" altLang="en-US" sz="2600" smtClean="0">
              <a:ea typeface="宋体" panose="02010600030101010101" pitchFamily="2" charset="-122"/>
              <a:sym typeface="Arial" panose="020B0604020202020204" pitchFamily="34" charset="0"/>
            </a:endParaRPr>
          </a:p>
          <a:p>
            <a:pPr marL="0" indent="0">
              <a:lnSpc>
                <a:spcPct val="80000"/>
              </a:lnSpc>
              <a:buFont typeface="Wingdings" panose="05000000000000000000" pitchFamily="2" charset="2"/>
              <a:buNone/>
            </a:pPr>
            <a:r>
              <a:rPr lang="zh-CN" altLang="en-US" sz="2600" smtClean="0">
                <a:ea typeface="宋体" panose="02010600030101010101" pitchFamily="2" charset="-122"/>
                <a:sym typeface="Arial" panose="020B0604020202020204" pitchFamily="34" charset="0"/>
              </a:rPr>
              <a:t>2、眼睛调节能力弱</a:t>
            </a:r>
            <a:endParaRPr lang="zh-CN" altLang="en-US" sz="2600" smtClean="0">
              <a:ea typeface="宋体" panose="02010600030101010101" pitchFamily="2" charset="-122"/>
              <a:sym typeface="Arial" panose="020B0604020202020204" pitchFamily="34" charset="0"/>
            </a:endParaRPr>
          </a:p>
          <a:p>
            <a:pPr marL="0" indent="0">
              <a:lnSpc>
                <a:spcPct val="80000"/>
              </a:lnSpc>
              <a:buFont typeface="Wingdings" panose="05000000000000000000" pitchFamily="2" charset="2"/>
              <a:buNone/>
            </a:pPr>
            <a:r>
              <a:rPr lang="zh-CN" altLang="en-US" sz="2600" smtClean="0">
                <a:ea typeface="宋体" panose="02010600030101010101" pitchFamily="2" charset="-122"/>
                <a:sym typeface="Arial" panose="020B0604020202020204" pitchFamily="34" charset="0"/>
              </a:rPr>
              <a:t>3、眼睛容易近视</a:t>
            </a:r>
            <a:endParaRPr lang="zh-CN" altLang="en-US" sz="2600" smtClean="0">
              <a:ea typeface="宋体" panose="02010600030101010101" pitchFamily="2" charset="-122"/>
              <a:sym typeface="Arial" panose="020B0604020202020204" pitchFamily="34"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395288" y="620713"/>
            <a:ext cx="3454400" cy="1223962"/>
          </a:xfrm>
          <a:prstGeom prst="rect">
            <a:avLst/>
          </a:prstGeom>
          <a:noFill/>
          <a:ln w="9525">
            <a:noFill/>
            <a:miter lim="800000"/>
          </a:ln>
        </p:spPr>
        <p:txBody>
          <a:bodyPr/>
          <a:lstStyle/>
          <a:p>
            <a:pPr marL="342900" indent="-342900">
              <a:lnSpc>
                <a:spcPct val="90000"/>
              </a:lnSpc>
              <a:spcBef>
                <a:spcPct val="20000"/>
              </a:spcBef>
            </a:pPr>
            <a:r>
              <a:rPr lang="zh-CN" altLang="en-US" sz="3200" b="1">
                <a:solidFill>
                  <a:srgbClr val="FF0000"/>
                </a:solidFill>
                <a:latin typeface="黑体" panose="02010609060101010101" charset="-122"/>
                <a:ea typeface="黑体" panose="02010609060101010101" charset="-122"/>
              </a:rPr>
              <a:t>（六）运动系统</a:t>
            </a:r>
            <a:endParaRPr lang="zh-CN" altLang="en-US" sz="3200" b="1">
              <a:solidFill>
                <a:srgbClr val="FF0000"/>
              </a:solidFill>
              <a:latin typeface="黑体" panose="02010609060101010101" charset="-122"/>
              <a:ea typeface="黑体" panose="02010609060101010101" charset="-122"/>
            </a:endParaRPr>
          </a:p>
        </p:txBody>
      </p:sp>
      <p:sp>
        <p:nvSpPr>
          <p:cNvPr id="30723" name="Text Box 3"/>
          <p:cNvSpPr txBox="1">
            <a:spLocks noChangeArrowheads="1"/>
          </p:cNvSpPr>
          <p:nvPr/>
        </p:nvSpPr>
        <p:spPr bwMode="auto">
          <a:xfrm>
            <a:off x="468313" y="2349500"/>
            <a:ext cx="2736850" cy="1373188"/>
          </a:xfrm>
          <a:prstGeom prst="rect">
            <a:avLst/>
          </a:prstGeom>
          <a:noFill/>
          <a:ln w="9525">
            <a:noFill/>
            <a:miter lim="800000"/>
          </a:ln>
        </p:spPr>
        <p:txBody>
          <a:bodyPr>
            <a:spAutoFit/>
          </a:bodyPr>
          <a:lstStyle/>
          <a:p>
            <a:pPr>
              <a:spcBef>
                <a:spcPct val="50000"/>
              </a:spcBef>
            </a:pPr>
            <a:r>
              <a:rPr lang="zh-CN" altLang="en-US" sz="2800">
                <a:ea typeface="楷体_GB2312" pitchFamily="49" charset="-122"/>
              </a:rPr>
              <a:t>运动系统由骨、骨连结和骨骼肌三种器官组成。</a:t>
            </a:r>
            <a:endParaRPr lang="zh-CN" altLang="en-US" sz="2800">
              <a:ea typeface="楷体_GB2312" pitchFamily="49" charset="-122"/>
            </a:endParaRPr>
          </a:p>
        </p:txBody>
      </p:sp>
      <p:pic>
        <p:nvPicPr>
          <p:cNvPr id="30724" name="Picture 4" descr="未标题-5"/>
          <p:cNvPicPr>
            <a:picLocks noChangeAspect="1" noChangeArrowheads="1"/>
          </p:cNvPicPr>
          <p:nvPr/>
        </p:nvPicPr>
        <p:blipFill>
          <a:blip r:embed="rId1" cstate="print"/>
          <a:srcRect/>
          <a:stretch>
            <a:fillRect/>
          </a:stretch>
        </p:blipFill>
        <p:spPr bwMode="auto">
          <a:xfrm>
            <a:off x="3779838" y="0"/>
            <a:ext cx="4845050" cy="613727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zh-CN" altLang="en-US" dirty="0" smtClean="0">
                <a:ea typeface="宋体" panose="02010600030101010101" pitchFamily="2" charset="-122"/>
              </a:rPr>
              <a:t>大脑</a:t>
            </a:r>
            <a:r>
              <a:rPr lang="zh-CN" altLang="en-US" dirty="0">
                <a:ea typeface="宋体" panose="02010600030101010101" pitchFamily="2" charset="-122"/>
              </a:rPr>
              <a:t>的生理发展</a:t>
            </a:r>
            <a:endParaRPr lang="zh-CN" altLang="en-US" dirty="0">
              <a:ea typeface="宋体" panose="02010600030101010101" pitchFamily="2" charset="-122"/>
            </a:endParaRPr>
          </a:p>
        </p:txBody>
      </p:sp>
      <p:pic>
        <p:nvPicPr>
          <p:cNvPr id="11267" name="Picture 3" descr="1"/>
          <p:cNvPicPr>
            <a:picLocks noGrp="1" noChangeAspect="1" noChangeArrowheads="1"/>
          </p:cNvPicPr>
          <p:nvPr>
            <p:ph type="body" idx="1"/>
          </p:nvPr>
        </p:nvPicPr>
        <p:blipFill>
          <a:blip r:embed="rId1" cstate="print"/>
          <a:srcRect/>
          <a:stretch>
            <a:fillRect/>
          </a:stretch>
        </p:blipFill>
        <p:spPr>
          <a:xfrm>
            <a:off x="0" y="1127125"/>
            <a:ext cx="4470400" cy="3657600"/>
          </a:xfrm>
          <a:noFill/>
        </p:spPr>
      </p:pic>
      <p:pic>
        <p:nvPicPr>
          <p:cNvPr id="11268" name="Picture 4" descr="2"/>
          <p:cNvPicPr>
            <a:picLocks noChangeAspect="1" noChangeArrowheads="1"/>
          </p:cNvPicPr>
          <p:nvPr/>
        </p:nvPicPr>
        <p:blipFill>
          <a:blip r:embed="rId2" cstate="print"/>
          <a:srcRect/>
          <a:stretch>
            <a:fillRect/>
          </a:stretch>
        </p:blipFill>
        <p:spPr bwMode="auto">
          <a:xfrm>
            <a:off x="4611688" y="1131888"/>
            <a:ext cx="4532312" cy="3652837"/>
          </a:xfrm>
          <a:prstGeom prst="rect">
            <a:avLst/>
          </a:prstGeom>
          <a:noFill/>
          <a:ln w="9525">
            <a:noFill/>
            <a:miter lim="800000"/>
            <a:headEnd/>
            <a:tailEnd/>
          </a:ln>
        </p:spPr>
      </p:pic>
      <p:sp>
        <p:nvSpPr>
          <p:cNvPr id="11269" name="Rectangle 5"/>
          <p:cNvSpPr>
            <a:spLocks noChangeArrowheads="1"/>
          </p:cNvSpPr>
          <p:nvPr/>
        </p:nvSpPr>
        <p:spPr bwMode="auto">
          <a:xfrm>
            <a:off x="0" y="4921250"/>
            <a:ext cx="4356100" cy="1066800"/>
          </a:xfrm>
          <a:prstGeom prst="rect">
            <a:avLst/>
          </a:prstGeom>
          <a:noFill/>
          <a:ln w="9525">
            <a:noFill/>
            <a:miter lim="800000"/>
          </a:ln>
          <a:effectLst/>
        </p:spPr>
        <p:txBody>
          <a:bodyPr>
            <a:spAutoFit/>
          </a:bodyPr>
          <a:lstStyle/>
          <a:p>
            <a:r>
              <a:rPr lang="zh-CN" altLang="en-US" sz="3200" b="1">
                <a:solidFill>
                  <a:srgbClr val="0000FF"/>
                </a:solidFill>
                <a:ea typeface="宋体" panose="02010600030101010101" pitchFamily="2" charset="-122"/>
              </a:rPr>
              <a:t>出生</a:t>
            </a:r>
            <a:r>
              <a:rPr lang="en-US" sz="3200" b="1">
                <a:solidFill>
                  <a:srgbClr val="0000FF"/>
                </a:solidFill>
                <a:ea typeface="宋体" panose="02010600030101010101" pitchFamily="2" charset="-122"/>
              </a:rPr>
              <a:t>6</a:t>
            </a:r>
            <a:r>
              <a:rPr lang="zh-CN" altLang="en-US" sz="3200" b="1">
                <a:solidFill>
                  <a:srgbClr val="0000FF"/>
                </a:solidFill>
                <a:ea typeface="宋体" panose="02010600030101010101" pitchFamily="2" charset="-122"/>
              </a:rPr>
              <a:t>个月相当于</a:t>
            </a:r>
            <a:endParaRPr lang="zh-CN" altLang="en-US" sz="3200" b="1">
              <a:solidFill>
                <a:srgbClr val="0000FF"/>
              </a:solidFill>
              <a:ea typeface="宋体" panose="02010600030101010101" pitchFamily="2" charset="-122"/>
            </a:endParaRPr>
          </a:p>
          <a:p>
            <a:r>
              <a:rPr lang="zh-CN" altLang="en-US" sz="3200" b="1">
                <a:solidFill>
                  <a:srgbClr val="0000FF"/>
                </a:solidFill>
                <a:ea typeface="宋体" panose="02010600030101010101" pitchFamily="2" charset="-122"/>
              </a:rPr>
              <a:t>成人脑体积的</a:t>
            </a:r>
            <a:r>
              <a:rPr lang="en-US" sz="3200" b="1">
                <a:solidFill>
                  <a:srgbClr val="0000FF"/>
                </a:solidFill>
                <a:ea typeface="宋体" panose="02010600030101010101" pitchFamily="2" charset="-122"/>
              </a:rPr>
              <a:t>50%</a:t>
            </a:r>
            <a:endParaRPr lang="zh-CN" altLang="en-US" sz="3200" b="1">
              <a:solidFill>
                <a:srgbClr val="0000FF"/>
              </a:solidFill>
              <a:ea typeface="宋体" panose="02010600030101010101" pitchFamily="2" charset="-122"/>
            </a:endParaRPr>
          </a:p>
        </p:txBody>
      </p:sp>
      <p:sp>
        <p:nvSpPr>
          <p:cNvPr id="11270" name="Rectangle 6"/>
          <p:cNvSpPr>
            <a:spLocks noChangeArrowheads="1"/>
          </p:cNvSpPr>
          <p:nvPr/>
        </p:nvSpPr>
        <p:spPr bwMode="auto">
          <a:xfrm>
            <a:off x="4605338" y="4926013"/>
            <a:ext cx="4392612" cy="946150"/>
          </a:xfrm>
          <a:prstGeom prst="rect">
            <a:avLst/>
          </a:prstGeom>
          <a:noFill/>
          <a:ln w="9525">
            <a:noFill/>
            <a:miter lim="800000"/>
          </a:ln>
          <a:effectLst/>
        </p:spPr>
        <p:txBody>
          <a:bodyPr>
            <a:spAutoFit/>
          </a:bodyPr>
          <a:lstStyle/>
          <a:p>
            <a:r>
              <a:rPr lang="en-US" sz="2800" b="1">
                <a:solidFill>
                  <a:srgbClr val="0000FF"/>
                </a:solidFill>
                <a:ea typeface="宋体" panose="02010600030101010101" pitchFamily="2" charset="-122"/>
              </a:rPr>
              <a:t>3</a:t>
            </a:r>
            <a:r>
              <a:rPr lang="zh-CN" altLang="en-US" sz="2800" b="1">
                <a:solidFill>
                  <a:srgbClr val="0000FF"/>
                </a:solidFill>
                <a:ea typeface="宋体" panose="02010600030101010101" pitchFamily="2" charset="-122"/>
              </a:rPr>
              <a:t>岁时相当于</a:t>
            </a:r>
            <a:endParaRPr lang="zh-CN" altLang="en-US" sz="2800" b="1">
              <a:solidFill>
                <a:srgbClr val="0000FF"/>
              </a:solidFill>
              <a:ea typeface="宋体" panose="02010600030101010101" pitchFamily="2" charset="-122"/>
            </a:endParaRPr>
          </a:p>
          <a:p>
            <a:r>
              <a:rPr lang="zh-CN" altLang="en-US" sz="2800" b="1">
                <a:solidFill>
                  <a:srgbClr val="0000FF"/>
                </a:solidFill>
                <a:ea typeface="宋体" panose="02010600030101010101" pitchFamily="2" charset="-122"/>
              </a:rPr>
              <a:t>成人脑体积的</a:t>
            </a:r>
            <a:r>
              <a:rPr lang="en-US" sz="2800" b="1">
                <a:solidFill>
                  <a:srgbClr val="0000FF"/>
                </a:solidFill>
                <a:ea typeface="宋体" panose="02010600030101010101" pitchFamily="2" charset="-122"/>
              </a:rPr>
              <a:t>80%</a:t>
            </a:r>
            <a:endParaRPr lang="zh-CN" altLang="en-US" sz="2800" b="1">
              <a:solidFill>
                <a:srgbClr val="0000FF"/>
              </a:solidFill>
              <a:ea typeface="宋体" panose="02010600030101010101" pitchFamily="2" charset="-122"/>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body" idx="4294967295"/>
          </p:nvPr>
        </p:nvSpPr>
        <p:spPr>
          <a:xfrm>
            <a:off x="395288" y="981075"/>
            <a:ext cx="7772400" cy="4924425"/>
          </a:xfrm>
        </p:spPr>
        <p:txBody>
          <a:bodyPr/>
          <a:lstStyle/>
          <a:p>
            <a:pPr eaLnBrk="1" hangingPunct="1">
              <a:lnSpc>
                <a:spcPct val="80000"/>
              </a:lnSpc>
              <a:buFont typeface="Wingdings" panose="05000000000000000000" pitchFamily="2" charset="2"/>
              <a:buNone/>
            </a:pPr>
            <a:r>
              <a:rPr lang="zh-CN" altLang="en-US" sz="2400" smtClean="0">
                <a:ea typeface="宋体" panose="02010600030101010101" pitchFamily="2" charset="-122"/>
              </a:rPr>
              <a:t>1、骨骼生长迅速</a:t>
            </a:r>
            <a:endParaRPr lang="zh-CN" altLang="en-US" sz="2400" smtClean="0">
              <a:ea typeface="宋体" panose="02010600030101010101" pitchFamily="2" charset="-122"/>
            </a:endParaRPr>
          </a:p>
          <a:p>
            <a:pPr eaLnBrk="1" hangingPunct="1">
              <a:lnSpc>
                <a:spcPct val="80000"/>
              </a:lnSpc>
              <a:buFont typeface="Wingdings" panose="05000000000000000000" pitchFamily="2" charset="2"/>
              <a:buNone/>
            </a:pPr>
            <a:r>
              <a:rPr lang="zh-CN" altLang="en-US" sz="2400" smtClean="0">
                <a:ea typeface="宋体" panose="02010600030101010101" pitchFamily="2" charset="-122"/>
              </a:rPr>
              <a:t>2、骨骼数量多于成人</a:t>
            </a:r>
            <a:endParaRPr lang="zh-CN" altLang="en-US" sz="2400" smtClean="0">
              <a:ea typeface="宋体" panose="02010600030101010101" pitchFamily="2" charset="-122"/>
            </a:endParaRPr>
          </a:p>
          <a:p>
            <a:pPr eaLnBrk="1" hangingPunct="1">
              <a:lnSpc>
                <a:spcPct val="80000"/>
              </a:lnSpc>
              <a:buFont typeface="Wingdings" panose="05000000000000000000" pitchFamily="2" charset="2"/>
              <a:buNone/>
            </a:pPr>
            <a:r>
              <a:rPr lang="zh-CN" altLang="en-US" sz="2400" smtClean="0">
                <a:ea typeface="宋体" panose="02010600030101010101" pitchFamily="2" charset="-122"/>
              </a:rPr>
              <a:t>  成人的骨骼是由一块整骨，而婴儿的则是由骼骨、坐骨和耻骨三块骨头连在一起，到7岁才骨化融合为一块完整的骨头。</a:t>
            </a:r>
            <a:endParaRPr lang="zh-CN" altLang="en-US" sz="2400" smtClean="0">
              <a:ea typeface="宋体" panose="02010600030101010101" pitchFamily="2" charset="-122"/>
            </a:endParaRPr>
          </a:p>
          <a:p>
            <a:pPr eaLnBrk="1" hangingPunct="1">
              <a:lnSpc>
                <a:spcPct val="80000"/>
              </a:lnSpc>
              <a:buFont typeface="Wingdings" panose="05000000000000000000" pitchFamily="2" charset="2"/>
              <a:buNone/>
            </a:pPr>
            <a:r>
              <a:rPr lang="zh-CN" altLang="en-US" sz="2400" smtClean="0">
                <a:ea typeface="宋体" panose="02010600030101010101" pitchFamily="2" charset="-122"/>
              </a:rPr>
              <a:t>3、骨骼柔软易弯曲</a:t>
            </a:r>
            <a:endParaRPr lang="zh-CN" altLang="en-US" sz="2400" smtClean="0">
              <a:ea typeface="宋体" panose="02010600030101010101" pitchFamily="2" charset="-122"/>
            </a:endParaRPr>
          </a:p>
          <a:p>
            <a:pPr eaLnBrk="1" hangingPunct="1">
              <a:lnSpc>
                <a:spcPct val="80000"/>
              </a:lnSpc>
              <a:buFont typeface="Wingdings" panose="05000000000000000000" pitchFamily="2" charset="2"/>
              <a:buNone/>
            </a:pPr>
            <a:r>
              <a:rPr lang="zh-CN" altLang="en-US" sz="2400" smtClean="0">
                <a:ea typeface="宋体" panose="02010600030101010101" pitchFamily="2" charset="-122"/>
              </a:rPr>
              <a:t>4、头部骨骼发育尚未完好。</a:t>
            </a:r>
            <a:endParaRPr lang="zh-CN" altLang="en-US" sz="2400" smtClean="0">
              <a:ea typeface="宋体" panose="02010600030101010101" pitchFamily="2" charset="-122"/>
            </a:endParaRPr>
          </a:p>
          <a:p>
            <a:pPr eaLnBrk="1" hangingPunct="1">
              <a:lnSpc>
                <a:spcPct val="80000"/>
              </a:lnSpc>
              <a:buFont typeface="Wingdings" panose="05000000000000000000" pitchFamily="2" charset="2"/>
              <a:buNone/>
            </a:pPr>
            <a:r>
              <a:rPr lang="zh-CN" altLang="en-US" sz="2400" smtClean="0">
                <a:ea typeface="宋体" panose="02010600030101010101" pitchFamily="2" charset="-122"/>
              </a:rPr>
              <a:t>5、脊柱的生理弯曲。</a:t>
            </a:r>
            <a:endParaRPr lang="zh-CN" altLang="en-US" sz="2400" smtClean="0">
              <a:ea typeface="宋体" panose="02010600030101010101" pitchFamily="2" charset="-122"/>
            </a:endParaRPr>
          </a:p>
          <a:p>
            <a:pPr eaLnBrk="1" hangingPunct="1">
              <a:lnSpc>
                <a:spcPct val="80000"/>
              </a:lnSpc>
              <a:buFont typeface="Wingdings" panose="05000000000000000000" pitchFamily="2" charset="2"/>
              <a:buNone/>
            </a:pPr>
            <a:r>
              <a:rPr lang="zh-CN" altLang="en-US" sz="2400" smtClean="0">
                <a:ea typeface="宋体" panose="02010600030101010101" pitchFamily="2" charset="-122"/>
              </a:rPr>
              <a:t>6、腕骨的钙化。</a:t>
            </a:r>
            <a:endParaRPr lang="zh-CN" altLang="en-US" sz="2400" smtClean="0">
              <a:ea typeface="宋体" panose="02010600030101010101" pitchFamily="2" charset="-122"/>
            </a:endParaRPr>
          </a:p>
          <a:p>
            <a:pPr eaLnBrk="1" hangingPunct="1">
              <a:lnSpc>
                <a:spcPct val="80000"/>
              </a:lnSpc>
              <a:buFont typeface="Wingdings" panose="05000000000000000000" pitchFamily="2" charset="2"/>
              <a:buNone/>
            </a:pPr>
            <a:r>
              <a:rPr lang="zh-CN" altLang="en-US" sz="2400" smtClean="0">
                <a:ea typeface="宋体" panose="02010600030101010101" pitchFamily="2" charset="-122"/>
              </a:rPr>
              <a:t>出生时婴儿的腕部骨骼均为软骨，6个月才逐渐出现骨化中心。10岁左右腕骨才全部钙化完成。因此，婴儿手部力量小，不能拿重物。</a:t>
            </a:r>
            <a:endParaRPr lang="zh-CN" altLang="en-US" sz="2400" smtClean="0">
              <a:ea typeface="宋体" panose="02010600030101010101" pitchFamily="2" charset="-122"/>
            </a:endParaRPr>
          </a:p>
          <a:p>
            <a:pPr eaLnBrk="1" hangingPunct="1">
              <a:lnSpc>
                <a:spcPct val="80000"/>
              </a:lnSpc>
              <a:buFont typeface="Wingdings" panose="05000000000000000000" pitchFamily="2" charset="2"/>
              <a:buNone/>
            </a:pPr>
            <a:endParaRPr lang="zh-CN" altLang="en-US" sz="2400" smtClean="0">
              <a:ea typeface="宋体" panose="02010600030101010101" pitchFamily="2" charset="-122"/>
            </a:endParaRPr>
          </a:p>
        </p:txBody>
      </p:sp>
      <p:sp>
        <p:nvSpPr>
          <p:cNvPr id="31747" name="Rectangle 3"/>
          <p:cNvSpPr>
            <a:spLocks noChangeArrowheads="1"/>
          </p:cNvSpPr>
          <p:nvPr/>
        </p:nvSpPr>
        <p:spPr bwMode="auto">
          <a:xfrm>
            <a:off x="250825" y="188913"/>
            <a:ext cx="6985000" cy="576262"/>
          </a:xfrm>
          <a:prstGeom prst="rect">
            <a:avLst/>
          </a:prstGeom>
          <a:noFill/>
          <a:ln w="9525">
            <a:noFill/>
            <a:miter lim="800000"/>
          </a:ln>
        </p:spPr>
        <p:txBody>
          <a:bodyPr/>
          <a:lstStyle/>
          <a:p>
            <a:pPr marL="342900" indent="-342900">
              <a:lnSpc>
                <a:spcPct val="90000"/>
              </a:lnSpc>
              <a:spcBef>
                <a:spcPct val="20000"/>
              </a:spcBef>
            </a:pPr>
            <a:r>
              <a:rPr lang="zh-CN" altLang="en-US" sz="3200" b="1">
                <a:solidFill>
                  <a:srgbClr val="FF0000"/>
                </a:solidFill>
                <a:latin typeface="宋体" panose="02010600030101010101" pitchFamily="2" charset="-122"/>
                <a:ea typeface="黑体" panose="02010609060101010101" charset="-122"/>
              </a:rPr>
              <a:t>运动系统的特点：</a:t>
            </a:r>
            <a:endParaRPr lang="zh-CN" altLang="en-US" sz="3200" b="1">
              <a:solidFill>
                <a:srgbClr val="FF0000"/>
              </a:solidFill>
              <a:ea typeface="黑体" panose="02010609060101010101" charset="-122"/>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a:xfrm>
            <a:off x="179388" y="188913"/>
            <a:ext cx="8229600" cy="1143000"/>
          </a:xfrm>
        </p:spPr>
        <p:txBody>
          <a:bodyPr/>
          <a:lstStyle/>
          <a:p>
            <a:pPr eaLnBrk="1" hangingPunct="1"/>
            <a:r>
              <a:rPr lang="zh-CN" altLang="en-US" smtClean="0">
                <a:solidFill>
                  <a:srgbClr val="FF0000"/>
                </a:solidFill>
                <a:ea typeface="楷体_GB2312" pitchFamily="49" charset="-122"/>
              </a:rPr>
              <a:t>运动系统常见疾病</a:t>
            </a:r>
            <a:endParaRPr lang="zh-CN" altLang="en-US" smtClean="0">
              <a:solidFill>
                <a:srgbClr val="FF0000"/>
              </a:solidFill>
              <a:ea typeface="楷体_GB2312" pitchFamily="49" charset="-122"/>
            </a:endParaRPr>
          </a:p>
        </p:txBody>
      </p:sp>
      <p:sp>
        <p:nvSpPr>
          <p:cNvPr id="32771" name="Rectangle 3"/>
          <p:cNvSpPr>
            <a:spLocks noGrp="1" noChangeArrowheads="1"/>
          </p:cNvSpPr>
          <p:nvPr>
            <p:ph type="body" idx="4294967295"/>
          </p:nvPr>
        </p:nvSpPr>
        <p:spPr>
          <a:xfrm>
            <a:off x="468313" y="1557338"/>
            <a:ext cx="7772400" cy="3989387"/>
          </a:xfrm>
        </p:spPr>
        <p:txBody>
          <a:bodyPr/>
          <a:lstStyle/>
          <a:p>
            <a:pPr eaLnBrk="1" hangingPunct="1">
              <a:buFont typeface="Wingdings" panose="05000000000000000000" pitchFamily="2" charset="2"/>
              <a:buNone/>
            </a:pPr>
            <a:r>
              <a:rPr lang="zh-CN" altLang="en-US" sz="2800" b="1" smtClean="0">
                <a:solidFill>
                  <a:srgbClr val="FF0000"/>
                </a:solidFill>
                <a:ea typeface="宋体" panose="02010600030101010101" pitchFamily="2" charset="-122"/>
              </a:rPr>
              <a:t>常见疾病：</a:t>
            </a:r>
            <a:endParaRPr lang="zh-CN" altLang="en-US" sz="2800" b="1" smtClean="0">
              <a:solidFill>
                <a:srgbClr val="FF0000"/>
              </a:solidFill>
              <a:ea typeface="宋体" panose="02010600030101010101" pitchFamily="2" charset="-122"/>
            </a:endParaRPr>
          </a:p>
          <a:p>
            <a:pPr eaLnBrk="1" hangingPunct="1"/>
            <a:r>
              <a:rPr lang="zh-CN" altLang="en-US" sz="2800" smtClean="0">
                <a:ea typeface="宋体" panose="02010600030101010101" pitchFamily="2" charset="-122"/>
              </a:rPr>
              <a:t>外伤性：关节脱臼、青枝骨折、肌肉扭伤等；</a:t>
            </a:r>
            <a:endParaRPr lang="zh-CN" altLang="en-US" sz="2800" smtClean="0">
              <a:ea typeface="宋体" panose="02010600030101010101" pitchFamily="2" charset="-122"/>
            </a:endParaRPr>
          </a:p>
          <a:p>
            <a:pPr eaLnBrk="1" hangingPunct="1"/>
            <a:r>
              <a:rPr lang="zh-CN" altLang="en-US" sz="2800" smtClean="0">
                <a:ea typeface="宋体" panose="02010600030101010101" pitchFamily="2" charset="-122"/>
              </a:rPr>
              <a:t>先天性疾病：先天性髋关节脱位、重症肌无力、进行性肌营养不良、足内翻、马蹄足等；</a:t>
            </a:r>
            <a:endParaRPr lang="zh-CN" altLang="en-US" sz="2800" smtClean="0">
              <a:ea typeface="宋体" panose="02010600030101010101" pitchFamily="2" charset="-122"/>
            </a:endParaRPr>
          </a:p>
          <a:p>
            <a:pPr eaLnBrk="1" hangingPunct="1"/>
            <a:r>
              <a:rPr lang="zh-CN" altLang="en-US" sz="2800" smtClean="0">
                <a:ea typeface="宋体" panose="02010600030101010101" pitchFamily="2" charset="-122"/>
              </a:rPr>
              <a:t>骨骼畸形：扁平足、鸡胸、漏斗胸等</a:t>
            </a:r>
            <a:endParaRPr lang="zh-CN" altLang="en-US" sz="2800" smtClean="0">
              <a:ea typeface="宋体" panose="02010600030101010101" pitchFamily="2" charset="-122"/>
            </a:endParaRPr>
          </a:p>
          <a:p>
            <a:pPr eaLnBrk="1" hangingPunct="1"/>
            <a:r>
              <a:rPr lang="zh-CN" altLang="en-US" sz="2800" smtClean="0">
                <a:ea typeface="宋体" panose="02010600030101010101" pitchFamily="2" charset="-122"/>
              </a:rPr>
              <a:t>感染等致疾病：化脓性骨髓炎、化脓性关节炎、风湿性关节炎（风湿热）、强直性脊柱炎、类风湿性关节炎（类风湿）等。</a:t>
            </a:r>
            <a:endParaRPr lang="zh-CN" altLang="en-US" sz="2800" smtClean="0">
              <a:solidFill>
                <a:srgbClr val="FF00FF"/>
              </a:solidFill>
              <a:ea typeface="宋体" panose="02010600030101010101" pitchFamily="2" charset="-122"/>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14437096" y="6540962"/>
            <a:ext cx="802432" cy="634075"/>
          </a:xfrm>
        </p:spPr>
        <p:txBody>
          <a:bodyPr/>
          <a:lstStyle/>
          <a:p>
            <a:endParaRPr lang="zh-CN" altLang="en-US" dirty="0"/>
          </a:p>
        </p:txBody>
      </p:sp>
      <p:sp>
        <p:nvSpPr>
          <p:cNvPr id="3" name="标题 2"/>
          <p:cNvSpPr>
            <a:spLocks noGrp="1"/>
          </p:cNvSpPr>
          <p:nvPr>
            <p:ph type="title"/>
          </p:nvPr>
        </p:nvSpPr>
        <p:spPr>
          <a:xfrm>
            <a:off x="467544" y="3068960"/>
            <a:ext cx="8229600" cy="1143000"/>
          </a:xfrm>
        </p:spPr>
        <p:txBody>
          <a:bodyPr>
            <a:normAutofit fontScale="90000"/>
          </a:bodyPr>
          <a:lstStyle/>
          <a:p>
            <a:r>
              <a:rPr lang="zh-CN" altLang="en-US" dirty="0" smtClean="0"/>
              <a:t>二、身体各系统各器官的生长发育</a:t>
            </a:r>
            <a:br>
              <a:rPr lang="zh-CN" altLang="en-US" dirty="0" smtClean="0"/>
            </a:br>
            <a:endParaRPr lang="zh-CN" altLang="en-US"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灯片编号占位符 5"/>
          <p:cNvSpPr txBox="1">
            <a:spLocks noGrp="1" noChangeArrowheads="1"/>
          </p:cNvSpPr>
          <p:nvPr/>
        </p:nvSpPr>
        <p:spPr bwMode="auto">
          <a:xfrm>
            <a:off x="6553200" y="6248400"/>
            <a:ext cx="2133600" cy="457200"/>
          </a:xfrm>
          <a:prstGeom prst="rect">
            <a:avLst/>
          </a:prstGeom>
          <a:noFill/>
          <a:ln w="9525">
            <a:noFill/>
            <a:miter lim="800000"/>
          </a:ln>
        </p:spPr>
        <p:txBody>
          <a:bodyPr lIns="88340" tIns="44170" rIns="88340" bIns="44170"/>
          <a:lstStyle/>
          <a:p>
            <a:fld id="{B0DAFFC3-AE21-4069-A6DF-541179307738}" type="slidenum">
              <a:rPr lang="en-US"/>
            </a:fld>
            <a:endParaRPr lang="en-US"/>
          </a:p>
        </p:txBody>
      </p:sp>
      <p:sp>
        <p:nvSpPr>
          <p:cNvPr id="58371" name="Rectangle 2"/>
          <p:cNvSpPr>
            <a:spLocks noGrp="1" noChangeArrowheads="1"/>
          </p:cNvSpPr>
          <p:nvPr>
            <p:ph type="title" idx="4294967295"/>
          </p:nvPr>
        </p:nvSpPr>
        <p:spPr/>
        <p:txBody>
          <a:bodyPr/>
          <a:lstStyle/>
          <a:p>
            <a:r>
              <a:rPr lang="zh-CN" altLang="en-US" dirty="0" smtClean="0">
                <a:ea typeface="宋体" panose="02010600030101010101" pitchFamily="2" charset="-122"/>
              </a:rPr>
              <a:t>（一）</a:t>
            </a:r>
            <a:r>
              <a:rPr lang="zh-CN" altLang="en-US" dirty="0">
                <a:ea typeface="宋体" panose="02010600030101010101" pitchFamily="2" charset="-122"/>
              </a:rPr>
              <a:t>动作能力的发展</a:t>
            </a:r>
            <a:endParaRPr lang="zh-CN" altLang="en-US" dirty="0">
              <a:ea typeface="宋体" panose="02010600030101010101" pitchFamily="2" charset="-122"/>
            </a:endParaRPr>
          </a:p>
        </p:txBody>
      </p:sp>
      <p:sp>
        <p:nvSpPr>
          <p:cNvPr id="58372" name="Rectangle 3"/>
          <p:cNvSpPr>
            <a:spLocks noGrp="1" noChangeArrowheads="1"/>
          </p:cNvSpPr>
          <p:nvPr>
            <p:ph type="body" idx="4294967295"/>
          </p:nvPr>
        </p:nvSpPr>
        <p:spPr/>
        <p:txBody>
          <a:bodyPr/>
          <a:lstStyle/>
          <a:p>
            <a:pPr>
              <a:lnSpc>
                <a:spcPct val="80000"/>
              </a:lnSpc>
            </a:pPr>
            <a:r>
              <a:rPr lang="zh-CN" altLang="en-US" sz="2400">
                <a:ea typeface="宋体" panose="02010600030101010101" pitchFamily="2" charset="-122"/>
              </a:rPr>
              <a:t>婴儿的第</a:t>
            </a:r>
            <a:r>
              <a:rPr lang="en-US" sz="2400"/>
              <a:t>1</a:t>
            </a:r>
            <a:r>
              <a:rPr lang="zh-CN" altLang="en-US" sz="2400">
                <a:ea typeface="宋体" panose="02010600030101010101" pitchFamily="2" charset="-122"/>
              </a:rPr>
              <a:t>年是动作能力发展最迅速的时期。动作发展包括大动作和精细动作两个方面。</a:t>
            </a:r>
            <a:endParaRPr lang="zh-CN" altLang="en-US" sz="2400">
              <a:ea typeface="宋体" panose="02010600030101010101" pitchFamily="2" charset="-122"/>
            </a:endParaRPr>
          </a:p>
          <a:p>
            <a:pPr>
              <a:lnSpc>
                <a:spcPct val="80000"/>
              </a:lnSpc>
            </a:pPr>
            <a:r>
              <a:rPr lang="zh-CN" altLang="en-US" sz="2400">
                <a:ea typeface="宋体" panose="02010600030101010101" pitchFamily="2" charset="-122"/>
              </a:rPr>
              <a:t>发展规律：</a:t>
            </a:r>
            <a:endParaRPr lang="zh-CN" altLang="en-US" sz="2400">
              <a:ea typeface="宋体" panose="02010600030101010101" pitchFamily="2" charset="-122"/>
            </a:endParaRPr>
          </a:p>
          <a:p>
            <a:pPr>
              <a:lnSpc>
                <a:spcPct val="80000"/>
              </a:lnSpc>
            </a:pPr>
            <a:r>
              <a:rPr lang="zh-CN" altLang="en-US" sz="2400">
                <a:ea typeface="宋体" panose="02010600030101010101" pitchFamily="2" charset="-122"/>
              </a:rPr>
              <a:t>第一，从整体动作到分化动作。最初的动作常常是全身的、笼统的、弥漫性的，以后才逐渐形成局部的、准确的，专门化的动作。</a:t>
            </a:r>
            <a:endParaRPr lang="zh-CN" altLang="en-US" sz="2400">
              <a:ea typeface="宋体" panose="02010600030101010101" pitchFamily="2" charset="-122"/>
            </a:endParaRPr>
          </a:p>
          <a:p>
            <a:pPr>
              <a:lnSpc>
                <a:spcPct val="80000"/>
              </a:lnSpc>
            </a:pPr>
            <a:r>
              <a:rPr lang="zh-CN" altLang="en-US" sz="2400">
                <a:ea typeface="宋体" panose="02010600030101010101" pitchFamily="2" charset="-122"/>
              </a:rPr>
              <a:t>    第二，从上部动作到下部动作。如果让婴儿俯卧在平台上，他首先出现的动作是抬头，其后，才逐步发展到俯撑、翻身、坐、爬、站立、行走。  </a:t>
            </a:r>
            <a:endParaRPr lang="zh-CN" altLang="en-US" sz="2400">
              <a:ea typeface="宋体" panose="02010600030101010101" pitchFamily="2" charset="-122"/>
            </a:endParaRPr>
          </a:p>
          <a:p>
            <a:pPr>
              <a:lnSpc>
                <a:spcPct val="80000"/>
              </a:lnSpc>
            </a:pPr>
            <a:r>
              <a:rPr lang="zh-CN" altLang="en-US" sz="2400">
                <a:ea typeface="宋体" panose="02010600030101010101" pitchFamily="2" charset="-122"/>
              </a:rPr>
              <a:t>    第三，从大肌肉动作到小肌肉动作。首先是头部、躯体、双臂、双腿的动作，以后才是灵巧的手部小肌肉动作以及准确的视觉动作等。</a:t>
            </a:r>
            <a:endParaRPr lang="zh-CN" altLang="en-US" sz="2400">
              <a:ea typeface="宋体" panose="02010600030101010101" pitchFamily="2" charset="-122"/>
            </a:endParaRPr>
          </a:p>
        </p:txBody>
      </p:sp>
    </p:spTree>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灯片编号占位符 5"/>
          <p:cNvSpPr txBox="1">
            <a:spLocks noGrp="1" noChangeArrowheads="1"/>
          </p:cNvSpPr>
          <p:nvPr/>
        </p:nvSpPr>
        <p:spPr bwMode="auto">
          <a:xfrm>
            <a:off x="6553200" y="6248400"/>
            <a:ext cx="2133600" cy="457200"/>
          </a:xfrm>
          <a:prstGeom prst="rect">
            <a:avLst/>
          </a:prstGeom>
          <a:noFill/>
          <a:ln w="9525">
            <a:noFill/>
            <a:miter lim="800000"/>
          </a:ln>
        </p:spPr>
        <p:txBody>
          <a:bodyPr lIns="88340" tIns="44170" rIns="88340" bIns="44170"/>
          <a:lstStyle/>
          <a:p>
            <a:endParaRPr lang="en-US"/>
          </a:p>
        </p:txBody>
      </p:sp>
      <p:sp>
        <p:nvSpPr>
          <p:cNvPr id="13315" name="Rectangle 2"/>
          <p:cNvSpPr>
            <a:spLocks noGrp="1" noChangeArrowheads="1"/>
          </p:cNvSpPr>
          <p:nvPr>
            <p:ph type="title" idx="4294967295"/>
          </p:nvPr>
        </p:nvSpPr>
        <p:spPr/>
        <p:txBody>
          <a:bodyPr/>
          <a:lstStyle/>
          <a:p>
            <a:r>
              <a:rPr lang="zh-CN" altLang="en-US" dirty="0" smtClean="0">
                <a:ea typeface="宋体" panose="02010600030101010101" pitchFamily="2" charset="-122"/>
              </a:rPr>
              <a:t>（二）</a:t>
            </a:r>
            <a:r>
              <a:rPr lang="zh-CN" altLang="en-US" dirty="0">
                <a:ea typeface="宋体" panose="02010600030101010101" pitchFamily="2" charset="-122"/>
              </a:rPr>
              <a:t>感知觉能力的发展</a:t>
            </a:r>
            <a:endParaRPr lang="zh-CN" altLang="en-US" dirty="0">
              <a:ea typeface="宋体" panose="02010600030101010101" pitchFamily="2" charset="-122"/>
            </a:endParaRPr>
          </a:p>
        </p:txBody>
      </p:sp>
      <p:sp>
        <p:nvSpPr>
          <p:cNvPr id="13316" name="Rectangle 3"/>
          <p:cNvSpPr>
            <a:spLocks noGrp="1" noChangeArrowheads="1"/>
          </p:cNvSpPr>
          <p:nvPr>
            <p:ph type="body" idx="4294967295"/>
          </p:nvPr>
        </p:nvSpPr>
        <p:spPr>
          <a:xfrm>
            <a:off x="493713" y="1371600"/>
            <a:ext cx="8228012" cy="4530725"/>
          </a:xfrm>
        </p:spPr>
        <p:txBody>
          <a:bodyPr/>
          <a:lstStyle/>
          <a:p>
            <a:r>
              <a:rPr lang="zh-CN" altLang="en-US">
                <a:ea typeface="宋体" panose="02010600030101010101" pitchFamily="2" charset="-122"/>
              </a:rPr>
              <a:t>感觉是反映当前客观事物的个别属性的认识过程。</a:t>
            </a:r>
            <a:endParaRPr lang="zh-CN" altLang="en-US">
              <a:ea typeface="宋体" panose="02010600030101010101" pitchFamily="2" charset="-122"/>
            </a:endParaRPr>
          </a:p>
          <a:p>
            <a:r>
              <a:rPr lang="zh-CN" altLang="en-US">
                <a:ea typeface="宋体" panose="02010600030101010101" pitchFamily="2" charset="-122"/>
              </a:rPr>
              <a:t>知觉是反映当前客观事物整体特性的认识过程，它是在感觉的基础上形成的。</a:t>
            </a:r>
            <a:endParaRPr lang="zh-CN" altLang="en-US">
              <a:ea typeface="宋体" panose="02010600030101010101" pitchFamily="2" charset="-122"/>
            </a:endParaRPr>
          </a:p>
          <a:p>
            <a:pPr>
              <a:buFont typeface="Wingdings" panose="05000000000000000000" pitchFamily="2" charset="2"/>
              <a:buNone/>
            </a:pPr>
            <a:endParaRPr lang="en-US"/>
          </a:p>
        </p:txBody>
      </p:sp>
      <p:pic>
        <p:nvPicPr>
          <p:cNvPr id="13317" name="Picture 5" descr="4926_1236846897WnIN"/>
          <p:cNvPicPr>
            <a:picLocks noChangeAspect="1" noChangeArrowheads="1"/>
          </p:cNvPicPr>
          <p:nvPr/>
        </p:nvPicPr>
        <p:blipFill>
          <a:blip r:embed="rId1" cstate="print"/>
          <a:srcRect/>
          <a:stretch>
            <a:fillRect/>
          </a:stretch>
        </p:blipFill>
        <p:spPr bwMode="auto">
          <a:xfrm>
            <a:off x="2078038" y="2554288"/>
            <a:ext cx="4291012" cy="3113087"/>
          </a:xfrm>
          <a:prstGeom prst="rect">
            <a:avLst/>
          </a:prstGeom>
          <a:noFill/>
          <a:ln w="9525">
            <a:noFill/>
            <a:miter lim="800000"/>
            <a:headEnd/>
            <a:tailEnd/>
          </a:ln>
        </p:spPr>
      </p:pic>
    </p:spTree>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灯片编号占位符 5"/>
          <p:cNvSpPr txBox="1">
            <a:spLocks noGrp="1" noChangeArrowheads="1"/>
          </p:cNvSpPr>
          <p:nvPr/>
        </p:nvSpPr>
        <p:spPr bwMode="auto">
          <a:xfrm>
            <a:off x="6553200" y="6248400"/>
            <a:ext cx="2133600" cy="457200"/>
          </a:xfrm>
          <a:prstGeom prst="rect">
            <a:avLst/>
          </a:prstGeom>
          <a:noFill/>
          <a:ln w="9525">
            <a:noFill/>
            <a:miter lim="800000"/>
          </a:ln>
        </p:spPr>
        <p:txBody>
          <a:bodyPr lIns="88340" tIns="44170" rIns="88340" bIns="44170"/>
          <a:lstStyle/>
          <a:p>
            <a:fld id="{6B77B64F-145A-4800-86ED-2DB1A59D3AB3}" type="slidenum">
              <a:rPr lang="en-US"/>
            </a:fld>
            <a:endParaRPr lang="en-US"/>
          </a:p>
        </p:txBody>
      </p:sp>
      <p:sp>
        <p:nvSpPr>
          <p:cNvPr id="26627" name="Rectangle 2"/>
          <p:cNvSpPr>
            <a:spLocks noGrp="1" noChangeArrowheads="1"/>
          </p:cNvSpPr>
          <p:nvPr>
            <p:ph type="title" idx="4294967295"/>
          </p:nvPr>
        </p:nvSpPr>
        <p:spPr/>
        <p:txBody>
          <a:bodyPr/>
          <a:lstStyle/>
          <a:p>
            <a:r>
              <a:rPr lang="zh-CN" altLang="en-US" sz="2800" dirty="0" smtClean="0">
                <a:ea typeface="宋体" panose="02010600030101010101" pitchFamily="2" charset="-122"/>
              </a:rPr>
              <a:t>（三）</a:t>
            </a:r>
            <a:r>
              <a:rPr lang="zh-CN" altLang="en-US" sz="2800" dirty="0">
                <a:ea typeface="宋体" panose="02010600030101010101" pitchFamily="2" charset="-122"/>
              </a:rPr>
              <a:t>记忆能力的发展</a:t>
            </a:r>
            <a:endParaRPr lang="zh-CN" altLang="en-US" sz="2800" dirty="0">
              <a:ea typeface="宋体" panose="02010600030101010101" pitchFamily="2" charset="-122"/>
            </a:endParaRPr>
          </a:p>
        </p:txBody>
      </p:sp>
      <p:sp>
        <p:nvSpPr>
          <p:cNvPr id="26628" name="Rectangle 3"/>
          <p:cNvSpPr>
            <a:spLocks noGrp="1" noChangeArrowheads="1"/>
          </p:cNvSpPr>
          <p:nvPr>
            <p:ph type="body" idx="4294967295"/>
          </p:nvPr>
        </p:nvSpPr>
        <p:spPr>
          <a:xfrm>
            <a:off x="457200" y="1371600"/>
            <a:ext cx="8229600" cy="5143500"/>
          </a:xfrm>
        </p:spPr>
        <p:txBody>
          <a:bodyPr/>
          <a:lstStyle/>
          <a:p>
            <a:pPr>
              <a:lnSpc>
                <a:spcPct val="90000"/>
              </a:lnSpc>
            </a:pPr>
            <a:r>
              <a:rPr lang="en-US" sz="2700"/>
              <a:t> </a:t>
            </a:r>
            <a:r>
              <a:rPr lang="en-US" sz="2400"/>
              <a:t>1</a:t>
            </a:r>
            <a:r>
              <a:rPr lang="zh-CN" altLang="en-US" sz="2400">
                <a:ea typeface="宋体" panose="02010600030101010101" pitchFamily="2" charset="-122"/>
              </a:rPr>
              <a:t>岁以前的婴儿记忆能力比较差，</a:t>
            </a:r>
            <a:r>
              <a:rPr lang="en-US" sz="2400"/>
              <a:t>5—6</a:t>
            </a:r>
            <a:r>
              <a:rPr lang="zh-CN" altLang="en-US" sz="2400">
                <a:ea typeface="宋体" panose="02010600030101010101" pitchFamily="2" charset="-122"/>
              </a:rPr>
              <a:t>个月时可以认识并记住自己的妈妈，但保持的时间很短。在反复出现的情况下，可以逐步认识周围所熟悉的事物，保持对事物的记忆。</a:t>
            </a:r>
            <a:endParaRPr lang="zh-CN" altLang="en-US" sz="2400">
              <a:ea typeface="宋体" panose="02010600030101010101" pitchFamily="2" charset="-122"/>
            </a:endParaRPr>
          </a:p>
          <a:p>
            <a:pPr>
              <a:lnSpc>
                <a:spcPct val="90000"/>
              </a:lnSpc>
            </a:pPr>
            <a:r>
              <a:rPr lang="en-US" sz="2400"/>
              <a:t>1</a:t>
            </a:r>
            <a:r>
              <a:rPr lang="zh-CN" altLang="en-US" sz="2400">
                <a:ea typeface="宋体" panose="02010600030101010101" pitchFamily="2" charset="-122"/>
              </a:rPr>
              <a:t>岁以后，随着年龄的增长，活动范围扩大，认识的事物增多，会记住越来越多的东西。但是，这时的记忆无意性很大，主要凭借兴趣认识并记住自己喜欢的事物，记忆过程缺乏明确的目的。随着言语的发展、认识事物表象的积累及稳定性增强，开始形成主动提取眼前不存在的客体的意向。</a:t>
            </a:r>
            <a:endParaRPr lang="zh-CN" altLang="en-US" sz="2400">
              <a:ea typeface="宋体" panose="02010600030101010101" pitchFamily="2" charset="-122"/>
            </a:endParaRPr>
          </a:p>
          <a:p>
            <a:pPr>
              <a:lnSpc>
                <a:spcPct val="90000"/>
              </a:lnSpc>
            </a:pPr>
            <a:r>
              <a:rPr lang="zh-CN" altLang="en-US" sz="2400">
                <a:ea typeface="宋体" panose="02010600030101010101" pitchFamily="2" charset="-122"/>
              </a:rPr>
              <a:t> </a:t>
            </a:r>
            <a:r>
              <a:rPr lang="en-US" sz="2400"/>
              <a:t>2</a:t>
            </a:r>
            <a:r>
              <a:rPr lang="zh-CN" altLang="en-US" sz="2400">
                <a:ea typeface="宋体" panose="02010600030101010101" pitchFamily="2" charset="-122"/>
              </a:rPr>
              <a:t>岁左右，可以有意识地回忆以前的事件，不过这种能力还很弱。这种能力的出现和发展与言语的发展密切相关。</a:t>
            </a:r>
            <a:endParaRPr lang="zh-CN" altLang="en-US" sz="2400">
              <a:ea typeface="宋体" panose="02010600030101010101" pitchFamily="2" charset="-122"/>
            </a:endParaRPr>
          </a:p>
        </p:txBody>
      </p:sp>
    </p:spTree>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灯片编号占位符 5"/>
          <p:cNvSpPr txBox="1">
            <a:spLocks noGrp="1" noChangeArrowheads="1"/>
          </p:cNvSpPr>
          <p:nvPr/>
        </p:nvSpPr>
        <p:spPr bwMode="auto">
          <a:xfrm>
            <a:off x="6553200" y="6248400"/>
            <a:ext cx="2133600" cy="457200"/>
          </a:xfrm>
          <a:prstGeom prst="rect">
            <a:avLst/>
          </a:prstGeom>
          <a:noFill/>
          <a:ln w="9525">
            <a:noFill/>
            <a:miter lim="800000"/>
          </a:ln>
        </p:spPr>
        <p:txBody>
          <a:bodyPr lIns="88340" tIns="44170" rIns="88340" bIns="44170"/>
          <a:lstStyle/>
          <a:p>
            <a:fld id="{81E588BB-EC57-4B21-A182-884C38147321}" type="slidenum">
              <a:rPr lang="en-US"/>
            </a:fld>
            <a:endParaRPr lang="en-US"/>
          </a:p>
        </p:txBody>
      </p:sp>
      <p:sp>
        <p:nvSpPr>
          <p:cNvPr id="29699" name="Rectangle 2"/>
          <p:cNvSpPr>
            <a:spLocks noGrp="1" noChangeArrowheads="1"/>
          </p:cNvSpPr>
          <p:nvPr>
            <p:ph type="title" idx="4294967295"/>
          </p:nvPr>
        </p:nvSpPr>
        <p:spPr/>
        <p:txBody>
          <a:bodyPr/>
          <a:lstStyle/>
          <a:p>
            <a:r>
              <a:rPr lang="zh-CN" altLang="en-US" dirty="0" smtClean="0">
                <a:ea typeface="宋体" panose="02010600030101010101" pitchFamily="2" charset="-122"/>
              </a:rPr>
              <a:t>（四）</a:t>
            </a:r>
            <a:r>
              <a:rPr lang="zh-CN" altLang="en-US" dirty="0">
                <a:ea typeface="宋体" panose="02010600030101010101" pitchFamily="2" charset="-122"/>
              </a:rPr>
              <a:t>思维能力的发展</a:t>
            </a:r>
            <a:endParaRPr lang="zh-CN" altLang="en-US" dirty="0">
              <a:ea typeface="宋体" panose="02010600030101010101" pitchFamily="2" charset="-122"/>
            </a:endParaRPr>
          </a:p>
        </p:txBody>
      </p:sp>
      <p:sp>
        <p:nvSpPr>
          <p:cNvPr id="29700" name="Rectangle 3"/>
          <p:cNvSpPr>
            <a:spLocks noGrp="1" noChangeArrowheads="1"/>
          </p:cNvSpPr>
          <p:nvPr>
            <p:ph type="body" idx="4294967295"/>
          </p:nvPr>
        </p:nvSpPr>
        <p:spPr/>
        <p:txBody>
          <a:bodyPr/>
          <a:lstStyle/>
          <a:p>
            <a:r>
              <a:rPr lang="zh-CN" altLang="en-US">
                <a:ea typeface="宋体" panose="02010600030101010101" pitchFamily="2" charset="-122"/>
              </a:rPr>
              <a:t>思维从发生到发展、成熟，大约要经历</a:t>
            </a:r>
            <a:r>
              <a:rPr lang="en-US"/>
              <a:t>18—20</a:t>
            </a:r>
            <a:r>
              <a:rPr lang="zh-CN" altLang="en-US">
                <a:ea typeface="宋体" panose="02010600030101010101" pitchFamily="2" charset="-122"/>
              </a:rPr>
              <a:t>年的时间。</a:t>
            </a:r>
            <a:endParaRPr lang="zh-CN" altLang="en-US">
              <a:ea typeface="宋体" panose="02010600030101010101" pitchFamily="2" charset="-122"/>
            </a:endParaRPr>
          </a:p>
          <a:p>
            <a:r>
              <a:rPr lang="zh-CN" altLang="en-US">
                <a:ea typeface="宋体" panose="02010600030101010101" pitchFamily="2" charset="-122"/>
              </a:rPr>
              <a:t>    </a:t>
            </a:r>
            <a:r>
              <a:rPr lang="en-US"/>
              <a:t>0—1</a:t>
            </a:r>
            <a:r>
              <a:rPr lang="zh-CN" altLang="en-US">
                <a:ea typeface="宋体" panose="02010600030101010101" pitchFamily="2" charset="-122"/>
              </a:rPr>
              <a:t>岁是婴儿思维方式的准备时期。凭借手摸、体触、口尝、鼻闻、耳听、眼看，发展起感觉、知觉能力，并在复杂的综合知觉的基础上，产生萌芽状态的表象。</a:t>
            </a:r>
            <a:endParaRPr lang="zh-CN" altLang="en-US">
              <a:ea typeface="宋体" panose="02010600030101010101" pitchFamily="2" charset="-122"/>
            </a:endParaRPr>
          </a:p>
          <a:p>
            <a:r>
              <a:rPr lang="zh-CN" altLang="en-US">
                <a:ea typeface="宋体" panose="02010600030101010101" pitchFamily="2" charset="-122"/>
              </a:rPr>
              <a:t>    </a:t>
            </a:r>
            <a:r>
              <a:rPr lang="en-US"/>
              <a:t>1—3</a:t>
            </a:r>
            <a:r>
              <a:rPr lang="zh-CN" altLang="en-US">
                <a:ea typeface="宋体" panose="02010600030101010101" pitchFamily="2" charset="-122"/>
              </a:rPr>
              <a:t>岁阶段主要产生的是人类的低级思维形式，即感知动作思维，又称直觉行动思维。</a:t>
            </a:r>
            <a:endParaRPr lang="zh-CN" altLang="en-US">
              <a:ea typeface="宋体" panose="02010600030101010101" pitchFamily="2" charset="-122"/>
            </a:endParaRPr>
          </a:p>
        </p:txBody>
      </p:sp>
    </p:spTree>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灯片编号占位符 5"/>
          <p:cNvSpPr txBox="1">
            <a:spLocks noGrp="1" noChangeArrowheads="1"/>
          </p:cNvSpPr>
          <p:nvPr/>
        </p:nvSpPr>
        <p:spPr bwMode="auto">
          <a:xfrm>
            <a:off x="6553200" y="6248400"/>
            <a:ext cx="2133600" cy="457200"/>
          </a:xfrm>
          <a:prstGeom prst="rect">
            <a:avLst/>
          </a:prstGeom>
          <a:noFill/>
          <a:ln w="9525">
            <a:noFill/>
            <a:miter lim="800000"/>
          </a:ln>
        </p:spPr>
        <p:txBody>
          <a:bodyPr lIns="88340" tIns="44170" rIns="88340" bIns="44170"/>
          <a:lstStyle/>
          <a:p>
            <a:fld id="{356B58A4-3B7B-4A9B-B219-8B20739A7806}" type="slidenum">
              <a:rPr lang="en-US"/>
            </a:fld>
            <a:endParaRPr lang="en-US"/>
          </a:p>
        </p:txBody>
      </p:sp>
      <p:sp>
        <p:nvSpPr>
          <p:cNvPr id="31747" name="Rectangle 2"/>
          <p:cNvSpPr>
            <a:spLocks noGrp="1" noChangeArrowheads="1"/>
          </p:cNvSpPr>
          <p:nvPr>
            <p:ph type="title" idx="4294967295"/>
          </p:nvPr>
        </p:nvSpPr>
        <p:spPr/>
        <p:txBody>
          <a:bodyPr/>
          <a:lstStyle/>
          <a:p>
            <a:r>
              <a:rPr lang="zh-CN" altLang="en-US" dirty="0" smtClean="0">
                <a:ea typeface="宋体" panose="02010600030101010101" pitchFamily="2" charset="-122"/>
              </a:rPr>
              <a:t>（五）</a:t>
            </a:r>
            <a:r>
              <a:rPr lang="zh-CN" altLang="en-US" dirty="0">
                <a:ea typeface="宋体" panose="02010600030101010101" pitchFamily="2" charset="-122"/>
              </a:rPr>
              <a:t>想象力的发展</a:t>
            </a:r>
            <a:endParaRPr lang="zh-CN" altLang="en-US" dirty="0">
              <a:ea typeface="宋体" panose="02010600030101010101" pitchFamily="2" charset="-122"/>
            </a:endParaRPr>
          </a:p>
        </p:txBody>
      </p:sp>
      <p:sp>
        <p:nvSpPr>
          <p:cNvPr id="31748" name="Rectangle 3"/>
          <p:cNvSpPr>
            <a:spLocks noGrp="1" noChangeArrowheads="1"/>
          </p:cNvSpPr>
          <p:nvPr>
            <p:ph type="body" idx="4294967295"/>
          </p:nvPr>
        </p:nvSpPr>
        <p:spPr>
          <a:xfrm>
            <a:off x="457200" y="1441450"/>
            <a:ext cx="8367713" cy="5102225"/>
          </a:xfrm>
        </p:spPr>
        <p:txBody>
          <a:bodyPr/>
          <a:lstStyle/>
          <a:p>
            <a:pPr>
              <a:lnSpc>
                <a:spcPct val="80000"/>
              </a:lnSpc>
            </a:pPr>
            <a:r>
              <a:rPr lang="zh-CN" altLang="en-US">
                <a:ea typeface="宋体" panose="02010600030101010101" pitchFamily="2" charset="-122"/>
              </a:rPr>
              <a:t>想象是对已有的表象进行加工改造，建立新形象的心理过程。</a:t>
            </a:r>
            <a:endParaRPr lang="zh-CN" altLang="en-US">
              <a:ea typeface="宋体" panose="02010600030101010101" pitchFamily="2" charset="-122"/>
            </a:endParaRPr>
          </a:p>
          <a:p>
            <a:pPr>
              <a:lnSpc>
                <a:spcPct val="80000"/>
              </a:lnSpc>
            </a:pPr>
            <a:r>
              <a:rPr lang="zh-CN" altLang="en-US">
                <a:ea typeface="宋体" panose="02010600030101010101" pitchFamily="2" charset="-122"/>
              </a:rPr>
              <a:t>新生儿没有想象能力。周岁之前的婴儿虽然可以重现记忆中的某些事物，但还不能算是想象活动。</a:t>
            </a:r>
            <a:endParaRPr lang="zh-CN" altLang="en-US">
              <a:ea typeface="宋体" panose="02010600030101010101" pitchFamily="2" charset="-122"/>
            </a:endParaRPr>
          </a:p>
          <a:p>
            <a:pPr>
              <a:lnSpc>
                <a:spcPct val="80000"/>
              </a:lnSpc>
            </a:pPr>
            <a:r>
              <a:rPr lang="zh-CN" altLang="en-US">
                <a:ea typeface="宋体" panose="02010600030101010101" pitchFamily="2" charset="-122"/>
              </a:rPr>
              <a:t>    </a:t>
            </a:r>
            <a:r>
              <a:rPr lang="en-US"/>
              <a:t>1—2</a:t>
            </a:r>
            <a:r>
              <a:rPr lang="zh-CN" altLang="en-US">
                <a:ea typeface="宋体" panose="02010600030101010101" pitchFamily="2" charset="-122"/>
              </a:rPr>
              <a:t>岁的婴儿，由于个体生活经验不足，头脑中已存的表象有限，而表象的联想活动也比较差，再加上言语发展程度较低，所以只有萌芽状态的想象活动。</a:t>
            </a:r>
            <a:endParaRPr lang="zh-CN" altLang="en-US">
              <a:ea typeface="宋体" panose="02010600030101010101" pitchFamily="2" charset="-122"/>
            </a:endParaRPr>
          </a:p>
          <a:p>
            <a:pPr>
              <a:lnSpc>
                <a:spcPct val="80000"/>
              </a:lnSpc>
            </a:pPr>
            <a:r>
              <a:rPr lang="zh-CN" altLang="en-US">
                <a:ea typeface="宋体" panose="02010600030101010101" pitchFamily="2" charset="-122"/>
              </a:rPr>
              <a:t>    </a:t>
            </a:r>
            <a:r>
              <a:rPr lang="en-US"/>
              <a:t>3</a:t>
            </a:r>
            <a:r>
              <a:rPr lang="zh-CN" altLang="en-US">
                <a:ea typeface="宋体" panose="02010600030101010101" pitchFamily="2" charset="-122"/>
              </a:rPr>
              <a:t>岁左右的婴儿，随着经验和言语的发展，可以产生带有简单主题和角色的游戏，能够反映婴儿模仿成人社会生活情节的想象活动。</a:t>
            </a:r>
            <a:endParaRPr lang="zh-CN" altLang="en-US">
              <a:ea typeface="宋体" panose="02010600030101010101" pitchFamily="2" charset="-122"/>
            </a:endParaRPr>
          </a:p>
          <a:p>
            <a:pPr>
              <a:lnSpc>
                <a:spcPct val="80000"/>
              </a:lnSpc>
            </a:pPr>
            <a:r>
              <a:rPr lang="zh-CN" altLang="en-US">
                <a:ea typeface="宋体" panose="02010600030101010101" pitchFamily="2" charset="-122"/>
              </a:rPr>
              <a:t>    </a:t>
            </a:r>
            <a:r>
              <a:rPr lang="en-US"/>
              <a:t>3</a:t>
            </a:r>
            <a:r>
              <a:rPr lang="zh-CN" altLang="en-US">
                <a:ea typeface="宋体" panose="02010600030101010101" pitchFamily="2" charset="-122"/>
              </a:rPr>
              <a:t>岁以前的婴儿想象的内容也比较简单，一般是他所看到成人或其他大孩子的某个简单行为的重复，属于再造想象的范围，缺乏创造性。</a:t>
            </a:r>
            <a:endParaRPr lang="zh-CN" altLang="en-US">
              <a:ea typeface="宋体" panose="02010600030101010101" pitchFamily="2" charset="-122"/>
            </a:endParaRPr>
          </a:p>
        </p:txBody>
      </p:sp>
    </p:spTree>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灯片编号占位符 4"/>
          <p:cNvSpPr txBox="1">
            <a:spLocks noGrp="1" noChangeArrowheads="1"/>
          </p:cNvSpPr>
          <p:nvPr/>
        </p:nvSpPr>
        <p:spPr bwMode="auto">
          <a:xfrm>
            <a:off x="6553200" y="6248400"/>
            <a:ext cx="2133600" cy="457200"/>
          </a:xfrm>
          <a:prstGeom prst="rect">
            <a:avLst/>
          </a:prstGeom>
          <a:noFill/>
          <a:ln w="9525">
            <a:noFill/>
            <a:miter lim="800000"/>
          </a:ln>
        </p:spPr>
        <p:txBody>
          <a:bodyPr lIns="88340" tIns="44170" rIns="88340" bIns="44170"/>
          <a:lstStyle/>
          <a:p>
            <a:fld id="{20E3BB65-679A-4BBB-A382-0F01DF6EA5AB}" type="slidenum">
              <a:rPr lang="en-US"/>
            </a:fld>
            <a:endParaRPr lang="en-US"/>
          </a:p>
        </p:txBody>
      </p:sp>
      <p:sp>
        <p:nvSpPr>
          <p:cNvPr id="32771" name="Rectangle 4"/>
          <p:cNvSpPr>
            <a:spLocks noGrp="1" noChangeArrowheads="1"/>
          </p:cNvSpPr>
          <p:nvPr>
            <p:ph type="title" idx="4294967295"/>
          </p:nvPr>
        </p:nvSpPr>
        <p:spPr>
          <a:xfrm>
            <a:off x="422275" y="342900"/>
            <a:ext cx="7772400" cy="1143000"/>
          </a:xfrm>
        </p:spPr>
        <p:txBody>
          <a:bodyPr/>
          <a:lstStyle/>
          <a:p>
            <a:r>
              <a:rPr lang="zh-CN" altLang="en-US">
                <a:ea typeface="宋体" panose="02010600030101010101" pitchFamily="2" charset="-122"/>
              </a:rPr>
              <a:t>浅谈幼儿想象力的培养</a:t>
            </a:r>
            <a:endParaRPr lang="zh-CN" altLang="en-US">
              <a:ea typeface="宋体" panose="02010600030101010101" pitchFamily="2" charset="-122"/>
            </a:endParaRPr>
          </a:p>
        </p:txBody>
      </p:sp>
      <p:sp>
        <p:nvSpPr>
          <p:cNvPr id="32772" name="Rectangle 5"/>
          <p:cNvSpPr>
            <a:spLocks noChangeArrowheads="1"/>
          </p:cNvSpPr>
          <p:nvPr/>
        </p:nvSpPr>
        <p:spPr bwMode="auto">
          <a:xfrm>
            <a:off x="369888" y="1754188"/>
            <a:ext cx="7945437" cy="3783012"/>
          </a:xfrm>
          <a:prstGeom prst="rect">
            <a:avLst/>
          </a:prstGeom>
          <a:noFill/>
          <a:ln w="9525">
            <a:noFill/>
            <a:miter lim="800000"/>
          </a:ln>
        </p:spPr>
        <p:txBody>
          <a:bodyPr lIns="88325" tIns="44162" rIns="88325" bIns="44162" anchor="ctr">
            <a:spAutoFit/>
          </a:bodyPr>
          <a:lstStyle/>
          <a:p>
            <a:pPr indent="257175" defTabSz="880745"/>
            <a:r>
              <a:rPr lang="zh-CN" altLang="en-US">
                <a:ea typeface="宋体" panose="02010600030101010101" pitchFamily="2" charset="-122"/>
              </a:rPr>
              <a:t>　</a:t>
            </a:r>
            <a:r>
              <a:rPr lang="zh-CN" altLang="en-US" sz="2400">
                <a:ea typeface="宋体" panose="02010600030101010101" pitchFamily="2" charset="-122"/>
              </a:rPr>
              <a:t>想象力是创造发明的基础。有了大胆的创想，科学才不断发展，有了丰富的想象，时代才不断前进。爱因斯坦说过：“想象力比知识更重要，因为知识是有限的，而想象力概括着世界上的一切，推动着进步，并且是知识进化的源泉。</a:t>
            </a:r>
            <a:endParaRPr lang="zh-CN" altLang="en-US" sz="2400">
              <a:ea typeface="宋体" panose="02010600030101010101" pitchFamily="2" charset="-122"/>
            </a:endParaRPr>
          </a:p>
          <a:p>
            <a:pPr indent="257175" defTabSz="880745"/>
            <a:r>
              <a:rPr lang="zh-CN" altLang="en-US" sz="2400">
                <a:ea typeface="宋体" panose="02010600030101010101" pitchFamily="2" charset="-122"/>
              </a:rPr>
              <a:t>严格的说，想象力是科学研究的实在因素。”可见，想象力对人类社会的发展是何等的重要。进入信息时代的今天，创造性想象的培养，已成为教育中不可忽视的重要课题。我们认为想象力的培养应从婴幼儿开始，针对幼儿想象的生理心理特征，探索幼儿想象力培养的最佳途径。</a:t>
            </a:r>
            <a:endParaRPr lang="zh-CN" altLang="en-US" sz="2400">
              <a:ea typeface="宋体" panose="02010600030101010101" pitchFamily="2" charset="-122"/>
            </a:endParaRPr>
          </a:p>
        </p:txBody>
      </p:sp>
    </p:spTree>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灯片编号占位符 3"/>
          <p:cNvSpPr txBox="1">
            <a:spLocks noGrp="1" noChangeArrowheads="1"/>
          </p:cNvSpPr>
          <p:nvPr/>
        </p:nvSpPr>
        <p:spPr bwMode="auto">
          <a:xfrm>
            <a:off x="6553200" y="6248400"/>
            <a:ext cx="2133600" cy="457200"/>
          </a:xfrm>
          <a:prstGeom prst="rect">
            <a:avLst/>
          </a:prstGeom>
          <a:noFill/>
          <a:ln w="9525">
            <a:noFill/>
            <a:miter lim="800000"/>
          </a:ln>
        </p:spPr>
        <p:txBody>
          <a:bodyPr lIns="88340" tIns="44170" rIns="88340" bIns="44170"/>
          <a:lstStyle/>
          <a:p>
            <a:fld id="{2A33BA11-715F-4396-A48E-A143DEA7F186}" type="slidenum">
              <a:rPr lang="en-US"/>
            </a:fld>
            <a:endParaRPr lang="en-US"/>
          </a:p>
        </p:txBody>
      </p:sp>
      <p:sp>
        <p:nvSpPr>
          <p:cNvPr id="33795" name="Rectangle 4"/>
          <p:cNvSpPr>
            <a:spLocks noChangeArrowheads="1"/>
          </p:cNvSpPr>
          <p:nvPr/>
        </p:nvSpPr>
        <p:spPr bwMode="auto">
          <a:xfrm>
            <a:off x="468313" y="2030413"/>
            <a:ext cx="7847012" cy="3044825"/>
          </a:xfrm>
          <a:prstGeom prst="rect">
            <a:avLst/>
          </a:prstGeom>
          <a:noFill/>
          <a:ln w="9525">
            <a:noFill/>
            <a:miter lim="800000"/>
          </a:ln>
        </p:spPr>
        <p:txBody>
          <a:bodyPr lIns="88325" tIns="44162" rIns="88325" bIns="44162" anchor="ctr">
            <a:spAutoFit/>
          </a:bodyPr>
          <a:lstStyle/>
          <a:p>
            <a:pPr defTabSz="880745"/>
            <a:r>
              <a:rPr lang="en-US" sz="2400">
                <a:latin typeface="宋体" panose="02010600030101010101" pitchFamily="2" charset="-122"/>
                <a:ea typeface="宋体" panose="02010600030101010101" pitchFamily="2" charset="-122"/>
              </a:rPr>
              <a:t>    </a:t>
            </a:r>
            <a:r>
              <a:rPr lang="zh-CN" altLang="en-US" sz="2400">
                <a:latin typeface="楷体_GB2312" pitchFamily="49" charset="-122"/>
                <a:ea typeface="楷体_GB2312" pitchFamily="49" charset="-122"/>
              </a:rPr>
              <a:t>想象是人脑对已有表象进行加工改造，形成新形象的过程。想象中的形象，并不是记忆表象的简单重现，而是对记忆表象的加工改造。</a:t>
            </a:r>
            <a:endParaRPr lang="zh-CN" altLang="en-US" sz="2400">
              <a:latin typeface="楷体_GB2312" pitchFamily="49" charset="-122"/>
              <a:ea typeface="楷体_GB2312" pitchFamily="49" charset="-122"/>
            </a:endParaRPr>
          </a:p>
          <a:p>
            <a:pPr defTabSz="880745"/>
            <a:r>
              <a:rPr lang="zh-CN" altLang="en-US" sz="2400">
                <a:latin typeface="楷体_GB2312" pitchFamily="49" charset="-122"/>
                <a:ea typeface="楷体_GB2312" pitchFamily="49" charset="-122"/>
              </a:rPr>
              <a:t>　　幼儿在一岁之内是没有想象的，一至两岁出现想象的因素。二至三岁想象有所发展，还是处在初级阶段。三岁以后，幼儿的想象也没有预定目的，没有主题，常有外界刺激直接不自觉而产生，以想象过程为满足</a:t>
            </a:r>
            <a:r>
              <a:rPr lang="en-US" sz="2400">
                <a:latin typeface="楷体_GB2312" pitchFamily="49" charset="-122"/>
              </a:rPr>
              <a:t>,</a:t>
            </a:r>
            <a:r>
              <a:rPr lang="zh-CN" altLang="en-US" sz="2400">
                <a:latin typeface="楷体_GB2312" pitchFamily="49" charset="-122"/>
                <a:ea typeface="楷体_GB2312" pitchFamily="49" charset="-122"/>
              </a:rPr>
              <a:t>有意性和创造性的想象初步发展。</a:t>
            </a:r>
            <a:endParaRPr lang="zh-CN" altLang="en-US" sz="2400">
              <a:latin typeface="楷体_GB2312" pitchFamily="49" charset="-122"/>
              <a:ea typeface="楷体_GB2312" pitchFamily="49" charset="-122"/>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smtClean="0"/>
              <a:t>学习能力</a:t>
            </a:r>
            <a:endParaRPr lang="zh-CN" altLang="en-US" dirty="0"/>
          </a:p>
        </p:txBody>
      </p:sp>
      <p:graphicFrame>
        <p:nvGraphicFramePr>
          <p:cNvPr id="1026" name="Object 3"/>
          <p:cNvGraphicFramePr>
            <a:graphicFrameLocks noChangeAspect="1"/>
          </p:cNvGraphicFramePr>
          <p:nvPr>
            <p:ph idx="1"/>
          </p:nvPr>
        </p:nvGraphicFramePr>
        <p:xfrm>
          <a:off x="2051720" y="1700807"/>
          <a:ext cx="5616624" cy="4516813"/>
        </p:xfrm>
        <a:graphic>
          <a:graphicData uri="http://schemas.openxmlformats.org/presentationml/2006/ole">
            <mc:AlternateContent xmlns:mc="http://schemas.openxmlformats.org/markup-compatibility/2006">
              <mc:Choice xmlns:v="urn:schemas-microsoft-com:vml" Requires="v">
                <p:oleObj spid="_x0000_s1025" name="Worksheet" r:id="rId1" imgW="3657600" imgH="2943860" progId="Excel.Sheet.8">
                  <p:embed/>
                </p:oleObj>
              </mc:Choice>
              <mc:Fallback>
                <p:oleObj name="Worksheet" r:id="rId1" imgW="3657600" imgH="2943860" progId="Excel.Sheet.8">
                  <p:embed/>
                  <p:pic>
                    <p:nvPicPr>
                      <p:cNvPr id="0" name="Object 3"/>
                      <p:cNvPicPr>
                        <a:picLocks noChangeAspect="1"/>
                      </p:cNvPicPr>
                      <p:nvPr/>
                    </p:nvPicPr>
                    <p:blipFill>
                      <a:blip r:embed="rId2"/>
                      <a:stretch>
                        <a:fillRect/>
                      </a:stretch>
                    </p:blipFill>
                    <p:spPr>
                      <a:xfrm>
                        <a:off x="2051720" y="1700807"/>
                        <a:ext cx="5616624" cy="4516813"/>
                      </a:xfrm>
                      <a:prstGeom prst="rect">
                        <a:avLst/>
                      </a:prstGeom>
                      <a:noFill/>
                      <a:ln w="9525">
                        <a:noFill/>
                      </a:ln>
                    </p:spPr>
                  </p:pic>
                </p:oleObj>
              </mc:Fallback>
            </mc:AlternateContent>
          </a:graphicData>
        </a:graphic>
      </p:graphicFrame>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灯片编号占位符 5"/>
          <p:cNvSpPr txBox="1">
            <a:spLocks noGrp="1" noChangeArrowheads="1"/>
          </p:cNvSpPr>
          <p:nvPr/>
        </p:nvSpPr>
        <p:spPr bwMode="auto">
          <a:xfrm>
            <a:off x="6553200" y="6248400"/>
            <a:ext cx="2133600" cy="457200"/>
          </a:xfrm>
          <a:prstGeom prst="rect">
            <a:avLst/>
          </a:prstGeom>
          <a:noFill/>
          <a:ln w="9525">
            <a:noFill/>
            <a:miter lim="800000"/>
          </a:ln>
        </p:spPr>
        <p:txBody>
          <a:bodyPr lIns="88340" tIns="44170" rIns="88340" bIns="44170"/>
          <a:lstStyle/>
          <a:p>
            <a:fld id="{66277A2F-14FC-42C0-980F-83BB4ED27859}" type="slidenum">
              <a:rPr lang="en-US"/>
            </a:fld>
            <a:endParaRPr lang="en-US"/>
          </a:p>
        </p:txBody>
      </p:sp>
      <p:sp>
        <p:nvSpPr>
          <p:cNvPr id="56323" name="Rectangle 2"/>
          <p:cNvSpPr>
            <a:spLocks noGrp="1" noChangeArrowheads="1"/>
          </p:cNvSpPr>
          <p:nvPr>
            <p:ph type="title" idx="4294967295"/>
          </p:nvPr>
        </p:nvSpPr>
        <p:spPr/>
        <p:txBody>
          <a:bodyPr/>
          <a:lstStyle/>
          <a:p>
            <a:r>
              <a:rPr lang="en-US" dirty="0" smtClean="0"/>
              <a:t>(</a:t>
            </a:r>
            <a:r>
              <a:rPr lang="zh-CN" altLang="en-US" dirty="0" smtClean="0">
                <a:ea typeface="宋体" panose="02010600030101010101" pitchFamily="2" charset="-122"/>
              </a:rPr>
              <a:t>六</a:t>
            </a:r>
            <a:r>
              <a:rPr lang="en-US" dirty="0" smtClean="0"/>
              <a:t>)</a:t>
            </a:r>
            <a:r>
              <a:rPr lang="zh-CN" altLang="en-US" dirty="0">
                <a:ea typeface="宋体" panose="02010600030101010101" pitchFamily="2" charset="-122"/>
              </a:rPr>
              <a:t>言语的发展</a:t>
            </a:r>
            <a:endParaRPr lang="zh-CN" altLang="en-US" dirty="0">
              <a:ea typeface="宋体" panose="02010600030101010101" pitchFamily="2" charset="-122"/>
            </a:endParaRPr>
          </a:p>
        </p:txBody>
      </p:sp>
      <p:sp>
        <p:nvSpPr>
          <p:cNvPr id="56324" name="Rectangle 3"/>
          <p:cNvSpPr>
            <a:spLocks noGrp="1" noChangeArrowheads="1"/>
          </p:cNvSpPr>
          <p:nvPr>
            <p:ph type="body" idx="4294967295"/>
          </p:nvPr>
        </p:nvSpPr>
        <p:spPr/>
        <p:txBody>
          <a:bodyPr/>
          <a:lstStyle/>
          <a:p>
            <a:r>
              <a:rPr lang="zh-CN" altLang="en-US" sz="2400">
                <a:ea typeface="宋体" panose="02010600030101010101" pitchFamily="2" charset="-122"/>
              </a:rPr>
              <a:t>言语是人类特有的机能活动，由于有了言语，人不但能直接感知具体的事物，形成感觉、知觉和表象，而且还能间接认识事物的本质和规律，形成抽象逻辑思维，从而使人的认识可能由感性水平上升到理性水平。</a:t>
            </a:r>
            <a:endParaRPr lang="zh-CN" altLang="en-US" sz="2400">
              <a:ea typeface="宋体" panose="02010600030101010101" pitchFamily="2" charset="-122"/>
            </a:endParaRPr>
          </a:p>
          <a:p>
            <a:r>
              <a:rPr lang="zh-CN" altLang="en-US" sz="2400">
                <a:ea typeface="宋体" panose="02010600030101010101" pitchFamily="2" charset="-122"/>
              </a:rPr>
              <a:t>言语不是生来就有的，而是后天学会的。</a:t>
            </a:r>
            <a:endParaRPr lang="zh-CN" altLang="en-US" sz="2400">
              <a:ea typeface="宋体" panose="02010600030101010101" pitchFamily="2" charset="-122"/>
            </a:endParaRPr>
          </a:p>
          <a:p>
            <a:r>
              <a:rPr lang="en-US" sz="2400"/>
              <a:t>0—1</a:t>
            </a:r>
            <a:r>
              <a:rPr lang="zh-CN" altLang="en-US" sz="2400">
                <a:ea typeface="宋体" panose="02010600030101010101" pitchFamily="2" charset="-122"/>
              </a:rPr>
              <a:t>岁为言语的发生期；包括呀呀学语，开始听懂别人话和自己说词的三个阶段。</a:t>
            </a:r>
            <a:endParaRPr lang="zh-CN" altLang="en-US" sz="2400">
              <a:ea typeface="宋体" panose="02010600030101010101" pitchFamily="2" charset="-122"/>
            </a:endParaRPr>
          </a:p>
          <a:p>
            <a:r>
              <a:rPr lang="en-US" sz="2400"/>
              <a:t>1—3</a:t>
            </a:r>
            <a:r>
              <a:rPr lang="zh-CN" altLang="en-US" sz="2400">
                <a:ea typeface="宋体" panose="02010600030101010101" pitchFamily="2" charset="-122"/>
              </a:rPr>
              <a:t>岁为言语的初步发展期。包括词汇的发展，句式的掌握和口语的表达能力等三个阶段。</a:t>
            </a:r>
            <a:endParaRPr lang="zh-CN" altLang="en-US" sz="2400">
              <a:ea typeface="宋体" panose="02010600030101010101" pitchFamily="2" charset="-122"/>
            </a:endParaRPr>
          </a:p>
        </p:txBody>
      </p:sp>
    </p:spTree>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灯片编号占位符 5"/>
          <p:cNvSpPr txBox="1">
            <a:spLocks noGrp="1" noChangeArrowheads="1"/>
          </p:cNvSpPr>
          <p:nvPr/>
        </p:nvSpPr>
        <p:spPr bwMode="auto">
          <a:xfrm>
            <a:off x="6553200" y="6248400"/>
            <a:ext cx="2133600" cy="457200"/>
          </a:xfrm>
          <a:prstGeom prst="rect">
            <a:avLst/>
          </a:prstGeom>
          <a:noFill/>
          <a:ln w="9525">
            <a:noFill/>
            <a:miter lim="800000"/>
          </a:ln>
        </p:spPr>
        <p:txBody>
          <a:bodyPr lIns="88340" tIns="44170" rIns="88340" bIns="44170"/>
          <a:lstStyle/>
          <a:p>
            <a:fld id="{7257DC04-2719-4277-90D3-F889841ADFC9}" type="slidenum">
              <a:rPr lang="en-US"/>
            </a:fld>
            <a:endParaRPr lang="en-US"/>
          </a:p>
        </p:txBody>
      </p:sp>
      <p:sp>
        <p:nvSpPr>
          <p:cNvPr id="35843" name="Rectangle 2"/>
          <p:cNvSpPr>
            <a:spLocks noGrp="1" noChangeArrowheads="1"/>
          </p:cNvSpPr>
          <p:nvPr>
            <p:ph type="title" idx="4294967295"/>
          </p:nvPr>
        </p:nvSpPr>
        <p:spPr/>
        <p:txBody>
          <a:bodyPr/>
          <a:lstStyle/>
          <a:p>
            <a:r>
              <a:rPr lang="zh-CN" altLang="en-US" dirty="0" smtClean="0">
                <a:ea typeface="宋体" panose="02010600030101010101" pitchFamily="2" charset="-122"/>
              </a:rPr>
              <a:t>（七）</a:t>
            </a:r>
            <a:r>
              <a:rPr lang="zh-CN" altLang="en-US" dirty="0">
                <a:ea typeface="宋体" panose="02010600030101010101" pitchFamily="2" charset="-122"/>
              </a:rPr>
              <a:t>注意特性的变化</a:t>
            </a:r>
            <a:endParaRPr lang="zh-CN" altLang="en-US" dirty="0">
              <a:ea typeface="宋体" panose="02010600030101010101" pitchFamily="2" charset="-122"/>
            </a:endParaRPr>
          </a:p>
        </p:txBody>
      </p:sp>
      <p:sp>
        <p:nvSpPr>
          <p:cNvPr id="35844" name="Rectangle 3"/>
          <p:cNvSpPr>
            <a:spLocks noGrp="1" noChangeArrowheads="1"/>
          </p:cNvSpPr>
          <p:nvPr>
            <p:ph type="body" idx="4294967295"/>
          </p:nvPr>
        </p:nvSpPr>
        <p:spPr>
          <a:xfrm>
            <a:off x="352425" y="1371600"/>
            <a:ext cx="8509000" cy="4530725"/>
          </a:xfrm>
        </p:spPr>
        <p:txBody>
          <a:bodyPr/>
          <a:lstStyle/>
          <a:p>
            <a:r>
              <a:rPr lang="zh-CN" altLang="en-US">
                <a:ea typeface="宋体" panose="02010600030101010101" pitchFamily="2" charset="-122"/>
              </a:rPr>
              <a:t>注意是一种心理特性，而非独立的心理过程。</a:t>
            </a:r>
            <a:endParaRPr lang="zh-CN" altLang="en-US">
              <a:ea typeface="宋体" panose="02010600030101010101" pitchFamily="2" charset="-122"/>
            </a:endParaRPr>
          </a:p>
          <a:p>
            <a:r>
              <a:rPr lang="zh-CN" altLang="en-US">
                <a:ea typeface="宋体" panose="02010600030101010101" pitchFamily="2" charset="-122"/>
              </a:rPr>
              <a:t>注意可分为无意注意和有意注意两种。无意注意是一种事先没有预定的目的，也不需要意志努力的注意；有意注意是一种主动地服从于一定活动任务的注意，为了保持这种注意，需要一定的意志努力。</a:t>
            </a:r>
            <a:endParaRPr lang="zh-CN" altLang="en-US">
              <a:ea typeface="宋体" panose="02010600030101010101" pitchFamily="2" charset="-122"/>
            </a:endParaRPr>
          </a:p>
          <a:p>
            <a:r>
              <a:rPr lang="zh-CN" altLang="en-US">
                <a:ea typeface="宋体" panose="02010600030101010101" pitchFamily="2" charset="-122"/>
              </a:rPr>
              <a:t>    </a:t>
            </a:r>
            <a:r>
              <a:rPr lang="en-US"/>
              <a:t>3</a:t>
            </a:r>
            <a:r>
              <a:rPr lang="zh-CN" altLang="en-US">
                <a:ea typeface="宋体" panose="02010600030101010101" pitchFamily="2" charset="-122"/>
              </a:rPr>
              <a:t>个月左右的婴儿可以比较集中注意于某个感兴趣的新鲜事物，</a:t>
            </a:r>
            <a:r>
              <a:rPr lang="en-US"/>
              <a:t>5—6</a:t>
            </a:r>
            <a:r>
              <a:rPr lang="zh-CN" altLang="en-US">
                <a:ea typeface="宋体" panose="02010600030101010101" pitchFamily="2" charset="-122"/>
              </a:rPr>
              <a:t>个月时能够比较稳定地注视某一物体，但持续的时间很短。    </a:t>
            </a:r>
            <a:endParaRPr lang="zh-CN" altLang="en-US">
              <a:ea typeface="宋体" panose="02010600030101010101" pitchFamily="2" charset="-122"/>
            </a:endParaRPr>
          </a:p>
        </p:txBody>
      </p:sp>
    </p:spTree>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灯片编号占位符 5"/>
          <p:cNvSpPr txBox="1">
            <a:spLocks noGrp="1" noChangeArrowheads="1"/>
          </p:cNvSpPr>
          <p:nvPr/>
        </p:nvSpPr>
        <p:spPr bwMode="auto">
          <a:xfrm>
            <a:off x="6553200" y="6248400"/>
            <a:ext cx="2133600" cy="457200"/>
          </a:xfrm>
          <a:prstGeom prst="rect">
            <a:avLst/>
          </a:prstGeom>
          <a:noFill/>
          <a:ln w="9525">
            <a:noFill/>
            <a:miter lim="800000"/>
          </a:ln>
        </p:spPr>
        <p:txBody>
          <a:bodyPr lIns="88340" tIns="44170" rIns="88340" bIns="44170"/>
          <a:lstStyle/>
          <a:p>
            <a:fld id="{60FA13F5-B7D9-4C5E-A64E-00DA73509DA5}" type="slidenum">
              <a:rPr lang="en-US"/>
            </a:fld>
            <a:endParaRPr lang="en-US"/>
          </a:p>
        </p:txBody>
      </p:sp>
      <p:sp>
        <p:nvSpPr>
          <p:cNvPr id="50179" name="Rectangle 2"/>
          <p:cNvSpPr>
            <a:spLocks noGrp="1" noChangeArrowheads="1"/>
          </p:cNvSpPr>
          <p:nvPr>
            <p:ph type="title" idx="4294967295"/>
          </p:nvPr>
        </p:nvSpPr>
        <p:spPr/>
        <p:txBody>
          <a:bodyPr/>
          <a:lstStyle/>
          <a:p>
            <a:r>
              <a:rPr lang="en-US"/>
              <a:t>(</a:t>
            </a:r>
            <a:r>
              <a:rPr lang="zh-CN" altLang="en-US">
                <a:ea typeface="宋体" panose="02010600030101010101" pitchFamily="2" charset="-122"/>
              </a:rPr>
              <a:t>八</a:t>
            </a:r>
            <a:r>
              <a:rPr lang="en-US"/>
              <a:t>)</a:t>
            </a:r>
            <a:r>
              <a:rPr lang="zh-CN" altLang="en-US">
                <a:ea typeface="宋体" panose="02010600030101010101" pitchFamily="2" charset="-122"/>
              </a:rPr>
              <a:t>情绪和情感的发展</a:t>
            </a:r>
            <a:endParaRPr lang="zh-CN" altLang="en-US">
              <a:ea typeface="宋体" panose="02010600030101010101" pitchFamily="2" charset="-122"/>
            </a:endParaRPr>
          </a:p>
        </p:txBody>
      </p:sp>
      <p:sp>
        <p:nvSpPr>
          <p:cNvPr id="50180" name="Rectangle 3"/>
          <p:cNvSpPr>
            <a:spLocks noGrp="1" noChangeArrowheads="1"/>
          </p:cNvSpPr>
          <p:nvPr>
            <p:ph type="body" idx="4294967295"/>
          </p:nvPr>
        </p:nvSpPr>
        <p:spPr/>
        <p:txBody>
          <a:bodyPr/>
          <a:lstStyle/>
          <a:p>
            <a:r>
              <a:rPr lang="en-US"/>
              <a:t> 0—3</a:t>
            </a:r>
            <a:r>
              <a:rPr lang="zh-CN" altLang="en-US">
                <a:ea typeface="宋体" panose="02010600030101010101" pitchFamily="2" charset="-122"/>
              </a:rPr>
              <a:t>岁婴儿的情绪和情感，对其生存与发展起着至关重要的作用。另外，情绪和情感也是激活心理活动和行为的驱动力。</a:t>
            </a:r>
            <a:endParaRPr lang="zh-CN" altLang="en-US">
              <a:ea typeface="宋体" panose="02010600030101010101" pitchFamily="2" charset="-122"/>
            </a:endParaRPr>
          </a:p>
          <a:p>
            <a:r>
              <a:rPr lang="zh-CN" altLang="en-US">
                <a:ea typeface="宋体" panose="02010600030101010101" pitchFamily="2" charset="-122"/>
              </a:rPr>
              <a:t>人类在进化过程中所获得的基本情绪，大约有</a:t>
            </a:r>
            <a:r>
              <a:rPr lang="en-US"/>
              <a:t>8—10</a:t>
            </a:r>
            <a:r>
              <a:rPr lang="zh-CN" altLang="en-US">
                <a:ea typeface="宋体" panose="02010600030101010101" pitchFamily="2" charset="-122"/>
              </a:rPr>
              <a:t>种。</a:t>
            </a:r>
            <a:endParaRPr lang="zh-CN" altLang="en-US">
              <a:ea typeface="宋体" panose="02010600030101010101" pitchFamily="2" charset="-122"/>
            </a:endParaRPr>
          </a:p>
          <a:p>
            <a:r>
              <a:rPr lang="zh-CN" altLang="en-US">
                <a:ea typeface="宋体" panose="02010600030101010101" pitchFamily="2" charset="-122"/>
              </a:rPr>
              <a:t> </a:t>
            </a:r>
            <a:r>
              <a:rPr lang="en-US"/>
              <a:t>0—3</a:t>
            </a:r>
            <a:r>
              <a:rPr lang="zh-CN" altLang="en-US">
                <a:ea typeface="宋体" panose="02010600030101010101" pitchFamily="2" charset="-122"/>
              </a:rPr>
              <a:t>岁婴儿的情绪和情感的最大特点是：冲动、易变、外露，年龄越小特点越突出。</a:t>
            </a:r>
            <a:endParaRPr lang="zh-CN" altLang="en-US">
              <a:ea typeface="宋体" panose="02010600030101010101" pitchFamily="2" charset="-122"/>
            </a:endParaRPr>
          </a:p>
        </p:txBody>
      </p:sp>
    </p:spTree>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灯片编号占位符 5"/>
          <p:cNvSpPr txBox="1">
            <a:spLocks noGrp="1" noChangeArrowheads="1"/>
          </p:cNvSpPr>
          <p:nvPr/>
        </p:nvSpPr>
        <p:spPr bwMode="auto">
          <a:xfrm>
            <a:off x="6553200" y="6248400"/>
            <a:ext cx="2133600" cy="457200"/>
          </a:xfrm>
          <a:prstGeom prst="rect">
            <a:avLst/>
          </a:prstGeom>
          <a:noFill/>
          <a:ln w="9525">
            <a:noFill/>
            <a:miter lim="800000"/>
          </a:ln>
        </p:spPr>
        <p:txBody>
          <a:bodyPr lIns="88340" tIns="44170" rIns="88340" bIns="44170"/>
          <a:lstStyle/>
          <a:p>
            <a:fld id="{93DC8027-5333-4C0D-9476-D4E4506DA3B0}" type="slidenum">
              <a:rPr lang="en-US"/>
            </a:fld>
            <a:endParaRPr lang="en-US"/>
          </a:p>
        </p:txBody>
      </p:sp>
      <p:sp>
        <p:nvSpPr>
          <p:cNvPr id="51203" name="Rectangle 2"/>
          <p:cNvSpPr>
            <a:spLocks noGrp="1" noChangeArrowheads="1"/>
          </p:cNvSpPr>
          <p:nvPr>
            <p:ph type="title" idx="4294967295"/>
          </p:nvPr>
        </p:nvSpPr>
        <p:spPr/>
        <p:txBody>
          <a:bodyPr/>
          <a:lstStyle/>
          <a:p>
            <a:endParaRPr lang="zh-CN" altLang="en-US">
              <a:ea typeface="宋体" panose="02010600030101010101" pitchFamily="2" charset="-122"/>
            </a:endParaRPr>
          </a:p>
        </p:txBody>
      </p:sp>
      <p:sp>
        <p:nvSpPr>
          <p:cNvPr id="51204" name="Rectangle 3"/>
          <p:cNvSpPr>
            <a:spLocks noGrp="1" noChangeArrowheads="1"/>
          </p:cNvSpPr>
          <p:nvPr>
            <p:ph type="body" idx="4294967295"/>
          </p:nvPr>
        </p:nvSpPr>
        <p:spPr/>
        <p:txBody>
          <a:bodyPr/>
          <a:lstStyle/>
          <a:p>
            <a:endParaRPr lang="zh-CN" altLang="en-US">
              <a:ea typeface="宋体" panose="02010600030101010101" pitchFamily="2" charset="-122"/>
            </a:endParaRPr>
          </a:p>
        </p:txBody>
      </p:sp>
      <p:pic>
        <p:nvPicPr>
          <p:cNvPr id="51205" name="Picture 4"/>
          <p:cNvPicPr>
            <a:picLocks noChangeAspect="1" noChangeArrowheads="1"/>
          </p:cNvPicPr>
          <p:nvPr/>
        </p:nvPicPr>
        <p:blipFill>
          <a:blip r:embed="rId1" cstate="print"/>
          <a:srcRect/>
          <a:stretch>
            <a:fillRect/>
          </a:stretch>
        </p:blipFill>
        <p:spPr bwMode="auto">
          <a:xfrm>
            <a:off x="227013" y="144463"/>
            <a:ext cx="8423275" cy="6256337"/>
          </a:xfrm>
          <a:prstGeom prst="rect">
            <a:avLst/>
          </a:prstGeom>
          <a:noFill/>
          <a:ln w="9525">
            <a:noFill/>
            <a:miter lim="800000"/>
            <a:headEnd/>
            <a:tailEnd/>
          </a:ln>
        </p:spPr>
      </p:pic>
    </p:spTree>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灯片编号占位符 5"/>
          <p:cNvSpPr txBox="1">
            <a:spLocks noGrp="1" noChangeArrowheads="1"/>
          </p:cNvSpPr>
          <p:nvPr/>
        </p:nvSpPr>
        <p:spPr bwMode="auto">
          <a:xfrm>
            <a:off x="6553200" y="6248400"/>
            <a:ext cx="2133600" cy="457200"/>
          </a:xfrm>
          <a:prstGeom prst="rect">
            <a:avLst/>
          </a:prstGeom>
          <a:noFill/>
          <a:ln w="9525">
            <a:noFill/>
            <a:miter lim="800000"/>
          </a:ln>
        </p:spPr>
        <p:txBody>
          <a:bodyPr lIns="88340" tIns="44170" rIns="88340" bIns="44170"/>
          <a:lstStyle/>
          <a:p>
            <a:fld id="{71BA6F1B-45FC-40D0-88E5-51A89AFE22E6}" type="slidenum">
              <a:rPr lang="en-US"/>
            </a:fld>
            <a:endParaRPr lang="en-US"/>
          </a:p>
        </p:txBody>
      </p:sp>
      <p:sp>
        <p:nvSpPr>
          <p:cNvPr id="54275" name="Rectangle 2"/>
          <p:cNvSpPr>
            <a:spLocks noGrp="1" noChangeArrowheads="1"/>
          </p:cNvSpPr>
          <p:nvPr>
            <p:ph type="title" idx="4294967295"/>
          </p:nvPr>
        </p:nvSpPr>
        <p:spPr/>
        <p:txBody>
          <a:bodyPr/>
          <a:lstStyle/>
          <a:p>
            <a:r>
              <a:rPr lang="zh-CN" altLang="en-US">
                <a:ea typeface="宋体" panose="02010600030101010101" pitchFamily="2" charset="-122"/>
              </a:rPr>
              <a:t>（九）意志力的发展</a:t>
            </a:r>
            <a:endParaRPr lang="zh-CN" altLang="en-US">
              <a:ea typeface="宋体" panose="02010600030101010101" pitchFamily="2" charset="-122"/>
            </a:endParaRPr>
          </a:p>
        </p:txBody>
      </p:sp>
      <p:sp>
        <p:nvSpPr>
          <p:cNvPr id="54276" name="Rectangle 3"/>
          <p:cNvSpPr>
            <a:spLocks noGrp="1" noChangeArrowheads="1"/>
          </p:cNvSpPr>
          <p:nvPr>
            <p:ph type="body" idx="4294967295"/>
          </p:nvPr>
        </p:nvSpPr>
        <p:spPr/>
        <p:txBody>
          <a:bodyPr/>
          <a:lstStyle/>
          <a:p>
            <a:r>
              <a:rPr lang="en-US" sz="2400"/>
              <a:t>  </a:t>
            </a:r>
            <a:r>
              <a:rPr lang="zh-CN" altLang="en-US" sz="2400">
                <a:ea typeface="宋体" panose="02010600030101010101" pitchFamily="2" charset="-122"/>
              </a:rPr>
              <a:t>新生儿的行为主要受本能的反射支配，没有意志力，饿了就要吃，困了就立即睡。</a:t>
            </a:r>
            <a:endParaRPr lang="zh-CN" altLang="en-US" sz="2400">
              <a:ea typeface="宋体" panose="02010600030101010101" pitchFamily="2" charset="-122"/>
            </a:endParaRPr>
          </a:p>
          <a:p>
            <a:r>
              <a:rPr lang="zh-CN" altLang="en-US" sz="2400">
                <a:ea typeface="宋体" panose="02010600030101010101" pitchFamily="2" charset="-122"/>
              </a:rPr>
              <a:t>当婴儿开始能在自己的言语调节下有意地行动或抑制某些行动的时候，这就出现了意志的最初形态，这时的意志力水平极差，只处于萌芽状态。虽然可以控制自己的某些行为，但时间极短。</a:t>
            </a:r>
            <a:endParaRPr lang="zh-CN" altLang="en-US" sz="2400">
              <a:ea typeface="宋体" panose="02010600030101010101" pitchFamily="2" charset="-122"/>
            </a:endParaRPr>
          </a:p>
        </p:txBody>
      </p:sp>
    </p:spTree>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灯片编号占位符 5"/>
          <p:cNvSpPr txBox="1">
            <a:spLocks noGrp="1" noChangeArrowheads="1"/>
          </p:cNvSpPr>
          <p:nvPr/>
        </p:nvSpPr>
        <p:spPr bwMode="auto">
          <a:xfrm>
            <a:off x="6553200" y="6248400"/>
            <a:ext cx="2133600" cy="457200"/>
          </a:xfrm>
          <a:prstGeom prst="rect">
            <a:avLst/>
          </a:prstGeom>
          <a:noFill/>
          <a:ln w="9525">
            <a:noFill/>
            <a:miter lim="800000"/>
          </a:ln>
        </p:spPr>
        <p:txBody>
          <a:bodyPr lIns="88340" tIns="44170" rIns="88340" bIns="44170"/>
          <a:lstStyle/>
          <a:p>
            <a:fld id="{C3599F2B-3FC8-4356-91AE-B6DB17F6A064}" type="slidenum">
              <a:rPr lang="en-US"/>
            </a:fld>
            <a:endParaRPr lang="en-US"/>
          </a:p>
        </p:txBody>
      </p:sp>
      <p:sp>
        <p:nvSpPr>
          <p:cNvPr id="55299" name="Rectangle 2"/>
          <p:cNvSpPr>
            <a:spLocks noGrp="1" noChangeArrowheads="1"/>
          </p:cNvSpPr>
          <p:nvPr>
            <p:ph type="title" idx="4294967295"/>
          </p:nvPr>
        </p:nvSpPr>
        <p:spPr/>
        <p:txBody>
          <a:bodyPr/>
          <a:lstStyle/>
          <a:p>
            <a:r>
              <a:rPr lang="zh-CN" altLang="en-US">
                <a:ea typeface="宋体" panose="02010600030101010101" pitchFamily="2" charset="-122"/>
              </a:rPr>
              <a:t>（十）气质特征</a:t>
            </a:r>
            <a:endParaRPr lang="zh-CN" altLang="en-US">
              <a:ea typeface="宋体" panose="02010600030101010101" pitchFamily="2" charset="-122"/>
            </a:endParaRPr>
          </a:p>
        </p:txBody>
      </p:sp>
      <p:sp>
        <p:nvSpPr>
          <p:cNvPr id="55300" name="Rectangle 3"/>
          <p:cNvSpPr>
            <a:spLocks noGrp="1" noChangeArrowheads="1"/>
          </p:cNvSpPr>
          <p:nvPr>
            <p:ph type="body" idx="4294967295"/>
          </p:nvPr>
        </p:nvSpPr>
        <p:spPr/>
        <p:txBody>
          <a:bodyPr/>
          <a:lstStyle/>
          <a:p>
            <a:pPr>
              <a:lnSpc>
                <a:spcPct val="90000"/>
              </a:lnSpc>
            </a:pPr>
            <a:r>
              <a:rPr lang="zh-CN" altLang="en-US" sz="2300">
                <a:ea typeface="宋体" panose="02010600030101010101" pitchFamily="2" charset="-122"/>
              </a:rPr>
              <a:t>气质是儿童神经反应的特征。气质既是稳定的，又是可变的；在出生后的最初一段时间表现得最充分。</a:t>
            </a:r>
            <a:endParaRPr lang="zh-CN" altLang="en-US" sz="2300">
              <a:ea typeface="宋体" panose="02010600030101010101" pitchFamily="2" charset="-122"/>
            </a:endParaRPr>
          </a:p>
          <a:p>
            <a:pPr>
              <a:lnSpc>
                <a:spcPct val="90000"/>
              </a:lnSpc>
            </a:pPr>
            <a:r>
              <a:rPr lang="zh-CN" altLang="en-US" sz="2300">
                <a:ea typeface="宋体" panose="02010600030101010101" pitchFamily="2" charset="-122"/>
              </a:rPr>
              <a:t>    经过观察，可以发现新生儿的睡眠规律、活动水平、是否爱哭、哭声大小等有明显的个体差异，婴儿表现出的情绪性、活动性不同，对陌生人是接近还是回避，对入托的新环境是否适应，也各有不同。这些在婴儿早期已经表现出来的个人特点，就是气质。</a:t>
            </a:r>
            <a:endParaRPr lang="zh-CN" altLang="en-US" sz="2300">
              <a:ea typeface="宋体" panose="02010600030101010101" pitchFamily="2" charset="-122"/>
            </a:endParaRPr>
          </a:p>
          <a:p>
            <a:pPr>
              <a:lnSpc>
                <a:spcPct val="90000"/>
              </a:lnSpc>
            </a:pPr>
            <a:r>
              <a:rPr lang="zh-CN" altLang="en-US" sz="2300">
                <a:ea typeface="宋体" panose="02010600030101010101" pitchFamily="2" charset="-122"/>
              </a:rPr>
              <a:t>气质只表现个人特点，并无好坏之分。</a:t>
            </a:r>
            <a:endParaRPr lang="zh-CN" altLang="en-US" sz="2300">
              <a:ea typeface="宋体" panose="02010600030101010101" pitchFamily="2" charset="-122"/>
            </a:endParaRPr>
          </a:p>
          <a:p>
            <a:pPr>
              <a:lnSpc>
                <a:spcPct val="90000"/>
              </a:lnSpc>
            </a:pPr>
            <a:r>
              <a:rPr lang="zh-CN" altLang="en-US" sz="2300">
                <a:ea typeface="宋体" panose="02010600030101010101" pitchFamily="2" charset="-122"/>
              </a:rPr>
              <a:t>婴儿气质特征是儿童个性发展的最原始的基础，其特点具有先天的性质，父母是无法选择的。但在气质基础上，儿童个性的形成受后天环境、教育条件的影响极大。</a:t>
            </a:r>
            <a:endParaRPr lang="zh-CN" altLang="en-US" sz="2300">
              <a:ea typeface="宋体" panose="02010600030101010101" pitchFamily="2" charset="-122"/>
            </a:endParaRPr>
          </a:p>
        </p:txBody>
      </p:sp>
    </p:spTree>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a:bodyPr>
          <a:lstStyle/>
          <a:p>
            <a:endParaRPr lang="zh-CN" altLang="en-US" dirty="0" smtClean="0"/>
          </a:p>
          <a:p>
            <a:r>
              <a:rPr lang="en-US" dirty="0" smtClean="0"/>
              <a:t> </a:t>
            </a:r>
            <a:endParaRPr lang="zh-CN" altLang="en-US" dirty="0" smtClean="0"/>
          </a:p>
          <a:p>
            <a:pPr>
              <a:buNone/>
            </a:pPr>
            <a:endParaRPr lang="zh-CN" altLang="en-US" dirty="0"/>
          </a:p>
        </p:txBody>
      </p:sp>
      <p:sp>
        <p:nvSpPr>
          <p:cNvPr id="3" name="标题 2"/>
          <p:cNvSpPr>
            <a:spLocks noGrp="1"/>
          </p:cNvSpPr>
          <p:nvPr>
            <p:ph type="title"/>
          </p:nvPr>
        </p:nvSpPr>
        <p:spPr>
          <a:xfrm>
            <a:off x="0" y="2636912"/>
            <a:ext cx="8913168" cy="1359024"/>
          </a:xfrm>
        </p:spPr>
        <p:txBody>
          <a:bodyPr>
            <a:normAutofit fontScale="90000"/>
          </a:bodyPr>
          <a:lstStyle/>
          <a:p>
            <a:r>
              <a:rPr lang="zh-CN" altLang="en-US" dirty="0" smtClean="0"/>
              <a:t>第四节  </a:t>
            </a:r>
            <a:r>
              <a:rPr lang="en-US" altLang="zh-CN" dirty="0" smtClean="0"/>
              <a:t>0-3</a:t>
            </a:r>
            <a:r>
              <a:rPr lang="zh-CN" altLang="en-US" dirty="0" smtClean="0"/>
              <a:t>岁儿童发育和行为的基本规律</a:t>
            </a:r>
            <a:br>
              <a:rPr lang="zh-CN" altLang="en-US" dirty="0" smtClean="0"/>
            </a:b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dissolve">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a:bodyPr>
          <a:lstStyle/>
          <a:p>
            <a:endParaRPr lang="en-US" altLang="zh-CN" b="1" dirty="0" smtClean="0"/>
          </a:p>
          <a:p>
            <a:pPr>
              <a:buNone/>
            </a:pPr>
            <a:r>
              <a:rPr lang="en-US" altLang="zh-CN" b="1" dirty="0" smtClean="0"/>
              <a:t>  </a:t>
            </a:r>
            <a:r>
              <a:rPr lang="zh-CN" altLang="en-US" dirty="0" smtClean="0"/>
              <a:t>一、连续性</a:t>
            </a:r>
            <a:endParaRPr lang="zh-CN" altLang="en-US" dirty="0" smtClean="0"/>
          </a:p>
          <a:p>
            <a:r>
              <a:rPr lang="zh-CN" altLang="en-US" dirty="0" smtClean="0"/>
              <a:t>二、阶段性</a:t>
            </a:r>
            <a:endParaRPr lang="en-US" altLang="zh-CN" dirty="0" smtClean="0"/>
          </a:p>
          <a:p>
            <a:r>
              <a:rPr lang="zh-CN" altLang="en-US" dirty="0" smtClean="0"/>
              <a:t>三、程序性</a:t>
            </a:r>
            <a:endParaRPr lang="en-US" altLang="zh-CN" dirty="0" smtClean="0"/>
          </a:p>
          <a:p>
            <a:r>
              <a:rPr lang="zh-CN" altLang="en-US" dirty="0" smtClean="0"/>
              <a:t>四、非等比性</a:t>
            </a:r>
            <a:endParaRPr lang="en-US" altLang="zh-CN" dirty="0" smtClean="0"/>
          </a:p>
          <a:p>
            <a:r>
              <a:rPr lang="zh-CN" altLang="en-US" dirty="0" smtClean="0"/>
              <a:t>五、个体差异性</a:t>
            </a:r>
            <a:endParaRPr lang="en-US" altLang="zh-CN" dirty="0" smtClean="0"/>
          </a:p>
          <a:p>
            <a:r>
              <a:rPr lang="zh-CN" altLang="en-US" dirty="0" smtClean="0"/>
              <a:t>六、生长发育趋势</a:t>
            </a:r>
            <a:endParaRPr lang="en-US" altLang="zh-CN" dirty="0" smtClean="0"/>
          </a:p>
          <a:p>
            <a:endParaRPr lang="zh-CN" altLang="en-US" dirty="0" smtClean="0"/>
          </a:p>
          <a:p>
            <a:r>
              <a:rPr lang="en-US" dirty="0" smtClean="0"/>
              <a:t> </a:t>
            </a:r>
            <a:endParaRPr lang="zh-CN" altLang="en-US" dirty="0" smtClean="0"/>
          </a:p>
          <a:p>
            <a:pPr>
              <a:buNone/>
            </a:pPr>
            <a:endParaRPr lang="zh-CN" altLang="en-US" dirty="0"/>
          </a:p>
        </p:txBody>
      </p:sp>
      <p:sp>
        <p:nvSpPr>
          <p:cNvPr id="3" name="标题 2"/>
          <p:cNvSpPr>
            <a:spLocks noGrp="1"/>
          </p:cNvSpPr>
          <p:nvPr>
            <p:ph type="title"/>
          </p:nvPr>
        </p:nvSpPr>
        <p:spPr/>
        <p:txBody>
          <a:bodyPr>
            <a:normAutofit fontScale="90000"/>
          </a:bodyPr>
          <a:lstStyle/>
          <a:p>
            <a:br>
              <a:rPr lang="zh-CN" altLang="en-US" dirty="0" smtClean="0"/>
            </a:b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dissolve">
                                      <p:cBhvr>
                                        <p:cTn id="7" dur="500"/>
                                        <p:tgtEl>
                                          <p:spTgt spid="2">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dissolve">
                                      <p:cBhvr>
                                        <p:cTn id="10" dur="500"/>
                                        <p:tgtEl>
                                          <p:spTgt spid="2">
                                            <p:txEl>
                                              <p:pRg st="3" end="3"/>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Effect transition="in" filter="dissolve">
                                      <p:cBhvr>
                                        <p:cTn id="13" dur="500"/>
                                        <p:tgtEl>
                                          <p:spTgt spid="2">
                                            <p:txEl>
                                              <p:pRg st="4" end="4"/>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2">
                                            <p:txEl>
                                              <p:pRg st="5" end="5"/>
                                            </p:txEl>
                                          </p:spTgt>
                                        </p:tgtEl>
                                        <p:attrNameLst>
                                          <p:attrName>style.visibility</p:attrName>
                                        </p:attrNameLst>
                                      </p:cBhvr>
                                      <p:to>
                                        <p:strVal val="visible"/>
                                      </p:to>
                                    </p:set>
                                    <p:animEffect transition="in" filter="dissolve">
                                      <p:cBhvr>
                                        <p:cTn id="16" dur="500"/>
                                        <p:tgtEl>
                                          <p:spTgt spid="2">
                                            <p:txEl>
                                              <p:pRg st="5" end="5"/>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Effect transition="in" filter="dissolve">
                                      <p:cBhvr>
                                        <p:cTn id="19" dur="500"/>
                                        <p:tgtEl>
                                          <p:spTgt spid="2">
                                            <p:txEl>
                                              <p:pRg st="6" end="6"/>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2">
                                            <p:txEl>
                                              <p:pRg st="8" end="8"/>
                                            </p:txEl>
                                          </p:spTgt>
                                        </p:tgtEl>
                                        <p:attrNameLst>
                                          <p:attrName>style.visibility</p:attrName>
                                        </p:attrNameLst>
                                      </p:cBhvr>
                                      <p:to>
                                        <p:strVal val="visible"/>
                                      </p:to>
                                    </p:set>
                                    <p:animEffect transition="in" filter="dissolve">
                                      <p:cBhvr>
                                        <p:cTn id="22"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a:bodyPr>
          <a:lstStyle/>
          <a:p>
            <a:endParaRPr lang="zh-CN" altLang="en-US" dirty="0" smtClean="0"/>
          </a:p>
          <a:p>
            <a:r>
              <a:rPr lang="en-US" dirty="0" smtClean="0"/>
              <a:t> </a:t>
            </a:r>
            <a:endParaRPr lang="zh-CN" altLang="en-US" dirty="0" smtClean="0"/>
          </a:p>
          <a:p>
            <a:pPr>
              <a:buNone/>
            </a:pPr>
            <a:endParaRPr lang="zh-CN" altLang="en-US" dirty="0"/>
          </a:p>
        </p:txBody>
      </p:sp>
      <p:sp>
        <p:nvSpPr>
          <p:cNvPr id="3" name="标题 2"/>
          <p:cNvSpPr>
            <a:spLocks noGrp="1"/>
          </p:cNvSpPr>
          <p:nvPr>
            <p:ph type="title"/>
          </p:nvPr>
        </p:nvSpPr>
        <p:spPr>
          <a:xfrm>
            <a:off x="0" y="2636912"/>
            <a:ext cx="8913168" cy="1359024"/>
          </a:xfrm>
        </p:spPr>
        <p:txBody>
          <a:bodyPr>
            <a:normAutofit fontScale="90000"/>
          </a:bodyPr>
          <a:lstStyle/>
          <a:p>
            <a:r>
              <a:rPr lang="zh-CN" altLang="en-US" dirty="0" smtClean="0"/>
              <a:t>第五节  影响</a:t>
            </a:r>
            <a:r>
              <a:rPr lang="en-US" altLang="zh-CN" dirty="0" smtClean="0"/>
              <a:t>0-3</a:t>
            </a:r>
            <a:r>
              <a:rPr lang="zh-CN" altLang="en-US" dirty="0" smtClean="0"/>
              <a:t>岁儿童发育和行为的因素</a:t>
            </a:r>
            <a:br>
              <a:rPr lang="zh-CN" altLang="en-US" dirty="0" smtClean="0"/>
            </a:b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dissolve">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3"/>
          <p:cNvSpPr>
            <a:spLocks noGrp="1" noChangeArrowheads="1"/>
          </p:cNvSpPr>
          <p:nvPr>
            <p:ph type="body" idx="1"/>
          </p:nvPr>
        </p:nvSpPr>
        <p:spPr/>
        <p:txBody>
          <a:bodyPr/>
          <a:lstStyle/>
          <a:p>
            <a:r>
              <a:rPr lang="zh-CN" altLang="en-US" b="0">
                <a:latin typeface="PMingLiU" panose="02020500000000000000" pitchFamily="18" charset="-120"/>
                <a:ea typeface="PMingLiU" panose="02020500000000000000" pitchFamily="18" charset="-120"/>
              </a:rPr>
              <a:t>生长：（</a:t>
            </a:r>
            <a:r>
              <a:rPr lang="en-US" altLang="zh-CN" b="0">
                <a:latin typeface="PMingLiU" panose="02020500000000000000" pitchFamily="18" charset="-120"/>
                <a:ea typeface="PMingLiU" panose="02020500000000000000" pitchFamily="18" charset="-120"/>
              </a:rPr>
              <a:t>growth),</a:t>
            </a:r>
            <a:r>
              <a:rPr lang="zh-CN" altLang="en-US" b="0">
                <a:latin typeface="PMingLiU" panose="02020500000000000000" pitchFamily="18" charset="-120"/>
                <a:ea typeface="PMingLiU" panose="02020500000000000000" pitchFamily="18" charset="-120"/>
              </a:rPr>
              <a:t>儿童身体各器官、系统的长大和形态变化；</a:t>
            </a:r>
            <a:endParaRPr lang="zh-CN" altLang="en-US" b="0">
              <a:latin typeface="PMingLiU" panose="02020500000000000000" pitchFamily="18" charset="-120"/>
              <a:ea typeface="PMingLiU" panose="02020500000000000000" pitchFamily="18" charset="-120"/>
            </a:endParaRPr>
          </a:p>
          <a:p>
            <a:r>
              <a:rPr lang="zh-CN" altLang="en-US" b="0">
                <a:latin typeface="PMingLiU" panose="02020500000000000000" pitchFamily="18" charset="-120"/>
                <a:ea typeface="PMingLiU" panose="02020500000000000000" pitchFamily="18" charset="-120"/>
              </a:rPr>
              <a:t>发育：（</a:t>
            </a:r>
            <a:r>
              <a:rPr lang="en-US" altLang="zh-CN" b="0">
                <a:latin typeface="PMingLiU" panose="02020500000000000000" pitchFamily="18" charset="-120"/>
                <a:ea typeface="PMingLiU" panose="02020500000000000000" pitchFamily="18" charset="-120"/>
              </a:rPr>
              <a:t>development)</a:t>
            </a:r>
            <a:r>
              <a:rPr lang="zh-CN" altLang="en-US" b="0">
                <a:latin typeface="PMingLiU" panose="02020500000000000000" pitchFamily="18" charset="-120"/>
                <a:ea typeface="PMingLiU" panose="02020500000000000000" pitchFamily="18" charset="-120"/>
              </a:rPr>
              <a:t>：细胞、组织、器官的分化和功能的成熟。</a:t>
            </a:r>
            <a:endParaRPr lang="zh-CN" altLang="en-US" b="0">
              <a:latin typeface="PMingLiU" panose="02020500000000000000" pitchFamily="18" charset="-120"/>
              <a:ea typeface="PMingLiU" panose="02020500000000000000" pitchFamily="18" charset="-120"/>
            </a:endParaRPr>
          </a:p>
          <a:p>
            <a:r>
              <a:rPr lang="zh-CN" altLang="en-US" b="0">
                <a:latin typeface="PMingLiU" panose="02020500000000000000" pitchFamily="18" charset="-120"/>
                <a:ea typeface="PMingLiU" panose="02020500000000000000" pitchFamily="18" charset="-120"/>
              </a:rPr>
              <a:t>生长和发育是紧密相关的复杂过程，生长是发育的基础，生长的量的变化在一定程度上反映身体器官、系统的成熟状况。</a:t>
            </a:r>
            <a:endParaRPr lang="zh-CN" altLang="en-US" b="0">
              <a:latin typeface="PMingLiU" panose="02020500000000000000" pitchFamily="18" charset="-120"/>
              <a:ea typeface="PMingLiU" panose="02020500000000000000" pitchFamily="18" charset="-120"/>
            </a:endParaRPr>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聚合">
  <a:themeElements>
    <a:clrScheme name="聚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聚合">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聚合">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Concourse</Template>
  <TotalTime>0</TotalTime>
  <Words>27888</Words>
  <Application>WPS 演示</Application>
  <PresentationFormat>全屏显示(4:3)</PresentationFormat>
  <Paragraphs>1732</Paragraphs>
  <Slides>213</Slides>
  <Notes>1</Notes>
  <HiddenSlides>2</HiddenSlides>
  <MMClips>0</MMClips>
  <ScaleCrop>false</ScaleCrop>
  <HeadingPairs>
    <vt:vector size="8" baseType="variant">
      <vt:variant>
        <vt:lpstr>已用的字体</vt:lpstr>
      </vt:variant>
      <vt:variant>
        <vt:i4>28</vt:i4>
      </vt:variant>
      <vt:variant>
        <vt:lpstr>主题</vt:lpstr>
      </vt:variant>
      <vt:variant>
        <vt:i4>1</vt:i4>
      </vt:variant>
      <vt:variant>
        <vt:lpstr>嵌入 OLE 服务器</vt:lpstr>
      </vt:variant>
      <vt:variant>
        <vt:i4>1</vt:i4>
      </vt:variant>
      <vt:variant>
        <vt:lpstr>幻灯片标题</vt:lpstr>
      </vt:variant>
      <vt:variant>
        <vt:i4>213</vt:i4>
      </vt:variant>
    </vt:vector>
  </HeadingPairs>
  <TitlesOfParts>
    <vt:vector size="243" baseType="lpstr">
      <vt:lpstr>Arial</vt:lpstr>
      <vt:lpstr>宋体</vt:lpstr>
      <vt:lpstr>Wingdings</vt:lpstr>
      <vt:lpstr>Wingdings 3</vt:lpstr>
      <vt:lpstr>Verdana</vt:lpstr>
      <vt:lpstr>Wingdings 2</vt:lpstr>
      <vt:lpstr>华文楷体</vt:lpstr>
      <vt:lpstr>Lucida Sans Unicode</vt:lpstr>
      <vt:lpstr>黑体</vt:lpstr>
      <vt:lpstr>微软雅黑</vt:lpstr>
      <vt:lpstr>Arial Unicode MS</vt:lpstr>
      <vt:lpstr>Calibri</vt:lpstr>
      <vt:lpstr>隶书</vt:lpstr>
      <vt:lpstr>Times New Roman</vt:lpstr>
      <vt:lpstr>Tahoma</vt:lpstr>
      <vt:lpstr>华文行楷</vt:lpstr>
      <vt:lpstr>華康粗黑體</vt:lpstr>
      <vt:lpstr>华文细黑</vt:lpstr>
      <vt:lpstr>Arial</vt:lpstr>
      <vt:lpstr>楷体_GB2312</vt:lpstr>
      <vt:lpstr>PMingLiU</vt:lpstr>
      <vt:lpstr>仿宋_GB2312</vt:lpstr>
      <vt:lpstr>Gill Sans MT</vt:lpstr>
      <vt:lpstr>仿宋</vt:lpstr>
      <vt:lpstr>华文隶书</vt:lpstr>
      <vt:lpstr>Microsoft JhengHei</vt:lpstr>
      <vt:lpstr>新宋体</vt:lpstr>
      <vt:lpstr>PMingLiU-ExtB</vt:lpstr>
      <vt:lpstr>聚合</vt:lpstr>
      <vt:lpstr>Excel.Sheet.8</vt:lpstr>
      <vt:lpstr>第一章 0-3岁儿童保育的基本观念</vt:lpstr>
      <vt:lpstr>0-3岁早教的发展</vt:lpstr>
      <vt:lpstr>第一节  健康观和0-3岁儿童保育 </vt:lpstr>
      <vt:lpstr>PowerPoint 演示文稿</vt:lpstr>
      <vt:lpstr>第二节  发展观和0-3岁儿童保育 </vt:lpstr>
      <vt:lpstr>敏感期？       </vt:lpstr>
      <vt:lpstr>二、发展观在0-3岁儿童保育中的运用</vt:lpstr>
      <vt:lpstr>大脑的生理发展</vt:lpstr>
      <vt:lpstr>学习能力</vt:lpstr>
      <vt:lpstr>PowerPoint 演示文稿</vt:lpstr>
      <vt:lpstr>第三节  文化观和0-3岁儿童保育 </vt:lpstr>
      <vt:lpstr>二、文化观在0-3岁儿童保育中的运用</vt:lpstr>
      <vt:lpstr>南京市育儿园设置基本标准（试行） </vt:lpstr>
      <vt:lpstr>PowerPoint 演示文稿</vt:lpstr>
      <vt:lpstr>PowerPoint 演示文稿</vt:lpstr>
      <vt:lpstr>PowerPoint 演示文稿</vt:lpstr>
      <vt:lpstr>第四节  教育观和0-3岁儿童保育 </vt:lpstr>
      <vt:lpstr>二、保教结合在0-3岁儿童保育中的运用</vt:lpstr>
      <vt:lpstr>PowerPoint 演示文稿</vt:lpstr>
      <vt:lpstr>第二章 0-3岁儿童的发育和行为</vt:lpstr>
      <vt:lpstr>第一节  胎儿期的发育 </vt:lpstr>
      <vt:lpstr>PowerPoint 演示文稿</vt:lpstr>
      <vt:lpstr>一、胎儿宫内发育分期</vt:lpstr>
      <vt:lpstr>二、胎儿发育进程及发育特征</vt:lpstr>
      <vt:lpstr>PowerPoint 演示文稿</vt:lpstr>
      <vt:lpstr>PowerPoint 演示文稿</vt:lpstr>
      <vt:lpstr>PowerPoint 演示文稿</vt:lpstr>
      <vt:lpstr>三、胎儿期生理功能发育</vt:lpstr>
      <vt:lpstr>四、胎儿期运动功能发育</vt:lpstr>
      <vt:lpstr>五、胎儿期行为发育</vt:lpstr>
      <vt:lpstr>六、胎儿发育的监测</vt:lpstr>
      <vt:lpstr>PowerPoint 演示文稿</vt:lpstr>
      <vt:lpstr>PowerPoint 演示文稿</vt:lpstr>
      <vt:lpstr>第二节  新生儿期的发育和行为 </vt:lpstr>
      <vt:lpstr>PowerPoint 演示文稿</vt:lpstr>
      <vt:lpstr>PowerPoint 演示文稿</vt:lpstr>
      <vt:lpstr>一、新生儿的健康标准</vt:lpstr>
      <vt:lpstr>PowerPoint 演示文稿</vt:lpstr>
      <vt:lpstr>二、新生儿各个器官的发育特点</vt:lpstr>
      <vt:lpstr>PowerPoint 演示文稿</vt:lpstr>
      <vt:lpstr>PowerPoint 演示文稿</vt:lpstr>
      <vt:lpstr>PowerPoint 演示文稿</vt:lpstr>
      <vt:lpstr>PowerPoint 演示文稿</vt:lpstr>
      <vt:lpstr>二、新生儿的心理发展--无条件反射</vt:lpstr>
      <vt:lpstr>（二）新生儿的心理发展--无条件反射</vt:lpstr>
      <vt:lpstr>反射動作</vt:lpstr>
      <vt:lpstr>PowerPoint 演示文稿</vt:lpstr>
      <vt:lpstr>PowerPoint 演示文稿</vt:lpstr>
      <vt:lpstr>新生儿的心理发展—感知觉</vt:lpstr>
      <vt:lpstr>PowerPoint 演示文稿</vt:lpstr>
      <vt:lpstr>（3）新生儿具有模仿能力</vt:lpstr>
      <vt:lpstr>最初的智力萌芽：逗笑</vt:lpstr>
      <vt:lpstr>PowerPoint 演示文稿</vt:lpstr>
      <vt:lpstr>第三节  婴幼儿期的发育和行为 </vt:lpstr>
      <vt:lpstr>一、身体各系统各器官的生长发育 </vt:lpstr>
      <vt:lpstr>一、生长发育的过程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健康小儿粪便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婴儿神经系统的特点：</vt:lpstr>
      <vt:lpstr>PowerPoint 演示文稿</vt:lpstr>
      <vt:lpstr>（五）感觉系统</vt:lpstr>
      <vt:lpstr>PowerPoint 演示文稿</vt:lpstr>
      <vt:lpstr>PowerPoint 演示文稿</vt:lpstr>
      <vt:lpstr>运动系统常见疾病</vt:lpstr>
      <vt:lpstr>二、身体各系统各器官的生长发育 </vt:lpstr>
      <vt:lpstr>（一）动作能力的发展</vt:lpstr>
      <vt:lpstr>（二）感知觉能力的发展</vt:lpstr>
      <vt:lpstr>（三）记忆能力的发展</vt:lpstr>
      <vt:lpstr>（四）思维能力的发展</vt:lpstr>
      <vt:lpstr>（五）想象力的发展</vt:lpstr>
      <vt:lpstr>浅谈幼儿想象力的培养</vt:lpstr>
      <vt:lpstr>PowerPoint 演示文稿</vt:lpstr>
      <vt:lpstr>(六)言语的发展</vt:lpstr>
      <vt:lpstr>（七）注意特性的变化</vt:lpstr>
      <vt:lpstr>(八)情绪和情感的发展</vt:lpstr>
      <vt:lpstr>PowerPoint 演示文稿</vt:lpstr>
      <vt:lpstr>（九）意志力的发展</vt:lpstr>
      <vt:lpstr>（十）气质特征</vt:lpstr>
      <vt:lpstr>第四节  0-3岁儿童发育和行为的基本规律 </vt:lpstr>
      <vt:lpstr> </vt:lpstr>
      <vt:lpstr>第五节  影响0-3岁儿童发育和行为的因素 </vt:lpstr>
      <vt:lpstr>PowerPoint 演示文稿</vt:lpstr>
      <vt:lpstr>哪些因素影响生长发育？</vt:lpstr>
      <vt:lpstr>影响生长发育的因素</vt:lpstr>
      <vt:lpstr>第六节  0-3岁儿童发育和行为的测量和评价 </vt:lpstr>
      <vt:lpstr>发育水平评价</vt:lpstr>
      <vt:lpstr>生长速度评价</vt:lpstr>
      <vt:lpstr>匀称度评价</vt:lpstr>
      <vt:lpstr>第三章 0-3岁儿童营养保育</vt:lpstr>
      <vt:lpstr>第一节 0-3岁儿童营养学概论</vt:lpstr>
      <vt:lpstr>第二节 0-3岁儿童饮食</vt:lpstr>
      <vt:lpstr>第三节 0-3岁儿童常见的营养性疾病</vt:lpstr>
      <vt:lpstr>第四章 0-3岁儿童日常起居和活动的保育</vt:lpstr>
      <vt:lpstr>第一节 0-3岁婴幼儿日常作息制度</vt:lpstr>
      <vt:lpstr>编制婴幼儿作息制度的原则</vt:lpstr>
      <vt:lpstr>婴幼儿作息制度的具体安排</vt:lpstr>
      <vt:lpstr>第二节 婴幼儿的日常生活保健与习惯培养</vt:lpstr>
      <vt:lpstr>饮食保健至辅食添加的原则</vt:lpstr>
      <vt:lpstr>辅食添加的顺序</vt:lpstr>
      <vt:lpstr>婴幼儿的进餐</vt:lpstr>
      <vt:lpstr>二、睡眠保健相关知识</vt:lpstr>
      <vt:lpstr>睡眠保健知识</vt:lpstr>
      <vt:lpstr>睡眠保健常识</vt:lpstr>
      <vt:lpstr>睡眠保健常识</vt:lpstr>
      <vt:lpstr>睡眠保健</vt:lpstr>
      <vt:lpstr>三、饮水保健</vt:lpstr>
      <vt:lpstr>三、饮水保健</vt:lpstr>
      <vt:lpstr>四、大小便排泄训练</vt:lpstr>
      <vt:lpstr>四大小便排泄训练</vt:lpstr>
      <vt:lpstr>思考与讨论：</vt:lpstr>
      <vt:lpstr>第三节 0-3岁婴幼儿体格锻炼</vt:lpstr>
      <vt:lpstr>二 婴儿“三浴”锻炼</vt:lpstr>
      <vt:lpstr>二、婴儿“三浴”锻炼</vt:lpstr>
      <vt:lpstr>日光浴</vt:lpstr>
      <vt:lpstr>2.日光浴</vt:lpstr>
      <vt:lpstr>空气浴</vt:lpstr>
      <vt:lpstr>三浴锻炼的原则</vt:lpstr>
      <vt:lpstr>三浴锻炼的好处</vt:lpstr>
      <vt:lpstr>第五章 0-3岁儿童常见身体疾病和保育</vt:lpstr>
      <vt:lpstr>思考与讨论： 0-3岁婴幼儿什么时候最容易生病？ 婴幼儿有哪些常见疾病？ </vt:lpstr>
      <vt:lpstr>第一节 0-3岁婴幼儿常见疾病及其预防</vt:lpstr>
      <vt:lpstr>（一）缺铁性贫血 </vt:lpstr>
      <vt:lpstr>4.防治与保育： 1）母亲在妊娠时候有足够的铁供应给胎儿。 怀孕时期多吃含铁丰富的食物。 2）缺铁性贫血的患儿抵抗力低，要避免交叉感染，找出患病原因对症治疗，合理喂养，保证睡眠；合理补充铁剂。 3）合理搭配膳食。婴幼儿辅食添加要多样化。新鲜蔬菜含维生素较多，可以促进铁的吸收和利用。茶、牛奶、蛋类等避免与含铁较多的食物同食。 4）适量运动。 5）居室环境安静、空气流通。 6）在医生的指导喜爱服用铁剂。</vt:lpstr>
      <vt:lpstr>（二）维生素D缺乏性佝偻病</vt:lpstr>
      <vt:lpstr>3.防治与保育： 1）孕妇及乳母多晒太阳，多吃含有维生素D较多的肝蛋类。 2）鼓励母乳喂养。 3）带宝宝到户外活动。 4）自生后2周起口服维生素D预防。 5）适当休息，减少体力消耗。 6）调节饮食。注意给患儿补充蛋黄等含维生素D和钙比较丰富的食物。 7）预防感染。 8）给患儿勤洗脸、洗头，换衣服和床单，注意保暖，加强患儿的皮肤护理； 9）合理用药。 </vt:lpstr>
      <vt:lpstr>（三）锌缺乏症</vt:lpstr>
      <vt:lpstr>2.原因分析：  1）摄入不足：长期进食含锌量低的植物性食物，挑食、偏食也会造成年长儿缺锌。 2）吸收障碍：腹泻会妨碍锌的吸收。 3）需要量增加： 4）锌丢失过多。 讨论与思考：如何对缺锌婴幼儿进行防治与保育？</vt:lpstr>
      <vt:lpstr>二、呼吸系统常见病</vt:lpstr>
      <vt:lpstr>1）大多由病毒引起，少数为细菌或者肺炎支原体引起。 2）本病有各种诱发因素，受到免疫功能、营养状况、环境因素等的影响。先天性心脏病、营养不良、慢性腹泻、佝偻病等婴幼儿容易发病，天气突变和空气污染时，感冒患儿会增多，居住环境潮湿闷热、拥挤，容易引起婴幼儿感冒。 3.防治与保育 1）注意天气变化。 2）感冒流行时，尽量少去公共场所。 3）尽量避免婴幼儿与感冒患儿一起玩耍，防止交叉感染。 4）治疗上先物理降温，及时就医。 5）保育上保持室内空气新鲜，卧床休息，多喝开水。饮食清淡，观察并发症的早期表现，及时就诊；增强营养，加强体格锻炼；保持大便通畅；睡觉时候将宝宝后背垫高，减少气管分泌物对咽部的刺激等等。</vt:lpstr>
      <vt:lpstr>（二）支气管炎</vt:lpstr>
      <vt:lpstr>3.防治与保育： 1）保暖。 2）多喂水。 3）营养充分。 4）翻身拍背。 5）退热。 6）保持家庭良好环境。</vt:lpstr>
      <vt:lpstr>（三）肺炎</vt:lpstr>
      <vt:lpstr>三、消化道系统疾病</vt:lpstr>
      <vt:lpstr>（二）肠胃炎</vt:lpstr>
      <vt:lpstr>四、皮肤疾病</vt:lpstr>
      <vt:lpstr>五、五官疾病</vt:lpstr>
      <vt:lpstr>第二节 婴幼儿常见产染病疾病的防治</vt:lpstr>
      <vt:lpstr>手足口病</vt:lpstr>
      <vt:lpstr>服用抗病毒药物； 保持局部清洁，避免细菌的继发感染； 口腔有糜烂的，吃容易消化的食物； 局部涂金霉素鱼肝油，减轻疼痛和促使糜烂面早日愈合； 口服B族维生素； 伴有发热的，用一些清热解毒的中药； 5）预防： 加强监测； 做好疫情报告； 做好晨间检查； 及时消毒； 做好环境、食品卫生和个人卫生； 饭前便后洗手； 让宝宝不去拥挤的公共场所； 注意婴幼儿的营养、休息，避免日光暴晒，防止过度疲劳； 医院加强预诊。</vt:lpstr>
      <vt:lpstr>二、呼吸系统传染病——流感</vt:lpstr>
      <vt:lpstr>三、寄生虫病 ——蛔虫</vt:lpstr>
      <vt:lpstr>第三节 疾病观察与护理</vt:lpstr>
      <vt:lpstr>发热的保育</vt:lpstr>
      <vt:lpstr>2、头疼</vt:lpstr>
      <vt:lpstr>二、常用护理方法</vt:lpstr>
      <vt:lpstr>三、婴幼儿的日常观察与护理</vt:lpstr>
      <vt:lpstr>第六章 0-3岁儿童心理健康和保育</vt:lpstr>
      <vt:lpstr>讨论与思考</vt:lpstr>
      <vt:lpstr>PowerPoint 演示文稿</vt:lpstr>
      <vt:lpstr>第一节 0-3岁婴幼儿心理保育的特点</vt:lpstr>
      <vt:lpstr>二、不同年龄段的婴幼儿心理保育</vt:lpstr>
      <vt:lpstr>0-1岁婴儿的心理保育</vt:lpstr>
      <vt:lpstr>（二）1-2岁婴幼儿的心理保育要点</vt:lpstr>
      <vt:lpstr>（三）2-3岁婴幼儿心理保育重点</vt:lpstr>
      <vt:lpstr>第二节0-3岁婴幼儿的心理卫生问题及预防和矫治</vt:lpstr>
      <vt:lpstr>二、情绪问题</vt:lpstr>
      <vt:lpstr>三、言语发展问题</vt:lpstr>
      <vt:lpstr>三、语言发展问题</vt:lpstr>
      <vt:lpstr>第三节0-3岁婴幼儿生活习惯的培养</vt:lpstr>
      <vt:lpstr>PowerPoint 演示文稿</vt:lpstr>
      <vt:lpstr>四、培养婴幼儿社会交往能力</vt:lpstr>
      <vt:lpstr>五、培养婴幼儿道德行为能力</vt:lpstr>
      <vt:lpstr>六、家庭中的良好教养训练</vt:lpstr>
      <vt:lpstr>第七章 0-3岁儿童意外伤害的预防和处理</vt:lpstr>
      <vt:lpstr>PowerPoint 演示文稿</vt:lpstr>
      <vt:lpstr>第一节 0-3岁儿童意外伤害的原因</vt:lpstr>
      <vt:lpstr>第二节 0-3岁儿童意外伤害的预防</vt:lpstr>
      <vt:lpstr>PowerPoint 演示文稿</vt:lpstr>
      <vt:lpstr>PowerPoint 演示文稿</vt:lpstr>
      <vt:lpstr>PowerPoint 演示文稿</vt:lpstr>
      <vt:lpstr>PowerPoint 演示文稿</vt:lpstr>
      <vt:lpstr>PowerPoint 演示文稿</vt:lpstr>
      <vt:lpstr>PowerPoint 演示文稿</vt:lpstr>
      <vt:lpstr>第三节 意外伤害发生后的急救措施</vt:lpstr>
      <vt:lpstr>第八章 0-3岁儿童保育环境</vt:lpstr>
      <vt:lpstr>第一节 环境和保育</vt:lpstr>
      <vt:lpstr>第二节 保育环境</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第一章 学前儿童社会性发展 概述</dc:title>
  <dc:creator/>
  <cp:lastModifiedBy>欢子</cp:lastModifiedBy>
  <cp:revision>213</cp:revision>
  <dcterms:created xsi:type="dcterms:W3CDTF">2018-06-22T15:32:00Z</dcterms:created>
  <dcterms:modified xsi:type="dcterms:W3CDTF">2018-09-11T12:15:47Z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2052-10.1.0.7520</vt:lpwstr>
  </property>
</Properties>
</file>